
<file path=[Content_Types].xml><?xml version="1.0" encoding="utf-8"?>
<Types xmlns="http://schemas.openxmlformats.org/package/2006/content-types"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5" r:id="rId10"/>
    <p:sldId id="296" r:id="rId11"/>
    <p:sldId id="266" r:id="rId12"/>
    <p:sldId id="267" r:id="rId13"/>
    <p:sldId id="269" r:id="rId14"/>
    <p:sldId id="270" r:id="rId15"/>
    <p:sldId id="273" r:id="rId16"/>
    <p:sldId id="274" r:id="rId17"/>
    <p:sldId id="275" r:id="rId18"/>
    <p:sldId id="276" r:id="rId19"/>
    <p:sldId id="277" r:id="rId20"/>
    <p:sldId id="278" r:id="rId21"/>
    <p:sldId id="280" r:id="rId22"/>
    <p:sldId id="279" r:id="rId23"/>
    <p:sldId id="282" r:id="rId24"/>
    <p:sldId id="283" r:id="rId25"/>
    <p:sldId id="285" r:id="rId26"/>
    <p:sldId id="286" r:id="rId27"/>
    <p:sldId id="288" r:id="rId28"/>
    <p:sldId id="290" r:id="rId29"/>
    <p:sldId id="291" r:id="rId30"/>
    <p:sldId id="292" r:id="rId31"/>
    <p:sldId id="293" r:id="rId32"/>
    <p:sldId id="294" r:id="rId33"/>
    <p:sldId id="295" r:id="rId34"/>
  </p:sldIdLst>
  <p:sldSz cx="9144000" cy="6858000" type="screen4x3"/>
  <p:notesSz cx="9296400" cy="7010400"/>
  <p:defaultTextStyle>
    <a:defPPr>
      <a:defRPr kern="0"/>
    </a:def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951"/>
    <p:restoredTop sz="94646"/>
  </p:normalViewPr>
  <p:slideViewPr>
    <p:cSldViewPr>
      <p:cViewPr varScale="1">
        <p:scale>
          <a:sx n="84" d="100"/>
          <a:sy n="84" d="100"/>
        </p:scale>
        <p:origin x="1764" y="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C0B2831-D195-48E2-8314-E66E4498424F}" type="doc">
      <dgm:prSet loTypeId="urn:microsoft.com/office/officeart/2005/8/layout/default" loCatId="list" qsTypeId="urn:microsoft.com/office/officeart/2005/8/quickstyle/simple1" qsCatId="simple" csTypeId="urn:microsoft.com/office/officeart/2005/8/colors/accent2_1" csCatId="accent2" phldr="1"/>
      <dgm:spPr/>
      <dgm:t>
        <a:bodyPr/>
        <a:lstStyle/>
        <a:p>
          <a:endParaRPr lang="en-US"/>
        </a:p>
      </dgm:t>
    </dgm:pt>
    <dgm:pt modelId="{DDC6F084-637E-421D-81EA-17BBF0A53B07}">
      <dgm:prSet custT="1"/>
      <dgm:spPr/>
      <dgm:t>
        <a:bodyPr/>
        <a:lstStyle/>
        <a:p>
          <a:r>
            <a:rPr lang="en-IN" sz="1600" b="1" dirty="0"/>
            <a:t>8.73+ Lakh Schools</a:t>
          </a:r>
          <a:r>
            <a:rPr lang="en-IN" sz="1600" dirty="0"/>
            <a:t> organized Yoga Sangam events</a:t>
          </a:r>
          <a:endParaRPr lang="en-US" sz="1600" dirty="0"/>
        </a:p>
      </dgm:t>
    </dgm:pt>
    <dgm:pt modelId="{9BDEA9B0-298A-4BC2-86AA-8626AC5BBC4F}" type="parTrans" cxnId="{2C8A69FF-91A1-49AB-B087-9500B232B4D3}">
      <dgm:prSet/>
      <dgm:spPr/>
      <dgm:t>
        <a:bodyPr/>
        <a:lstStyle/>
        <a:p>
          <a:endParaRPr lang="en-US"/>
        </a:p>
      </dgm:t>
    </dgm:pt>
    <dgm:pt modelId="{027A3629-4471-4245-87D8-118C75A0DEBB}" type="sibTrans" cxnId="{2C8A69FF-91A1-49AB-B087-9500B232B4D3}">
      <dgm:prSet/>
      <dgm:spPr/>
      <dgm:t>
        <a:bodyPr/>
        <a:lstStyle/>
        <a:p>
          <a:endParaRPr lang="en-US"/>
        </a:p>
      </dgm:t>
    </dgm:pt>
    <dgm:pt modelId="{0DFD60A7-A931-47AF-A6E3-72A3CD5E553C}">
      <dgm:prSet custT="1"/>
      <dgm:spPr/>
      <dgm:t>
        <a:bodyPr/>
        <a:lstStyle/>
        <a:p>
          <a:r>
            <a:rPr lang="en-IN" sz="1600" b="1" dirty="0"/>
            <a:t>1,000+ Events</a:t>
          </a:r>
          <a:r>
            <a:rPr lang="en-IN" sz="1600" dirty="0"/>
            <a:t> launched from 13 March 2025</a:t>
          </a:r>
          <a:endParaRPr lang="en-US" sz="1600" dirty="0"/>
        </a:p>
      </dgm:t>
    </dgm:pt>
    <dgm:pt modelId="{18100DEA-DCAC-42E3-8FEA-4541F649C4BC}" type="parTrans" cxnId="{A6126B5F-E40C-4F15-9EEC-553C0819F3AD}">
      <dgm:prSet/>
      <dgm:spPr/>
      <dgm:t>
        <a:bodyPr/>
        <a:lstStyle/>
        <a:p>
          <a:endParaRPr lang="en-US"/>
        </a:p>
      </dgm:t>
    </dgm:pt>
    <dgm:pt modelId="{93D242C2-84DA-4B49-843E-3AFFC620F1EC}" type="sibTrans" cxnId="{A6126B5F-E40C-4F15-9EEC-553C0819F3AD}">
      <dgm:prSet/>
      <dgm:spPr/>
      <dgm:t>
        <a:bodyPr/>
        <a:lstStyle/>
        <a:p>
          <a:endParaRPr lang="en-US"/>
        </a:p>
      </dgm:t>
    </dgm:pt>
    <dgm:pt modelId="{5EFDC3D8-32B6-4FF7-B870-EB70937BEA84}">
      <dgm:prSet custT="1"/>
      <dgm:spPr/>
      <dgm:t>
        <a:bodyPr/>
        <a:lstStyle/>
        <a:p>
          <a:r>
            <a:rPr lang="en-IN" sz="1600" b="1" dirty="0"/>
            <a:t>100 Days | 100 Cities | 100 Organizations</a:t>
          </a:r>
          <a:r>
            <a:rPr lang="en-IN" sz="1600" dirty="0"/>
            <a:t> across 31 States/UTs</a:t>
          </a:r>
          <a:endParaRPr lang="en-US" sz="1600" dirty="0"/>
        </a:p>
      </dgm:t>
    </dgm:pt>
    <dgm:pt modelId="{700DC2DA-0177-463D-9333-627830C3ADBE}" type="parTrans" cxnId="{D586C216-203A-4F2F-8385-9E1AD62A8095}">
      <dgm:prSet/>
      <dgm:spPr/>
      <dgm:t>
        <a:bodyPr/>
        <a:lstStyle/>
        <a:p>
          <a:endParaRPr lang="en-US"/>
        </a:p>
      </dgm:t>
    </dgm:pt>
    <dgm:pt modelId="{EA301284-3F8B-405B-B334-AB1A54245896}" type="sibTrans" cxnId="{D586C216-203A-4F2F-8385-9E1AD62A8095}">
      <dgm:prSet/>
      <dgm:spPr/>
      <dgm:t>
        <a:bodyPr/>
        <a:lstStyle/>
        <a:p>
          <a:endParaRPr lang="en-US"/>
        </a:p>
      </dgm:t>
    </dgm:pt>
    <dgm:pt modelId="{8E83BAA6-3FF9-4007-8434-5D0CE0FF76A0}">
      <dgm:prSet custT="1"/>
      <dgm:spPr/>
      <dgm:t>
        <a:bodyPr/>
        <a:lstStyle/>
        <a:p>
          <a:r>
            <a:rPr lang="en-IN" sz="1600" b="1" dirty="0"/>
            <a:t>340+ Yoga </a:t>
          </a:r>
          <a:r>
            <a:rPr lang="en-IN" sz="1600" b="1" dirty="0" err="1"/>
            <a:t>Samavesh</a:t>
          </a:r>
          <a:r>
            <a:rPr lang="en-IN" sz="1600" dirty="0"/>
            <a:t> (inclusive outreach)</a:t>
          </a:r>
          <a:endParaRPr lang="en-US" sz="1600" dirty="0"/>
        </a:p>
      </dgm:t>
    </dgm:pt>
    <dgm:pt modelId="{EE770D73-46F9-46C1-8285-77D74DDEF18C}" type="parTrans" cxnId="{B7C27084-9BBB-4F18-A7CD-602F513DE2E3}">
      <dgm:prSet/>
      <dgm:spPr/>
      <dgm:t>
        <a:bodyPr/>
        <a:lstStyle/>
        <a:p>
          <a:endParaRPr lang="en-US"/>
        </a:p>
      </dgm:t>
    </dgm:pt>
    <dgm:pt modelId="{F87F6020-C670-4EDD-8FCF-54343795F1F8}" type="sibTrans" cxnId="{B7C27084-9BBB-4F18-A7CD-602F513DE2E3}">
      <dgm:prSet/>
      <dgm:spPr/>
      <dgm:t>
        <a:bodyPr/>
        <a:lstStyle/>
        <a:p>
          <a:endParaRPr lang="en-US"/>
        </a:p>
      </dgm:t>
    </dgm:pt>
    <dgm:pt modelId="{337014C6-1A87-4D24-B5CE-4B7B32B537AF}">
      <dgm:prSet custT="1"/>
      <dgm:spPr/>
      <dgm:t>
        <a:bodyPr/>
        <a:lstStyle/>
        <a:p>
          <a:r>
            <a:rPr lang="en-IN" sz="1600" b="1" dirty="0"/>
            <a:t>40+ </a:t>
          </a:r>
          <a:r>
            <a:rPr lang="en-IN" sz="1600" b="1" dirty="0" err="1"/>
            <a:t>Samyoga</a:t>
          </a:r>
          <a:r>
            <a:rPr lang="en-IN" sz="1600" b="1" dirty="0"/>
            <a:t> Events</a:t>
          </a:r>
          <a:r>
            <a:rPr lang="en-IN" sz="1600" dirty="0"/>
            <a:t> (Yoga integration with healthcare &amp; sectors)</a:t>
          </a:r>
          <a:endParaRPr lang="en-US" sz="1600" dirty="0"/>
        </a:p>
      </dgm:t>
    </dgm:pt>
    <dgm:pt modelId="{456B80BD-0B0A-4B79-88E8-F342AD1B231D}" type="parTrans" cxnId="{AE478D3A-C8B3-41A9-BDBB-C28B1B95B896}">
      <dgm:prSet/>
      <dgm:spPr/>
      <dgm:t>
        <a:bodyPr/>
        <a:lstStyle/>
        <a:p>
          <a:endParaRPr lang="en-US"/>
        </a:p>
      </dgm:t>
    </dgm:pt>
    <dgm:pt modelId="{9782EB10-151C-46C2-BE61-32A2C1398CB7}" type="sibTrans" cxnId="{AE478D3A-C8B3-41A9-BDBB-C28B1B95B896}">
      <dgm:prSet/>
      <dgm:spPr/>
      <dgm:t>
        <a:bodyPr/>
        <a:lstStyle/>
        <a:p>
          <a:endParaRPr lang="en-US"/>
        </a:p>
      </dgm:t>
    </dgm:pt>
    <dgm:pt modelId="{8A079D18-2D05-4DA7-A1B5-5EC0990A0C46}">
      <dgm:prSet custT="1"/>
      <dgm:spPr/>
      <dgm:t>
        <a:bodyPr/>
        <a:lstStyle/>
        <a:p>
          <a:r>
            <a:rPr lang="en-IN" sz="1600" b="1"/>
            <a:t>320+ Harit Yoga Events</a:t>
          </a:r>
          <a:r>
            <a:rPr lang="en-IN" sz="1600"/>
            <a:t> promoting sustainability</a:t>
          </a:r>
          <a:endParaRPr lang="en-US" sz="1600"/>
        </a:p>
      </dgm:t>
    </dgm:pt>
    <dgm:pt modelId="{B16173BD-E768-4D4B-B732-C09F5D94D2E4}" type="parTrans" cxnId="{076DE48C-E2E4-407D-9436-465089932CA2}">
      <dgm:prSet/>
      <dgm:spPr/>
      <dgm:t>
        <a:bodyPr/>
        <a:lstStyle/>
        <a:p>
          <a:endParaRPr lang="en-US"/>
        </a:p>
      </dgm:t>
    </dgm:pt>
    <dgm:pt modelId="{CE2E2B2F-426B-4AAD-8CE1-546B5FA02A9D}" type="sibTrans" cxnId="{076DE48C-E2E4-407D-9436-465089932CA2}">
      <dgm:prSet/>
      <dgm:spPr/>
      <dgm:t>
        <a:bodyPr/>
        <a:lstStyle/>
        <a:p>
          <a:endParaRPr lang="en-US"/>
        </a:p>
      </dgm:t>
    </dgm:pt>
    <dgm:pt modelId="{D70952F8-9F3E-4C91-AFD1-22CD1759B223}">
      <dgm:prSet custT="1"/>
      <dgm:spPr/>
      <dgm:t>
        <a:bodyPr/>
        <a:lstStyle/>
        <a:p>
          <a:r>
            <a:rPr lang="en-IN" sz="1600" b="1"/>
            <a:t>100+ Youth-focused Yoga Unplugged Events</a:t>
          </a:r>
          <a:endParaRPr lang="en-US" sz="1600"/>
        </a:p>
      </dgm:t>
    </dgm:pt>
    <dgm:pt modelId="{B6A93D7C-54EC-49EF-AA45-C80E23CB7B79}" type="parTrans" cxnId="{8F0FF67B-3AC1-49D2-AA98-AF77BF5E4C7B}">
      <dgm:prSet/>
      <dgm:spPr/>
      <dgm:t>
        <a:bodyPr/>
        <a:lstStyle/>
        <a:p>
          <a:endParaRPr lang="en-US"/>
        </a:p>
      </dgm:t>
    </dgm:pt>
    <dgm:pt modelId="{99B9C41A-0080-4D7D-8D9C-245F25C75238}" type="sibTrans" cxnId="{8F0FF67B-3AC1-49D2-AA98-AF77BF5E4C7B}">
      <dgm:prSet/>
      <dgm:spPr/>
      <dgm:t>
        <a:bodyPr/>
        <a:lstStyle/>
        <a:p>
          <a:endParaRPr lang="en-US"/>
        </a:p>
      </dgm:t>
    </dgm:pt>
    <dgm:pt modelId="{5394B16B-A5B9-4567-8907-36C96B87E0C4}">
      <dgm:prSet custT="1"/>
      <dgm:spPr/>
      <dgm:t>
        <a:bodyPr/>
        <a:lstStyle/>
        <a:p>
          <a:r>
            <a:rPr lang="en-IN" sz="1600" b="1"/>
            <a:t>4 Mega Yoga Mahakumbh Events</a:t>
          </a:r>
          <a:endParaRPr lang="en-US" sz="1600"/>
        </a:p>
      </dgm:t>
    </dgm:pt>
    <dgm:pt modelId="{6B77180B-5BA0-4183-8C44-22DF2AF2000C}" type="parTrans" cxnId="{51300A3B-DA2D-47EF-9AEA-FC164651A3A0}">
      <dgm:prSet/>
      <dgm:spPr/>
      <dgm:t>
        <a:bodyPr/>
        <a:lstStyle/>
        <a:p>
          <a:endParaRPr lang="en-US"/>
        </a:p>
      </dgm:t>
    </dgm:pt>
    <dgm:pt modelId="{C493158D-0506-42F1-80CC-BDA40A553589}" type="sibTrans" cxnId="{51300A3B-DA2D-47EF-9AEA-FC164651A3A0}">
      <dgm:prSet/>
      <dgm:spPr/>
      <dgm:t>
        <a:bodyPr/>
        <a:lstStyle/>
        <a:p>
          <a:endParaRPr lang="en-US"/>
        </a:p>
      </dgm:t>
    </dgm:pt>
    <dgm:pt modelId="{73B74BEA-5FAB-4635-8EDD-7383D8362D3D}">
      <dgm:prSet custT="1"/>
      <dgm:spPr/>
      <dgm:t>
        <a:bodyPr/>
        <a:lstStyle/>
        <a:p>
          <a:r>
            <a:rPr lang="en-IN" sz="1600" b="1"/>
            <a:t>130+ International Events in 60+ Countries</a:t>
          </a:r>
          <a:endParaRPr lang="en-US" sz="1600"/>
        </a:p>
      </dgm:t>
    </dgm:pt>
    <dgm:pt modelId="{FC238BF5-2092-43AD-A26A-43F32FC8451B}" type="parTrans" cxnId="{283D162A-74C7-4B4B-8FA7-3AF0296DD348}">
      <dgm:prSet/>
      <dgm:spPr/>
      <dgm:t>
        <a:bodyPr/>
        <a:lstStyle/>
        <a:p>
          <a:endParaRPr lang="en-US"/>
        </a:p>
      </dgm:t>
    </dgm:pt>
    <dgm:pt modelId="{F9C1819D-450F-4073-BB1C-9441F9134FF6}" type="sibTrans" cxnId="{283D162A-74C7-4B4B-8FA7-3AF0296DD348}">
      <dgm:prSet/>
      <dgm:spPr/>
      <dgm:t>
        <a:bodyPr/>
        <a:lstStyle/>
        <a:p>
          <a:endParaRPr lang="en-US"/>
        </a:p>
      </dgm:t>
    </dgm:pt>
    <dgm:pt modelId="{7AC4B070-6545-4AF6-9124-189FA90CA110}">
      <dgm:prSet custT="1"/>
      <dgm:spPr/>
      <dgm:t>
        <a:bodyPr/>
        <a:lstStyle/>
        <a:p>
          <a:r>
            <a:rPr lang="en-IN" sz="1600" b="1"/>
            <a:t>Yoga Bandhan:</a:t>
          </a:r>
          <a:r>
            <a:rPr lang="en-IN" sz="1600"/>
            <a:t> 17 International Guests | 20 Online | 1 Vietnam Event</a:t>
          </a:r>
          <a:endParaRPr lang="en-US" sz="1600"/>
        </a:p>
      </dgm:t>
    </dgm:pt>
    <dgm:pt modelId="{7B27F6B1-A58D-46AF-9B7F-04074CB32CD7}" type="parTrans" cxnId="{7A24975F-A12F-4149-B51C-9131334CD929}">
      <dgm:prSet/>
      <dgm:spPr/>
      <dgm:t>
        <a:bodyPr/>
        <a:lstStyle/>
        <a:p>
          <a:endParaRPr lang="en-US"/>
        </a:p>
      </dgm:t>
    </dgm:pt>
    <dgm:pt modelId="{A78F0C16-FDDF-4CFE-987F-43BEEECDE938}" type="sibTrans" cxnId="{7A24975F-A12F-4149-B51C-9131334CD929}">
      <dgm:prSet/>
      <dgm:spPr/>
      <dgm:t>
        <a:bodyPr/>
        <a:lstStyle/>
        <a:p>
          <a:endParaRPr lang="en-US"/>
        </a:p>
      </dgm:t>
    </dgm:pt>
    <dgm:pt modelId="{3A75A463-B41A-4DF4-A232-BD191831E834}">
      <dgm:prSet custT="1"/>
      <dgm:spPr/>
      <dgm:t>
        <a:bodyPr/>
        <a:lstStyle/>
        <a:p>
          <a:r>
            <a:rPr lang="en-IN" sz="1600" b="1"/>
            <a:t>Yoga Connect @ Vigyan Bhavan:</a:t>
          </a:r>
          <a:r>
            <a:rPr lang="en-IN" sz="1600"/>
            <a:t> 1,000+ in-person global participants</a:t>
          </a:r>
          <a:endParaRPr lang="en-US" sz="1600"/>
        </a:p>
      </dgm:t>
    </dgm:pt>
    <dgm:pt modelId="{4E8BBFDF-0F06-4270-AEFE-921E91C1D9C9}" type="parTrans" cxnId="{B0D927F1-5E30-4BE2-AAA1-161B87B9890D}">
      <dgm:prSet/>
      <dgm:spPr/>
      <dgm:t>
        <a:bodyPr/>
        <a:lstStyle/>
        <a:p>
          <a:endParaRPr lang="en-US"/>
        </a:p>
      </dgm:t>
    </dgm:pt>
    <dgm:pt modelId="{61C6104A-50BB-41D4-A3E9-2E49F64AB797}" type="sibTrans" cxnId="{B0D927F1-5E30-4BE2-AAA1-161B87B9890D}">
      <dgm:prSet/>
      <dgm:spPr/>
      <dgm:t>
        <a:bodyPr/>
        <a:lstStyle/>
        <a:p>
          <a:endParaRPr lang="en-US"/>
        </a:p>
      </dgm:t>
    </dgm:pt>
    <dgm:pt modelId="{0ED8A5FF-B196-4CE8-BA86-616F54AD2D9E}">
      <dgm:prSet custT="1"/>
      <dgm:spPr/>
      <dgm:t>
        <a:bodyPr/>
        <a:lstStyle/>
        <a:p>
          <a:r>
            <a:rPr lang="en-IN" sz="1600" b="1" dirty="0"/>
            <a:t>Yoga Prabhav:</a:t>
          </a:r>
          <a:r>
            <a:rPr lang="en-IN" sz="1600" dirty="0"/>
            <a:t> Decadal impact assessment of IDY presented</a:t>
          </a:r>
          <a:endParaRPr lang="en-US" sz="1600" dirty="0"/>
        </a:p>
      </dgm:t>
    </dgm:pt>
    <dgm:pt modelId="{B296C748-906F-4012-820A-0E956C3AB9C9}" type="parTrans" cxnId="{9816FFA4-11B5-4913-83CF-9CB73388372A}">
      <dgm:prSet/>
      <dgm:spPr/>
      <dgm:t>
        <a:bodyPr/>
        <a:lstStyle/>
        <a:p>
          <a:endParaRPr lang="en-US"/>
        </a:p>
      </dgm:t>
    </dgm:pt>
    <dgm:pt modelId="{79DC3EBF-EC72-449A-9B67-CA2E886E2727}" type="sibTrans" cxnId="{9816FFA4-11B5-4913-83CF-9CB73388372A}">
      <dgm:prSet/>
      <dgm:spPr/>
      <dgm:t>
        <a:bodyPr/>
        <a:lstStyle/>
        <a:p>
          <a:endParaRPr lang="en-US"/>
        </a:p>
      </dgm:t>
    </dgm:pt>
    <dgm:pt modelId="{2303A64C-6E47-4E0D-A1B9-ADD3BEF2589D}" type="pres">
      <dgm:prSet presAssocID="{FC0B2831-D195-48E2-8314-E66E4498424F}" presName="diagram" presStyleCnt="0">
        <dgm:presLayoutVars>
          <dgm:dir/>
          <dgm:resizeHandles val="exact"/>
        </dgm:presLayoutVars>
      </dgm:prSet>
      <dgm:spPr/>
    </dgm:pt>
    <dgm:pt modelId="{5175E314-7442-4627-892A-5AAF02749A73}" type="pres">
      <dgm:prSet presAssocID="{DDC6F084-637E-421D-81EA-17BBF0A53B07}" presName="node" presStyleLbl="node1" presStyleIdx="0" presStyleCnt="12">
        <dgm:presLayoutVars>
          <dgm:bulletEnabled val="1"/>
        </dgm:presLayoutVars>
      </dgm:prSet>
      <dgm:spPr/>
    </dgm:pt>
    <dgm:pt modelId="{BAD64005-5DFD-4F67-A1A9-F476BC868A45}" type="pres">
      <dgm:prSet presAssocID="{027A3629-4471-4245-87D8-118C75A0DEBB}" presName="sibTrans" presStyleCnt="0"/>
      <dgm:spPr/>
    </dgm:pt>
    <dgm:pt modelId="{B195A12F-C405-48D6-9F70-4A37209B52BC}" type="pres">
      <dgm:prSet presAssocID="{0DFD60A7-A931-47AF-A6E3-72A3CD5E553C}" presName="node" presStyleLbl="node1" presStyleIdx="1" presStyleCnt="12">
        <dgm:presLayoutVars>
          <dgm:bulletEnabled val="1"/>
        </dgm:presLayoutVars>
      </dgm:prSet>
      <dgm:spPr/>
    </dgm:pt>
    <dgm:pt modelId="{8967B568-5A5C-4E71-83D3-E8A8A05EF6D6}" type="pres">
      <dgm:prSet presAssocID="{93D242C2-84DA-4B49-843E-3AFFC620F1EC}" presName="sibTrans" presStyleCnt="0"/>
      <dgm:spPr/>
    </dgm:pt>
    <dgm:pt modelId="{BDF86B91-E0AB-4E36-BD94-73BC5FA7F6C3}" type="pres">
      <dgm:prSet presAssocID="{5EFDC3D8-32B6-4FF7-B870-EB70937BEA84}" presName="node" presStyleLbl="node1" presStyleIdx="2" presStyleCnt="12">
        <dgm:presLayoutVars>
          <dgm:bulletEnabled val="1"/>
        </dgm:presLayoutVars>
      </dgm:prSet>
      <dgm:spPr/>
    </dgm:pt>
    <dgm:pt modelId="{9E111E04-491A-4EF6-934D-A9ECA35ED84E}" type="pres">
      <dgm:prSet presAssocID="{EA301284-3F8B-405B-B334-AB1A54245896}" presName="sibTrans" presStyleCnt="0"/>
      <dgm:spPr/>
    </dgm:pt>
    <dgm:pt modelId="{0BA6959A-43BD-46D4-AED3-A35D8E5BE99D}" type="pres">
      <dgm:prSet presAssocID="{8E83BAA6-3FF9-4007-8434-5D0CE0FF76A0}" presName="node" presStyleLbl="node1" presStyleIdx="3" presStyleCnt="12">
        <dgm:presLayoutVars>
          <dgm:bulletEnabled val="1"/>
        </dgm:presLayoutVars>
      </dgm:prSet>
      <dgm:spPr/>
    </dgm:pt>
    <dgm:pt modelId="{57A05C67-A8CD-4C08-89B9-4C1541CA05E4}" type="pres">
      <dgm:prSet presAssocID="{F87F6020-C670-4EDD-8FCF-54343795F1F8}" presName="sibTrans" presStyleCnt="0"/>
      <dgm:spPr/>
    </dgm:pt>
    <dgm:pt modelId="{BD9270C9-F2E9-40A9-9ED8-893AB3123327}" type="pres">
      <dgm:prSet presAssocID="{337014C6-1A87-4D24-B5CE-4B7B32B537AF}" presName="node" presStyleLbl="node1" presStyleIdx="4" presStyleCnt="12">
        <dgm:presLayoutVars>
          <dgm:bulletEnabled val="1"/>
        </dgm:presLayoutVars>
      </dgm:prSet>
      <dgm:spPr/>
    </dgm:pt>
    <dgm:pt modelId="{7B5A426F-7838-477E-B6B0-84AB3F039572}" type="pres">
      <dgm:prSet presAssocID="{9782EB10-151C-46C2-BE61-32A2C1398CB7}" presName="sibTrans" presStyleCnt="0"/>
      <dgm:spPr/>
    </dgm:pt>
    <dgm:pt modelId="{923B66BC-EFC9-44BA-B9CE-79419140E015}" type="pres">
      <dgm:prSet presAssocID="{8A079D18-2D05-4DA7-A1B5-5EC0990A0C46}" presName="node" presStyleLbl="node1" presStyleIdx="5" presStyleCnt="12">
        <dgm:presLayoutVars>
          <dgm:bulletEnabled val="1"/>
        </dgm:presLayoutVars>
      </dgm:prSet>
      <dgm:spPr/>
    </dgm:pt>
    <dgm:pt modelId="{FC4913ED-C23C-4541-A0ED-D41B976535DC}" type="pres">
      <dgm:prSet presAssocID="{CE2E2B2F-426B-4AAD-8CE1-546B5FA02A9D}" presName="sibTrans" presStyleCnt="0"/>
      <dgm:spPr/>
    </dgm:pt>
    <dgm:pt modelId="{B766EF40-1C66-482C-A824-E73B3A3D83EE}" type="pres">
      <dgm:prSet presAssocID="{D70952F8-9F3E-4C91-AFD1-22CD1759B223}" presName="node" presStyleLbl="node1" presStyleIdx="6" presStyleCnt="12">
        <dgm:presLayoutVars>
          <dgm:bulletEnabled val="1"/>
        </dgm:presLayoutVars>
      </dgm:prSet>
      <dgm:spPr/>
    </dgm:pt>
    <dgm:pt modelId="{E44A95EB-5221-4130-86B0-63487CBDEE63}" type="pres">
      <dgm:prSet presAssocID="{99B9C41A-0080-4D7D-8D9C-245F25C75238}" presName="sibTrans" presStyleCnt="0"/>
      <dgm:spPr/>
    </dgm:pt>
    <dgm:pt modelId="{C5F00A7A-097D-4F30-AA4B-8454F53ACFFA}" type="pres">
      <dgm:prSet presAssocID="{5394B16B-A5B9-4567-8907-36C96B87E0C4}" presName="node" presStyleLbl="node1" presStyleIdx="7" presStyleCnt="12">
        <dgm:presLayoutVars>
          <dgm:bulletEnabled val="1"/>
        </dgm:presLayoutVars>
      </dgm:prSet>
      <dgm:spPr/>
    </dgm:pt>
    <dgm:pt modelId="{A6A59B06-04A7-4141-89D2-BFE0701E65E8}" type="pres">
      <dgm:prSet presAssocID="{C493158D-0506-42F1-80CC-BDA40A553589}" presName="sibTrans" presStyleCnt="0"/>
      <dgm:spPr/>
    </dgm:pt>
    <dgm:pt modelId="{794BD080-A6F6-4B19-8F34-D7C778A782E7}" type="pres">
      <dgm:prSet presAssocID="{73B74BEA-5FAB-4635-8EDD-7383D8362D3D}" presName="node" presStyleLbl="node1" presStyleIdx="8" presStyleCnt="12">
        <dgm:presLayoutVars>
          <dgm:bulletEnabled val="1"/>
        </dgm:presLayoutVars>
      </dgm:prSet>
      <dgm:spPr/>
    </dgm:pt>
    <dgm:pt modelId="{EAD5E58D-3565-4C31-BB88-7331631F4642}" type="pres">
      <dgm:prSet presAssocID="{F9C1819D-450F-4073-BB1C-9441F9134FF6}" presName="sibTrans" presStyleCnt="0"/>
      <dgm:spPr/>
    </dgm:pt>
    <dgm:pt modelId="{4F3E7B09-F819-4625-9C13-B067C86871FA}" type="pres">
      <dgm:prSet presAssocID="{7AC4B070-6545-4AF6-9124-189FA90CA110}" presName="node" presStyleLbl="node1" presStyleIdx="9" presStyleCnt="12">
        <dgm:presLayoutVars>
          <dgm:bulletEnabled val="1"/>
        </dgm:presLayoutVars>
      </dgm:prSet>
      <dgm:spPr/>
    </dgm:pt>
    <dgm:pt modelId="{EA833B9F-674E-48F7-80E5-856EE4A68BF8}" type="pres">
      <dgm:prSet presAssocID="{A78F0C16-FDDF-4CFE-987F-43BEEECDE938}" presName="sibTrans" presStyleCnt="0"/>
      <dgm:spPr/>
    </dgm:pt>
    <dgm:pt modelId="{91556E12-9E57-4C24-BE4A-F4F3927D5D0A}" type="pres">
      <dgm:prSet presAssocID="{3A75A463-B41A-4DF4-A232-BD191831E834}" presName="node" presStyleLbl="node1" presStyleIdx="10" presStyleCnt="12">
        <dgm:presLayoutVars>
          <dgm:bulletEnabled val="1"/>
        </dgm:presLayoutVars>
      </dgm:prSet>
      <dgm:spPr/>
    </dgm:pt>
    <dgm:pt modelId="{EB71DA6F-88FA-415B-B526-D5E9CCFCC189}" type="pres">
      <dgm:prSet presAssocID="{61C6104A-50BB-41D4-A3E9-2E49F64AB797}" presName="sibTrans" presStyleCnt="0"/>
      <dgm:spPr/>
    </dgm:pt>
    <dgm:pt modelId="{B64AE2E6-414F-4DB6-B828-C892704EFE9A}" type="pres">
      <dgm:prSet presAssocID="{0ED8A5FF-B196-4CE8-BA86-616F54AD2D9E}" presName="node" presStyleLbl="node1" presStyleIdx="11" presStyleCnt="12">
        <dgm:presLayoutVars>
          <dgm:bulletEnabled val="1"/>
        </dgm:presLayoutVars>
      </dgm:prSet>
      <dgm:spPr/>
    </dgm:pt>
  </dgm:ptLst>
  <dgm:cxnLst>
    <dgm:cxn modelId="{D586C216-203A-4F2F-8385-9E1AD62A8095}" srcId="{FC0B2831-D195-48E2-8314-E66E4498424F}" destId="{5EFDC3D8-32B6-4FF7-B870-EB70937BEA84}" srcOrd="2" destOrd="0" parTransId="{700DC2DA-0177-463D-9333-627830C3ADBE}" sibTransId="{EA301284-3F8B-405B-B334-AB1A54245896}"/>
    <dgm:cxn modelId="{283D162A-74C7-4B4B-8FA7-3AF0296DD348}" srcId="{FC0B2831-D195-48E2-8314-E66E4498424F}" destId="{73B74BEA-5FAB-4635-8EDD-7383D8362D3D}" srcOrd="8" destOrd="0" parTransId="{FC238BF5-2092-43AD-A26A-43F32FC8451B}" sibTransId="{F9C1819D-450F-4073-BB1C-9441F9134FF6}"/>
    <dgm:cxn modelId="{F3530C2B-734C-42F3-8F87-EFAE28F9B136}" type="presOf" srcId="{3A75A463-B41A-4DF4-A232-BD191831E834}" destId="{91556E12-9E57-4C24-BE4A-F4F3927D5D0A}" srcOrd="0" destOrd="0" presId="urn:microsoft.com/office/officeart/2005/8/layout/default"/>
    <dgm:cxn modelId="{AE478D3A-C8B3-41A9-BDBB-C28B1B95B896}" srcId="{FC0B2831-D195-48E2-8314-E66E4498424F}" destId="{337014C6-1A87-4D24-B5CE-4B7B32B537AF}" srcOrd="4" destOrd="0" parTransId="{456B80BD-0B0A-4B79-88E8-F342AD1B231D}" sibTransId="{9782EB10-151C-46C2-BE61-32A2C1398CB7}"/>
    <dgm:cxn modelId="{51300A3B-DA2D-47EF-9AEA-FC164651A3A0}" srcId="{FC0B2831-D195-48E2-8314-E66E4498424F}" destId="{5394B16B-A5B9-4567-8907-36C96B87E0C4}" srcOrd="7" destOrd="0" parTransId="{6B77180B-5BA0-4183-8C44-22DF2AF2000C}" sibTransId="{C493158D-0506-42F1-80CC-BDA40A553589}"/>
    <dgm:cxn modelId="{3BACC65B-D69C-4C64-B94C-61B357D229DA}" type="presOf" srcId="{7AC4B070-6545-4AF6-9124-189FA90CA110}" destId="{4F3E7B09-F819-4625-9C13-B067C86871FA}" srcOrd="0" destOrd="0" presId="urn:microsoft.com/office/officeart/2005/8/layout/default"/>
    <dgm:cxn modelId="{1060365E-7F93-49CF-AC7A-116CEEA1C160}" type="presOf" srcId="{8A079D18-2D05-4DA7-A1B5-5EC0990A0C46}" destId="{923B66BC-EFC9-44BA-B9CE-79419140E015}" srcOrd="0" destOrd="0" presId="urn:microsoft.com/office/officeart/2005/8/layout/default"/>
    <dgm:cxn modelId="{A6126B5F-E40C-4F15-9EEC-553C0819F3AD}" srcId="{FC0B2831-D195-48E2-8314-E66E4498424F}" destId="{0DFD60A7-A931-47AF-A6E3-72A3CD5E553C}" srcOrd="1" destOrd="0" parTransId="{18100DEA-DCAC-42E3-8FEA-4541F649C4BC}" sibTransId="{93D242C2-84DA-4B49-843E-3AFFC620F1EC}"/>
    <dgm:cxn modelId="{7A24975F-A12F-4149-B51C-9131334CD929}" srcId="{FC0B2831-D195-48E2-8314-E66E4498424F}" destId="{7AC4B070-6545-4AF6-9124-189FA90CA110}" srcOrd="9" destOrd="0" parTransId="{7B27F6B1-A58D-46AF-9B7F-04074CB32CD7}" sibTransId="{A78F0C16-FDDF-4CFE-987F-43BEEECDE938}"/>
    <dgm:cxn modelId="{5C1F406A-0B70-4042-A5F9-DAAAFB076593}" type="presOf" srcId="{73B74BEA-5FAB-4635-8EDD-7383D8362D3D}" destId="{794BD080-A6F6-4B19-8F34-D7C778A782E7}" srcOrd="0" destOrd="0" presId="urn:microsoft.com/office/officeart/2005/8/layout/default"/>
    <dgm:cxn modelId="{C96CCD79-FF3E-4A3E-8F4B-3B273B68F81F}" type="presOf" srcId="{337014C6-1A87-4D24-B5CE-4B7B32B537AF}" destId="{BD9270C9-F2E9-40A9-9ED8-893AB3123327}" srcOrd="0" destOrd="0" presId="urn:microsoft.com/office/officeart/2005/8/layout/default"/>
    <dgm:cxn modelId="{8F0FF67B-3AC1-49D2-AA98-AF77BF5E4C7B}" srcId="{FC0B2831-D195-48E2-8314-E66E4498424F}" destId="{D70952F8-9F3E-4C91-AFD1-22CD1759B223}" srcOrd="6" destOrd="0" parTransId="{B6A93D7C-54EC-49EF-AA45-C80E23CB7B79}" sibTransId="{99B9C41A-0080-4D7D-8D9C-245F25C75238}"/>
    <dgm:cxn modelId="{0081E87C-3BF6-4AA8-8DF1-4619E7757987}" type="presOf" srcId="{0DFD60A7-A931-47AF-A6E3-72A3CD5E553C}" destId="{B195A12F-C405-48D6-9F70-4A37209B52BC}" srcOrd="0" destOrd="0" presId="urn:microsoft.com/office/officeart/2005/8/layout/default"/>
    <dgm:cxn modelId="{9FA1FC7C-BF78-442F-9DE3-B7A148D15F2F}" type="presOf" srcId="{0ED8A5FF-B196-4CE8-BA86-616F54AD2D9E}" destId="{B64AE2E6-414F-4DB6-B828-C892704EFE9A}" srcOrd="0" destOrd="0" presId="urn:microsoft.com/office/officeart/2005/8/layout/default"/>
    <dgm:cxn modelId="{B7C27084-9BBB-4F18-A7CD-602F513DE2E3}" srcId="{FC0B2831-D195-48E2-8314-E66E4498424F}" destId="{8E83BAA6-3FF9-4007-8434-5D0CE0FF76A0}" srcOrd="3" destOrd="0" parTransId="{EE770D73-46F9-46C1-8285-77D74DDEF18C}" sibTransId="{F87F6020-C670-4EDD-8FCF-54343795F1F8}"/>
    <dgm:cxn modelId="{076DE48C-E2E4-407D-9436-465089932CA2}" srcId="{FC0B2831-D195-48E2-8314-E66E4498424F}" destId="{8A079D18-2D05-4DA7-A1B5-5EC0990A0C46}" srcOrd="5" destOrd="0" parTransId="{B16173BD-E768-4D4B-B732-C09F5D94D2E4}" sibTransId="{CE2E2B2F-426B-4AAD-8CE1-546B5FA02A9D}"/>
    <dgm:cxn modelId="{588F538F-CC50-4B7E-B6DA-A0FEB948F0E6}" type="presOf" srcId="{DDC6F084-637E-421D-81EA-17BBF0A53B07}" destId="{5175E314-7442-4627-892A-5AAF02749A73}" srcOrd="0" destOrd="0" presId="urn:microsoft.com/office/officeart/2005/8/layout/default"/>
    <dgm:cxn modelId="{9FF0C090-9E5A-43AA-9C85-6C235B14CB25}" type="presOf" srcId="{5394B16B-A5B9-4567-8907-36C96B87E0C4}" destId="{C5F00A7A-097D-4F30-AA4B-8454F53ACFFA}" srcOrd="0" destOrd="0" presId="urn:microsoft.com/office/officeart/2005/8/layout/default"/>
    <dgm:cxn modelId="{2924C892-ABF6-45E5-9A37-2E4F08C4A502}" type="presOf" srcId="{8E83BAA6-3FF9-4007-8434-5D0CE0FF76A0}" destId="{0BA6959A-43BD-46D4-AED3-A35D8E5BE99D}" srcOrd="0" destOrd="0" presId="urn:microsoft.com/office/officeart/2005/8/layout/default"/>
    <dgm:cxn modelId="{679B2895-74F5-4733-BFF6-384D93DEEE0E}" type="presOf" srcId="{D70952F8-9F3E-4C91-AFD1-22CD1759B223}" destId="{B766EF40-1C66-482C-A824-E73B3A3D83EE}" srcOrd="0" destOrd="0" presId="urn:microsoft.com/office/officeart/2005/8/layout/default"/>
    <dgm:cxn modelId="{9816FFA4-11B5-4913-83CF-9CB73388372A}" srcId="{FC0B2831-D195-48E2-8314-E66E4498424F}" destId="{0ED8A5FF-B196-4CE8-BA86-616F54AD2D9E}" srcOrd="11" destOrd="0" parTransId="{B296C748-906F-4012-820A-0E956C3AB9C9}" sibTransId="{79DC3EBF-EC72-449A-9B67-CA2E886E2727}"/>
    <dgm:cxn modelId="{1E6674B8-8514-4130-9B2B-DC85E30ECC26}" type="presOf" srcId="{5EFDC3D8-32B6-4FF7-B870-EB70937BEA84}" destId="{BDF86B91-E0AB-4E36-BD94-73BC5FA7F6C3}" srcOrd="0" destOrd="0" presId="urn:microsoft.com/office/officeart/2005/8/layout/default"/>
    <dgm:cxn modelId="{B0D927F1-5E30-4BE2-AAA1-161B87B9890D}" srcId="{FC0B2831-D195-48E2-8314-E66E4498424F}" destId="{3A75A463-B41A-4DF4-A232-BD191831E834}" srcOrd="10" destOrd="0" parTransId="{4E8BBFDF-0F06-4270-AEFE-921E91C1D9C9}" sibTransId="{61C6104A-50BB-41D4-A3E9-2E49F64AB797}"/>
    <dgm:cxn modelId="{55195EFB-0055-484A-BBDB-65894AAFE4CA}" type="presOf" srcId="{FC0B2831-D195-48E2-8314-E66E4498424F}" destId="{2303A64C-6E47-4E0D-A1B9-ADD3BEF2589D}" srcOrd="0" destOrd="0" presId="urn:microsoft.com/office/officeart/2005/8/layout/default"/>
    <dgm:cxn modelId="{2C8A69FF-91A1-49AB-B087-9500B232B4D3}" srcId="{FC0B2831-D195-48E2-8314-E66E4498424F}" destId="{DDC6F084-637E-421D-81EA-17BBF0A53B07}" srcOrd="0" destOrd="0" parTransId="{9BDEA9B0-298A-4BC2-86AA-8626AC5BBC4F}" sibTransId="{027A3629-4471-4245-87D8-118C75A0DEBB}"/>
    <dgm:cxn modelId="{56FA2FAF-9902-4DAF-8389-EA744C4E982B}" type="presParOf" srcId="{2303A64C-6E47-4E0D-A1B9-ADD3BEF2589D}" destId="{5175E314-7442-4627-892A-5AAF02749A73}" srcOrd="0" destOrd="0" presId="urn:microsoft.com/office/officeart/2005/8/layout/default"/>
    <dgm:cxn modelId="{AFCEB37C-980C-4FE3-A683-8375D7DB5F92}" type="presParOf" srcId="{2303A64C-6E47-4E0D-A1B9-ADD3BEF2589D}" destId="{BAD64005-5DFD-4F67-A1A9-F476BC868A45}" srcOrd="1" destOrd="0" presId="urn:microsoft.com/office/officeart/2005/8/layout/default"/>
    <dgm:cxn modelId="{C3DC008B-E1DC-4ADD-B8F1-2C2169E9C6C5}" type="presParOf" srcId="{2303A64C-6E47-4E0D-A1B9-ADD3BEF2589D}" destId="{B195A12F-C405-48D6-9F70-4A37209B52BC}" srcOrd="2" destOrd="0" presId="urn:microsoft.com/office/officeart/2005/8/layout/default"/>
    <dgm:cxn modelId="{3AC471AA-9AD1-4B47-9506-CCAEBC9A9494}" type="presParOf" srcId="{2303A64C-6E47-4E0D-A1B9-ADD3BEF2589D}" destId="{8967B568-5A5C-4E71-83D3-E8A8A05EF6D6}" srcOrd="3" destOrd="0" presId="urn:microsoft.com/office/officeart/2005/8/layout/default"/>
    <dgm:cxn modelId="{301100E7-A5A4-4B59-B027-BDA1BF1C34DE}" type="presParOf" srcId="{2303A64C-6E47-4E0D-A1B9-ADD3BEF2589D}" destId="{BDF86B91-E0AB-4E36-BD94-73BC5FA7F6C3}" srcOrd="4" destOrd="0" presId="urn:microsoft.com/office/officeart/2005/8/layout/default"/>
    <dgm:cxn modelId="{DB0B89A0-177B-4D44-BE06-D5A015B68862}" type="presParOf" srcId="{2303A64C-6E47-4E0D-A1B9-ADD3BEF2589D}" destId="{9E111E04-491A-4EF6-934D-A9ECA35ED84E}" srcOrd="5" destOrd="0" presId="urn:microsoft.com/office/officeart/2005/8/layout/default"/>
    <dgm:cxn modelId="{59C37344-2805-4BE6-A9E8-41D910495499}" type="presParOf" srcId="{2303A64C-6E47-4E0D-A1B9-ADD3BEF2589D}" destId="{0BA6959A-43BD-46D4-AED3-A35D8E5BE99D}" srcOrd="6" destOrd="0" presId="urn:microsoft.com/office/officeart/2005/8/layout/default"/>
    <dgm:cxn modelId="{4721AAD1-2A27-4168-9AFC-81C59E909AEC}" type="presParOf" srcId="{2303A64C-6E47-4E0D-A1B9-ADD3BEF2589D}" destId="{57A05C67-A8CD-4C08-89B9-4C1541CA05E4}" srcOrd="7" destOrd="0" presId="urn:microsoft.com/office/officeart/2005/8/layout/default"/>
    <dgm:cxn modelId="{8EAF7399-E892-405C-93C9-780464539369}" type="presParOf" srcId="{2303A64C-6E47-4E0D-A1B9-ADD3BEF2589D}" destId="{BD9270C9-F2E9-40A9-9ED8-893AB3123327}" srcOrd="8" destOrd="0" presId="urn:microsoft.com/office/officeart/2005/8/layout/default"/>
    <dgm:cxn modelId="{3B08129F-D444-4351-A4AF-45E4E7344FEA}" type="presParOf" srcId="{2303A64C-6E47-4E0D-A1B9-ADD3BEF2589D}" destId="{7B5A426F-7838-477E-B6B0-84AB3F039572}" srcOrd="9" destOrd="0" presId="urn:microsoft.com/office/officeart/2005/8/layout/default"/>
    <dgm:cxn modelId="{EC480466-AA43-41FB-8043-5C396CE34882}" type="presParOf" srcId="{2303A64C-6E47-4E0D-A1B9-ADD3BEF2589D}" destId="{923B66BC-EFC9-44BA-B9CE-79419140E015}" srcOrd="10" destOrd="0" presId="urn:microsoft.com/office/officeart/2005/8/layout/default"/>
    <dgm:cxn modelId="{932B3BDA-AC70-4152-AAF9-C269C8286FA2}" type="presParOf" srcId="{2303A64C-6E47-4E0D-A1B9-ADD3BEF2589D}" destId="{FC4913ED-C23C-4541-A0ED-D41B976535DC}" srcOrd="11" destOrd="0" presId="urn:microsoft.com/office/officeart/2005/8/layout/default"/>
    <dgm:cxn modelId="{EA7E97DC-DD50-4908-A817-4B680E50E790}" type="presParOf" srcId="{2303A64C-6E47-4E0D-A1B9-ADD3BEF2589D}" destId="{B766EF40-1C66-482C-A824-E73B3A3D83EE}" srcOrd="12" destOrd="0" presId="urn:microsoft.com/office/officeart/2005/8/layout/default"/>
    <dgm:cxn modelId="{D37061DD-630D-4FC4-BC41-C43AF04642FB}" type="presParOf" srcId="{2303A64C-6E47-4E0D-A1B9-ADD3BEF2589D}" destId="{E44A95EB-5221-4130-86B0-63487CBDEE63}" srcOrd="13" destOrd="0" presId="urn:microsoft.com/office/officeart/2005/8/layout/default"/>
    <dgm:cxn modelId="{C68071E5-4428-49DA-BAFF-1758D0F5B9EB}" type="presParOf" srcId="{2303A64C-6E47-4E0D-A1B9-ADD3BEF2589D}" destId="{C5F00A7A-097D-4F30-AA4B-8454F53ACFFA}" srcOrd="14" destOrd="0" presId="urn:microsoft.com/office/officeart/2005/8/layout/default"/>
    <dgm:cxn modelId="{60DE8FC4-1F5D-42F5-99E2-B6C4D04A6D4C}" type="presParOf" srcId="{2303A64C-6E47-4E0D-A1B9-ADD3BEF2589D}" destId="{A6A59B06-04A7-4141-89D2-BFE0701E65E8}" srcOrd="15" destOrd="0" presId="urn:microsoft.com/office/officeart/2005/8/layout/default"/>
    <dgm:cxn modelId="{AB85A33F-8EC0-4FF0-A9B3-06D7B1C0D53B}" type="presParOf" srcId="{2303A64C-6E47-4E0D-A1B9-ADD3BEF2589D}" destId="{794BD080-A6F6-4B19-8F34-D7C778A782E7}" srcOrd="16" destOrd="0" presId="urn:microsoft.com/office/officeart/2005/8/layout/default"/>
    <dgm:cxn modelId="{BE5AB2CE-0F9C-423C-A011-B47E26DDED30}" type="presParOf" srcId="{2303A64C-6E47-4E0D-A1B9-ADD3BEF2589D}" destId="{EAD5E58D-3565-4C31-BB88-7331631F4642}" srcOrd="17" destOrd="0" presId="urn:microsoft.com/office/officeart/2005/8/layout/default"/>
    <dgm:cxn modelId="{ABDC73F6-FC62-4645-863A-788842F30140}" type="presParOf" srcId="{2303A64C-6E47-4E0D-A1B9-ADD3BEF2589D}" destId="{4F3E7B09-F819-4625-9C13-B067C86871FA}" srcOrd="18" destOrd="0" presId="urn:microsoft.com/office/officeart/2005/8/layout/default"/>
    <dgm:cxn modelId="{1162B8BC-7036-4F99-A59B-6DB434A0D258}" type="presParOf" srcId="{2303A64C-6E47-4E0D-A1B9-ADD3BEF2589D}" destId="{EA833B9F-674E-48F7-80E5-856EE4A68BF8}" srcOrd="19" destOrd="0" presId="urn:microsoft.com/office/officeart/2005/8/layout/default"/>
    <dgm:cxn modelId="{0EDF7C63-4577-4112-9F07-15534A240AE5}" type="presParOf" srcId="{2303A64C-6E47-4E0D-A1B9-ADD3BEF2589D}" destId="{91556E12-9E57-4C24-BE4A-F4F3927D5D0A}" srcOrd="20" destOrd="0" presId="urn:microsoft.com/office/officeart/2005/8/layout/default"/>
    <dgm:cxn modelId="{8B25F172-2699-4198-9EA3-8E90AAD422BA}" type="presParOf" srcId="{2303A64C-6E47-4E0D-A1B9-ADD3BEF2589D}" destId="{EB71DA6F-88FA-415B-B526-D5E9CCFCC189}" srcOrd="21" destOrd="0" presId="urn:microsoft.com/office/officeart/2005/8/layout/default"/>
    <dgm:cxn modelId="{F93B8ECF-516C-45D0-B8F7-44E573A791AD}" type="presParOf" srcId="{2303A64C-6E47-4E0D-A1B9-ADD3BEF2589D}" destId="{B64AE2E6-414F-4DB6-B828-C892704EFE9A}" srcOrd="22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175E314-7442-4627-892A-5AAF02749A73}">
      <dsp:nvSpPr>
        <dsp:cNvPr id="0" name=""/>
        <dsp:cNvSpPr/>
      </dsp:nvSpPr>
      <dsp:spPr>
        <a:xfrm>
          <a:off x="0" y="682990"/>
          <a:ext cx="1738312" cy="1042987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1600" b="1" kern="1200" dirty="0"/>
            <a:t>8.73+ Lakh Schools</a:t>
          </a:r>
          <a:r>
            <a:rPr lang="en-IN" sz="1600" kern="1200" dirty="0"/>
            <a:t> organized Yoga Sangam events</a:t>
          </a:r>
          <a:endParaRPr lang="en-US" sz="1600" kern="1200" dirty="0"/>
        </a:p>
      </dsp:txBody>
      <dsp:txXfrm>
        <a:off x="0" y="682990"/>
        <a:ext cx="1738312" cy="1042987"/>
      </dsp:txXfrm>
    </dsp:sp>
    <dsp:sp modelId="{B195A12F-C405-48D6-9F70-4A37209B52BC}">
      <dsp:nvSpPr>
        <dsp:cNvPr id="0" name=""/>
        <dsp:cNvSpPr/>
      </dsp:nvSpPr>
      <dsp:spPr>
        <a:xfrm>
          <a:off x="1912143" y="682990"/>
          <a:ext cx="1738312" cy="1042987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1600" b="1" kern="1200" dirty="0"/>
            <a:t>1,000+ Events</a:t>
          </a:r>
          <a:r>
            <a:rPr lang="en-IN" sz="1600" kern="1200" dirty="0"/>
            <a:t> launched from 13 March 2025</a:t>
          </a:r>
          <a:endParaRPr lang="en-US" sz="1600" kern="1200" dirty="0"/>
        </a:p>
      </dsp:txBody>
      <dsp:txXfrm>
        <a:off x="1912143" y="682990"/>
        <a:ext cx="1738312" cy="1042987"/>
      </dsp:txXfrm>
    </dsp:sp>
    <dsp:sp modelId="{BDF86B91-E0AB-4E36-BD94-73BC5FA7F6C3}">
      <dsp:nvSpPr>
        <dsp:cNvPr id="0" name=""/>
        <dsp:cNvSpPr/>
      </dsp:nvSpPr>
      <dsp:spPr>
        <a:xfrm>
          <a:off x="3824287" y="682990"/>
          <a:ext cx="1738312" cy="1042987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1600" b="1" kern="1200" dirty="0"/>
            <a:t>100 Days | 100 Cities | 100 Organizations</a:t>
          </a:r>
          <a:r>
            <a:rPr lang="en-IN" sz="1600" kern="1200" dirty="0"/>
            <a:t> across 31 States/UTs</a:t>
          </a:r>
          <a:endParaRPr lang="en-US" sz="1600" kern="1200" dirty="0"/>
        </a:p>
      </dsp:txBody>
      <dsp:txXfrm>
        <a:off x="3824287" y="682990"/>
        <a:ext cx="1738312" cy="1042987"/>
      </dsp:txXfrm>
    </dsp:sp>
    <dsp:sp modelId="{0BA6959A-43BD-46D4-AED3-A35D8E5BE99D}">
      <dsp:nvSpPr>
        <dsp:cNvPr id="0" name=""/>
        <dsp:cNvSpPr/>
      </dsp:nvSpPr>
      <dsp:spPr>
        <a:xfrm>
          <a:off x="0" y="1899809"/>
          <a:ext cx="1738312" cy="1042987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1600" b="1" kern="1200" dirty="0"/>
            <a:t>340+ Yoga </a:t>
          </a:r>
          <a:r>
            <a:rPr lang="en-IN" sz="1600" b="1" kern="1200" dirty="0" err="1"/>
            <a:t>Samavesh</a:t>
          </a:r>
          <a:r>
            <a:rPr lang="en-IN" sz="1600" kern="1200" dirty="0"/>
            <a:t> (inclusive outreach)</a:t>
          </a:r>
          <a:endParaRPr lang="en-US" sz="1600" kern="1200" dirty="0"/>
        </a:p>
      </dsp:txBody>
      <dsp:txXfrm>
        <a:off x="0" y="1899809"/>
        <a:ext cx="1738312" cy="1042987"/>
      </dsp:txXfrm>
    </dsp:sp>
    <dsp:sp modelId="{BD9270C9-F2E9-40A9-9ED8-893AB3123327}">
      <dsp:nvSpPr>
        <dsp:cNvPr id="0" name=""/>
        <dsp:cNvSpPr/>
      </dsp:nvSpPr>
      <dsp:spPr>
        <a:xfrm>
          <a:off x="1912143" y="1899809"/>
          <a:ext cx="1738312" cy="1042987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1600" b="1" kern="1200" dirty="0"/>
            <a:t>40+ </a:t>
          </a:r>
          <a:r>
            <a:rPr lang="en-IN" sz="1600" b="1" kern="1200" dirty="0" err="1"/>
            <a:t>Samyoga</a:t>
          </a:r>
          <a:r>
            <a:rPr lang="en-IN" sz="1600" b="1" kern="1200" dirty="0"/>
            <a:t> Events</a:t>
          </a:r>
          <a:r>
            <a:rPr lang="en-IN" sz="1600" kern="1200" dirty="0"/>
            <a:t> (Yoga integration with healthcare &amp; sectors)</a:t>
          </a:r>
          <a:endParaRPr lang="en-US" sz="1600" kern="1200" dirty="0"/>
        </a:p>
      </dsp:txBody>
      <dsp:txXfrm>
        <a:off x="1912143" y="1899809"/>
        <a:ext cx="1738312" cy="1042987"/>
      </dsp:txXfrm>
    </dsp:sp>
    <dsp:sp modelId="{923B66BC-EFC9-44BA-B9CE-79419140E015}">
      <dsp:nvSpPr>
        <dsp:cNvPr id="0" name=""/>
        <dsp:cNvSpPr/>
      </dsp:nvSpPr>
      <dsp:spPr>
        <a:xfrm>
          <a:off x="3824287" y="1899809"/>
          <a:ext cx="1738312" cy="1042987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1600" b="1" kern="1200"/>
            <a:t>320+ Harit Yoga Events</a:t>
          </a:r>
          <a:r>
            <a:rPr lang="en-IN" sz="1600" kern="1200"/>
            <a:t> promoting sustainability</a:t>
          </a:r>
          <a:endParaRPr lang="en-US" sz="1600" kern="1200"/>
        </a:p>
      </dsp:txBody>
      <dsp:txXfrm>
        <a:off x="3824287" y="1899809"/>
        <a:ext cx="1738312" cy="1042987"/>
      </dsp:txXfrm>
    </dsp:sp>
    <dsp:sp modelId="{B766EF40-1C66-482C-A824-E73B3A3D83EE}">
      <dsp:nvSpPr>
        <dsp:cNvPr id="0" name=""/>
        <dsp:cNvSpPr/>
      </dsp:nvSpPr>
      <dsp:spPr>
        <a:xfrm>
          <a:off x="0" y="3116628"/>
          <a:ext cx="1738312" cy="1042987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1600" b="1" kern="1200"/>
            <a:t>100+ Youth-focused Yoga Unplugged Events</a:t>
          </a:r>
          <a:endParaRPr lang="en-US" sz="1600" kern="1200"/>
        </a:p>
      </dsp:txBody>
      <dsp:txXfrm>
        <a:off x="0" y="3116628"/>
        <a:ext cx="1738312" cy="1042987"/>
      </dsp:txXfrm>
    </dsp:sp>
    <dsp:sp modelId="{C5F00A7A-097D-4F30-AA4B-8454F53ACFFA}">
      <dsp:nvSpPr>
        <dsp:cNvPr id="0" name=""/>
        <dsp:cNvSpPr/>
      </dsp:nvSpPr>
      <dsp:spPr>
        <a:xfrm>
          <a:off x="1912143" y="3116628"/>
          <a:ext cx="1738312" cy="1042987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1600" b="1" kern="1200"/>
            <a:t>4 Mega Yoga Mahakumbh Events</a:t>
          </a:r>
          <a:endParaRPr lang="en-US" sz="1600" kern="1200"/>
        </a:p>
      </dsp:txBody>
      <dsp:txXfrm>
        <a:off x="1912143" y="3116628"/>
        <a:ext cx="1738312" cy="1042987"/>
      </dsp:txXfrm>
    </dsp:sp>
    <dsp:sp modelId="{794BD080-A6F6-4B19-8F34-D7C778A782E7}">
      <dsp:nvSpPr>
        <dsp:cNvPr id="0" name=""/>
        <dsp:cNvSpPr/>
      </dsp:nvSpPr>
      <dsp:spPr>
        <a:xfrm>
          <a:off x="3824287" y="3116628"/>
          <a:ext cx="1738312" cy="1042987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1600" b="1" kern="1200"/>
            <a:t>130+ International Events in 60+ Countries</a:t>
          </a:r>
          <a:endParaRPr lang="en-US" sz="1600" kern="1200"/>
        </a:p>
      </dsp:txBody>
      <dsp:txXfrm>
        <a:off x="3824287" y="3116628"/>
        <a:ext cx="1738312" cy="1042987"/>
      </dsp:txXfrm>
    </dsp:sp>
    <dsp:sp modelId="{4F3E7B09-F819-4625-9C13-B067C86871FA}">
      <dsp:nvSpPr>
        <dsp:cNvPr id="0" name=""/>
        <dsp:cNvSpPr/>
      </dsp:nvSpPr>
      <dsp:spPr>
        <a:xfrm>
          <a:off x="0" y="4333446"/>
          <a:ext cx="1738312" cy="1042987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1600" b="1" kern="1200"/>
            <a:t>Yoga Bandhan:</a:t>
          </a:r>
          <a:r>
            <a:rPr lang="en-IN" sz="1600" kern="1200"/>
            <a:t> 17 International Guests | 20 Online | 1 Vietnam Event</a:t>
          </a:r>
          <a:endParaRPr lang="en-US" sz="1600" kern="1200"/>
        </a:p>
      </dsp:txBody>
      <dsp:txXfrm>
        <a:off x="0" y="4333446"/>
        <a:ext cx="1738312" cy="1042987"/>
      </dsp:txXfrm>
    </dsp:sp>
    <dsp:sp modelId="{91556E12-9E57-4C24-BE4A-F4F3927D5D0A}">
      <dsp:nvSpPr>
        <dsp:cNvPr id="0" name=""/>
        <dsp:cNvSpPr/>
      </dsp:nvSpPr>
      <dsp:spPr>
        <a:xfrm>
          <a:off x="1912143" y="4333446"/>
          <a:ext cx="1738312" cy="1042987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1600" b="1" kern="1200"/>
            <a:t>Yoga Connect @ Vigyan Bhavan:</a:t>
          </a:r>
          <a:r>
            <a:rPr lang="en-IN" sz="1600" kern="1200"/>
            <a:t> 1,000+ in-person global participants</a:t>
          </a:r>
          <a:endParaRPr lang="en-US" sz="1600" kern="1200"/>
        </a:p>
      </dsp:txBody>
      <dsp:txXfrm>
        <a:off x="1912143" y="4333446"/>
        <a:ext cx="1738312" cy="1042987"/>
      </dsp:txXfrm>
    </dsp:sp>
    <dsp:sp modelId="{B64AE2E6-414F-4DB6-B828-C892704EFE9A}">
      <dsp:nvSpPr>
        <dsp:cNvPr id="0" name=""/>
        <dsp:cNvSpPr/>
      </dsp:nvSpPr>
      <dsp:spPr>
        <a:xfrm>
          <a:off x="3824287" y="4333446"/>
          <a:ext cx="1738312" cy="1042987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1600" b="1" kern="1200" dirty="0"/>
            <a:t>Yoga Prabhav:</a:t>
          </a:r>
          <a:r>
            <a:rPr lang="en-IN" sz="1600" kern="1200" dirty="0"/>
            <a:t> Decadal impact assessment of IDY presented</a:t>
          </a:r>
          <a:endParaRPr lang="en-US" sz="1600" kern="1200" dirty="0"/>
        </a:p>
      </dsp:txBody>
      <dsp:txXfrm>
        <a:off x="3824287" y="4333446"/>
        <a:ext cx="1738312" cy="104298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0" y="2125980"/>
            <a:ext cx="77724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800" b="1" i="0">
                <a:solidFill>
                  <a:srgbClr val="006FC0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8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300" b="0" i="0">
                <a:solidFill>
                  <a:schemeClr val="tx1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3/11/2026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800" b="1" i="0">
                <a:solidFill>
                  <a:srgbClr val="006FC0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2300" b="0" i="0">
                <a:solidFill>
                  <a:schemeClr val="tx1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3/11/2026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800" b="1" i="0">
                <a:solidFill>
                  <a:srgbClr val="006FC0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3/11/2026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800" b="1" i="0">
                <a:solidFill>
                  <a:srgbClr val="006FC0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3/11/2026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3/11/2026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64007" y="70103"/>
            <a:ext cx="9013190" cy="6693534"/>
          </a:xfrm>
          <a:custGeom>
            <a:avLst/>
            <a:gdLst/>
            <a:ahLst/>
            <a:cxnLst/>
            <a:rect l="l" t="t" r="r" b="b"/>
            <a:pathLst>
              <a:path w="9013190" h="6693534">
                <a:moveTo>
                  <a:pt x="0" y="329946"/>
                </a:moveTo>
                <a:lnTo>
                  <a:pt x="3577" y="281184"/>
                </a:lnTo>
                <a:lnTo>
                  <a:pt x="13968" y="234645"/>
                </a:lnTo>
                <a:lnTo>
                  <a:pt x="30664" y="190840"/>
                </a:lnTo>
                <a:lnTo>
                  <a:pt x="53153" y="150277"/>
                </a:lnTo>
                <a:lnTo>
                  <a:pt x="80925" y="113468"/>
                </a:lnTo>
                <a:lnTo>
                  <a:pt x="113469" y="80923"/>
                </a:lnTo>
                <a:lnTo>
                  <a:pt x="150276" y="53151"/>
                </a:lnTo>
                <a:lnTo>
                  <a:pt x="190835" y="30662"/>
                </a:lnTo>
                <a:lnTo>
                  <a:pt x="234636" y="13967"/>
                </a:lnTo>
                <a:lnTo>
                  <a:pt x="281168" y="3576"/>
                </a:lnTo>
                <a:lnTo>
                  <a:pt x="329920" y="0"/>
                </a:lnTo>
                <a:lnTo>
                  <a:pt x="8682990" y="0"/>
                </a:lnTo>
                <a:lnTo>
                  <a:pt x="8731751" y="3576"/>
                </a:lnTo>
                <a:lnTo>
                  <a:pt x="8778290" y="13967"/>
                </a:lnTo>
                <a:lnTo>
                  <a:pt x="8822095" y="30662"/>
                </a:lnTo>
                <a:lnTo>
                  <a:pt x="8862658" y="53151"/>
                </a:lnTo>
                <a:lnTo>
                  <a:pt x="8899467" y="80923"/>
                </a:lnTo>
                <a:lnTo>
                  <a:pt x="8932012" y="113468"/>
                </a:lnTo>
                <a:lnTo>
                  <a:pt x="8959784" y="150277"/>
                </a:lnTo>
                <a:lnTo>
                  <a:pt x="8982273" y="190840"/>
                </a:lnTo>
                <a:lnTo>
                  <a:pt x="8998968" y="234645"/>
                </a:lnTo>
                <a:lnTo>
                  <a:pt x="9009359" y="281184"/>
                </a:lnTo>
                <a:lnTo>
                  <a:pt x="9012936" y="329946"/>
                </a:lnTo>
                <a:lnTo>
                  <a:pt x="9012936" y="6363487"/>
                </a:lnTo>
                <a:lnTo>
                  <a:pt x="9009359" y="6412239"/>
                </a:lnTo>
                <a:lnTo>
                  <a:pt x="8998968" y="6458771"/>
                </a:lnTo>
                <a:lnTo>
                  <a:pt x="8982273" y="6502572"/>
                </a:lnTo>
                <a:lnTo>
                  <a:pt x="8959784" y="6543131"/>
                </a:lnTo>
                <a:lnTo>
                  <a:pt x="8932012" y="6579938"/>
                </a:lnTo>
                <a:lnTo>
                  <a:pt x="8899467" y="6612482"/>
                </a:lnTo>
                <a:lnTo>
                  <a:pt x="8862658" y="6640254"/>
                </a:lnTo>
                <a:lnTo>
                  <a:pt x="8822095" y="6662743"/>
                </a:lnTo>
                <a:lnTo>
                  <a:pt x="8778290" y="6679439"/>
                </a:lnTo>
                <a:lnTo>
                  <a:pt x="8731751" y="6689830"/>
                </a:lnTo>
                <a:lnTo>
                  <a:pt x="8682990" y="6693408"/>
                </a:lnTo>
                <a:lnTo>
                  <a:pt x="329920" y="6693408"/>
                </a:lnTo>
                <a:lnTo>
                  <a:pt x="281168" y="6689830"/>
                </a:lnTo>
                <a:lnTo>
                  <a:pt x="234636" y="6679439"/>
                </a:lnTo>
                <a:lnTo>
                  <a:pt x="190835" y="6662743"/>
                </a:lnTo>
                <a:lnTo>
                  <a:pt x="150276" y="6640254"/>
                </a:lnTo>
                <a:lnTo>
                  <a:pt x="113469" y="6612482"/>
                </a:lnTo>
                <a:lnTo>
                  <a:pt x="80925" y="6579938"/>
                </a:lnTo>
                <a:lnTo>
                  <a:pt x="53153" y="6543131"/>
                </a:lnTo>
                <a:lnTo>
                  <a:pt x="30664" y="6502572"/>
                </a:lnTo>
                <a:lnTo>
                  <a:pt x="13968" y="6458771"/>
                </a:lnTo>
                <a:lnTo>
                  <a:pt x="3577" y="6412239"/>
                </a:lnTo>
                <a:lnTo>
                  <a:pt x="0" y="6363487"/>
                </a:lnTo>
                <a:lnTo>
                  <a:pt x="0" y="329946"/>
                </a:lnTo>
                <a:close/>
              </a:path>
            </a:pathLst>
          </a:custGeom>
          <a:ln w="609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033653" y="300704"/>
            <a:ext cx="7076693" cy="114998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800" b="1" i="0">
                <a:solidFill>
                  <a:srgbClr val="006FC0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2019045" y="2665552"/>
            <a:ext cx="6804659" cy="25984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300" b="0" i="0">
                <a:solidFill>
                  <a:schemeClr val="tx1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6377940"/>
            <a:ext cx="292608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3/11/2026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diagramLayout" Target="../diagrams/layout1.xml"/><Relationship Id="rId7" Type="http://schemas.openxmlformats.org/officeDocument/2006/relationships/image" Target="../media/image3.jp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5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Relationship Id="rId9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8.jpg"/><Relationship Id="rId4" Type="http://schemas.openxmlformats.org/officeDocument/2006/relationships/image" Target="../media/image16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8.jpg"/><Relationship Id="rId4" Type="http://schemas.openxmlformats.org/officeDocument/2006/relationships/image" Target="../media/image19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7" Type="http://schemas.openxmlformats.org/officeDocument/2006/relationships/image" Target="../media/image4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jp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jpg"/><Relationship Id="rId4" Type="http://schemas.openxmlformats.org/officeDocument/2006/relationships/image" Target="../media/image4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1.png"/><Relationship Id="rId4" Type="http://schemas.openxmlformats.org/officeDocument/2006/relationships/image" Target="../media/image25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7" Type="http://schemas.openxmlformats.org/officeDocument/2006/relationships/image" Target="../media/image4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g"/><Relationship Id="rId5" Type="http://schemas.openxmlformats.org/officeDocument/2006/relationships/image" Target="../media/image28.png"/><Relationship Id="rId4" Type="http://schemas.openxmlformats.org/officeDocument/2006/relationships/image" Target="../media/image25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png"/><Relationship Id="rId5" Type="http://schemas.openxmlformats.org/officeDocument/2006/relationships/image" Target="../media/image4.png"/><Relationship Id="rId4" Type="http://schemas.openxmlformats.org/officeDocument/2006/relationships/image" Target="../media/image8.jp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35.jpg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8.jp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60832" y="66928"/>
            <a:ext cx="9022715" cy="6696709"/>
            <a:chOff x="60832" y="66928"/>
            <a:chExt cx="9022715" cy="6696709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4007" y="70103"/>
              <a:ext cx="9015984" cy="6690360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64007" y="70103"/>
              <a:ext cx="9016365" cy="6690359"/>
            </a:xfrm>
            <a:custGeom>
              <a:avLst/>
              <a:gdLst/>
              <a:ahLst/>
              <a:cxnLst/>
              <a:rect l="l" t="t" r="r" b="b"/>
              <a:pathLst>
                <a:path w="9016365" h="6690359">
                  <a:moveTo>
                    <a:pt x="0" y="329819"/>
                  </a:moveTo>
                  <a:lnTo>
                    <a:pt x="3575" y="281088"/>
                  </a:lnTo>
                  <a:lnTo>
                    <a:pt x="13961" y="234576"/>
                  </a:lnTo>
                  <a:lnTo>
                    <a:pt x="30648" y="190791"/>
                  </a:lnTo>
                  <a:lnTo>
                    <a:pt x="53126" y="150245"/>
                  </a:lnTo>
                  <a:lnTo>
                    <a:pt x="80884" y="113448"/>
                  </a:lnTo>
                  <a:lnTo>
                    <a:pt x="113414" y="80911"/>
                  </a:lnTo>
                  <a:lnTo>
                    <a:pt x="150203" y="53144"/>
                  </a:lnTo>
                  <a:lnTo>
                    <a:pt x="190744" y="30660"/>
                  </a:lnTo>
                  <a:lnTo>
                    <a:pt x="234525" y="13967"/>
                  </a:lnTo>
                  <a:lnTo>
                    <a:pt x="281036" y="3576"/>
                  </a:lnTo>
                  <a:lnTo>
                    <a:pt x="329768" y="0"/>
                  </a:lnTo>
                  <a:lnTo>
                    <a:pt x="8686165" y="0"/>
                  </a:lnTo>
                  <a:lnTo>
                    <a:pt x="8734895" y="3576"/>
                  </a:lnTo>
                  <a:lnTo>
                    <a:pt x="8781407" y="13967"/>
                  </a:lnTo>
                  <a:lnTo>
                    <a:pt x="8825192" y="30660"/>
                  </a:lnTo>
                  <a:lnTo>
                    <a:pt x="8865738" y="53144"/>
                  </a:lnTo>
                  <a:lnTo>
                    <a:pt x="8902535" y="80911"/>
                  </a:lnTo>
                  <a:lnTo>
                    <a:pt x="8935072" y="113448"/>
                  </a:lnTo>
                  <a:lnTo>
                    <a:pt x="8962839" y="150245"/>
                  </a:lnTo>
                  <a:lnTo>
                    <a:pt x="8985323" y="190791"/>
                  </a:lnTo>
                  <a:lnTo>
                    <a:pt x="9002016" y="234576"/>
                  </a:lnTo>
                  <a:lnTo>
                    <a:pt x="9012407" y="281088"/>
                  </a:lnTo>
                  <a:lnTo>
                    <a:pt x="9015984" y="329819"/>
                  </a:lnTo>
                  <a:lnTo>
                    <a:pt x="9015984" y="6360591"/>
                  </a:lnTo>
                  <a:lnTo>
                    <a:pt x="9012407" y="6409323"/>
                  </a:lnTo>
                  <a:lnTo>
                    <a:pt x="9002016" y="6455834"/>
                  </a:lnTo>
                  <a:lnTo>
                    <a:pt x="8985323" y="6499615"/>
                  </a:lnTo>
                  <a:lnTo>
                    <a:pt x="8962839" y="6540156"/>
                  </a:lnTo>
                  <a:lnTo>
                    <a:pt x="8935072" y="6576945"/>
                  </a:lnTo>
                  <a:lnTo>
                    <a:pt x="8902535" y="6609475"/>
                  </a:lnTo>
                  <a:lnTo>
                    <a:pt x="8865738" y="6637233"/>
                  </a:lnTo>
                  <a:lnTo>
                    <a:pt x="8825192" y="6659711"/>
                  </a:lnTo>
                  <a:lnTo>
                    <a:pt x="8781407" y="6676398"/>
                  </a:lnTo>
                  <a:lnTo>
                    <a:pt x="8734895" y="6686784"/>
                  </a:lnTo>
                  <a:lnTo>
                    <a:pt x="8686165" y="6690360"/>
                  </a:lnTo>
                  <a:lnTo>
                    <a:pt x="329768" y="6690360"/>
                  </a:lnTo>
                  <a:lnTo>
                    <a:pt x="281036" y="6686784"/>
                  </a:lnTo>
                  <a:lnTo>
                    <a:pt x="234525" y="6676398"/>
                  </a:lnTo>
                  <a:lnTo>
                    <a:pt x="190744" y="6659711"/>
                  </a:lnTo>
                  <a:lnTo>
                    <a:pt x="150203" y="6637233"/>
                  </a:lnTo>
                  <a:lnTo>
                    <a:pt x="113414" y="6609475"/>
                  </a:lnTo>
                  <a:lnTo>
                    <a:pt x="80884" y="6576945"/>
                  </a:lnTo>
                  <a:lnTo>
                    <a:pt x="53126" y="6540156"/>
                  </a:lnTo>
                  <a:lnTo>
                    <a:pt x="30648" y="6499615"/>
                  </a:lnTo>
                  <a:lnTo>
                    <a:pt x="13961" y="6455834"/>
                  </a:lnTo>
                  <a:lnTo>
                    <a:pt x="3575" y="6409323"/>
                  </a:lnTo>
                  <a:lnTo>
                    <a:pt x="0" y="6360591"/>
                  </a:lnTo>
                  <a:lnTo>
                    <a:pt x="0" y="329819"/>
                  </a:lnTo>
                  <a:close/>
                </a:path>
              </a:pathLst>
            </a:custGeom>
            <a:ln w="60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64007" y="1395984"/>
              <a:ext cx="9019540" cy="121920"/>
            </a:xfrm>
            <a:custGeom>
              <a:avLst/>
              <a:gdLst/>
              <a:ahLst/>
              <a:cxnLst/>
              <a:rect l="l" t="t" r="r" b="b"/>
              <a:pathLst>
                <a:path w="9019540" h="121919">
                  <a:moveTo>
                    <a:pt x="9019032" y="0"/>
                  </a:moveTo>
                  <a:lnTo>
                    <a:pt x="0" y="0"/>
                  </a:lnTo>
                  <a:lnTo>
                    <a:pt x="0" y="121920"/>
                  </a:lnTo>
                  <a:lnTo>
                    <a:pt x="9019032" y="121920"/>
                  </a:lnTo>
                  <a:lnTo>
                    <a:pt x="9019032" y="0"/>
                  </a:lnTo>
                  <a:close/>
                </a:path>
              </a:pathLst>
            </a:custGeom>
            <a:solidFill>
              <a:srgbClr val="E6B0A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64007" y="2977896"/>
              <a:ext cx="9019540" cy="109855"/>
            </a:xfrm>
            <a:custGeom>
              <a:avLst/>
              <a:gdLst/>
              <a:ahLst/>
              <a:cxnLst/>
              <a:rect l="l" t="t" r="r" b="b"/>
              <a:pathLst>
                <a:path w="9019540" h="109855">
                  <a:moveTo>
                    <a:pt x="9019032" y="0"/>
                  </a:moveTo>
                  <a:lnTo>
                    <a:pt x="0" y="0"/>
                  </a:lnTo>
                  <a:lnTo>
                    <a:pt x="0" y="109727"/>
                  </a:lnTo>
                  <a:lnTo>
                    <a:pt x="9019032" y="109727"/>
                  </a:lnTo>
                  <a:lnTo>
                    <a:pt x="9019032" y="0"/>
                  </a:lnTo>
                  <a:close/>
                </a:path>
              </a:pathLst>
            </a:custGeom>
            <a:solidFill>
              <a:srgbClr val="91848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/>
          <p:nvPr/>
        </p:nvSpPr>
        <p:spPr>
          <a:xfrm>
            <a:off x="64007" y="1517903"/>
            <a:ext cx="9019540" cy="1460500"/>
          </a:xfrm>
          <a:prstGeom prst="rect">
            <a:avLst/>
          </a:prstGeom>
          <a:solidFill>
            <a:srgbClr val="D24717"/>
          </a:solidFill>
        </p:spPr>
        <p:txBody>
          <a:bodyPr vert="horz" wrap="square" lIns="0" tIns="139700" rIns="0" bIns="0" rtlCol="0">
            <a:spAutoFit/>
          </a:bodyPr>
          <a:lstStyle/>
          <a:p>
            <a:pPr marL="3280410" marR="205104" indent="-2966720">
              <a:lnSpc>
                <a:spcPct val="115700"/>
              </a:lnSpc>
              <a:spcBef>
                <a:spcPts val="1100"/>
              </a:spcBef>
            </a:pPr>
            <a:r>
              <a:rPr sz="3200" b="1" spc="-10" dirty="0">
                <a:latin typeface="Times New Roman"/>
                <a:cs typeface="Times New Roman"/>
              </a:rPr>
              <a:t>Presentation</a:t>
            </a:r>
            <a:r>
              <a:rPr sz="3200" b="1" spc="-90" dirty="0">
                <a:latin typeface="Times New Roman"/>
                <a:cs typeface="Times New Roman"/>
              </a:rPr>
              <a:t> </a:t>
            </a:r>
            <a:r>
              <a:rPr sz="3200" b="1" dirty="0">
                <a:latin typeface="Times New Roman"/>
                <a:cs typeface="Times New Roman"/>
              </a:rPr>
              <a:t>before</a:t>
            </a:r>
            <a:r>
              <a:rPr sz="3200" b="1" spc="-95" dirty="0">
                <a:latin typeface="Times New Roman"/>
                <a:cs typeface="Times New Roman"/>
              </a:rPr>
              <a:t> </a:t>
            </a:r>
            <a:r>
              <a:rPr sz="3200" b="1" dirty="0">
                <a:latin typeface="Times New Roman"/>
                <a:cs typeface="Times New Roman"/>
              </a:rPr>
              <a:t>the</a:t>
            </a:r>
            <a:r>
              <a:rPr sz="3200" b="1" spc="-105" dirty="0">
                <a:latin typeface="Times New Roman"/>
                <a:cs typeface="Times New Roman"/>
              </a:rPr>
              <a:t> </a:t>
            </a:r>
            <a:r>
              <a:rPr sz="3200" b="1" dirty="0">
                <a:latin typeface="Times New Roman"/>
                <a:cs typeface="Times New Roman"/>
              </a:rPr>
              <a:t>Committee</a:t>
            </a:r>
            <a:r>
              <a:rPr sz="3200" b="1" spc="5" dirty="0">
                <a:latin typeface="Times New Roman"/>
                <a:cs typeface="Times New Roman"/>
              </a:rPr>
              <a:t> </a:t>
            </a:r>
            <a:r>
              <a:rPr sz="3200" b="1" dirty="0">
                <a:latin typeface="Times New Roman"/>
                <a:cs typeface="Times New Roman"/>
              </a:rPr>
              <a:t>of</a:t>
            </a:r>
            <a:r>
              <a:rPr sz="3200" b="1" spc="-114" dirty="0">
                <a:latin typeface="Times New Roman"/>
                <a:cs typeface="Times New Roman"/>
              </a:rPr>
              <a:t> </a:t>
            </a:r>
            <a:r>
              <a:rPr sz="3200" b="1" spc="-10" dirty="0">
                <a:latin typeface="Times New Roman"/>
                <a:cs typeface="Times New Roman"/>
              </a:rPr>
              <a:t>Secretaries </a:t>
            </a:r>
            <a:r>
              <a:rPr sz="3200" b="1" dirty="0">
                <a:latin typeface="Times New Roman"/>
                <a:cs typeface="Times New Roman"/>
              </a:rPr>
              <a:t>February</a:t>
            </a:r>
            <a:r>
              <a:rPr sz="3200" b="1" spc="-105" dirty="0">
                <a:latin typeface="Times New Roman"/>
                <a:cs typeface="Times New Roman"/>
              </a:rPr>
              <a:t> </a:t>
            </a:r>
            <a:r>
              <a:rPr sz="3200" b="1" spc="-20" dirty="0">
                <a:latin typeface="Times New Roman"/>
                <a:cs typeface="Times New Roman"/>
              </a:rPr>
              <a:t>2026</a:t>
            </a:r>
            <a:endParaRPr sz="3200">
              <a:latin typeface="Times New Roman"/>
              <a:cs typeface="Times New Roman"/>
            </a:endParaRPr>
          </a:p>
        </p:txBody>
      </p:sp>
      <p:sp>
        <p:nvSpPr>
          <p:cNvPr id="8" name="object 8" descr="$PPTXTitle"/>
          <p:cNvSpPr txBox="1">
            <a:spLocks noGrp="1"/>
          </p:cNvSpPr>
          <p:nvPr>
            <p:ph type="title"/>
          </p:nvPr>
        </p:nvSpPr>
        <p:spPr>
          <a:xfrm>
            <a:off x="773582" y="583768"/>
            <a:ext cx="7891145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sz="3600" spc="-10" dirty="0">
                <a:solidFill>
                  <a:srgbClr val="001F5F"/>
                </a:solidFill>
              </a:rPr>
              <a:t>International</a:t>
            </a:r>
            <a:r>
              <a:rPr sz="3600" spc="-70" dirty="0">
                <a:solidFill>
                  <a:srgbClr val="001F5F"/>
                </a:solidFill>
              </a:rPr>
              <a:t> </a:t>
            </a:r>
            <a:r>
              <a:rPr sz="3600" dirty="0">
                <a:solidFill>
                  <a:srgbClr val="001F5F"/>
                </a:solidFill>
              </a:rPr>
              <a:t>Day</a:t>
            </a:r>
            <a:r>
              <a:rPr sz="3600" spc="-150" dirty="0">
                <a:solidFill>
                  <a:srgbClr val="001F5F"/>
                </a:solidFill>
              </a:rPr>
              <a:t> </a:t>
            </a:r>
            <a:r>
              <a:rPr sz="3600" dirty="0">
                <a:solidFill>
                  <a:srgbClr val="001F5F"/>
                </a:solidFill>
              </a:rPr>
              <a:t>of</a:t>
            </a:r>
            <a:r>
              <a:rPr sz="3600" spc="-210" dirty="0">
                <a:solidFill>
                  <a:srgbClr val="001F5F"/>
                </a:solidFill>
              </a:rPr>
              <a:t> </a:t>
            </a:r>
            <a:r>
              <a:rPr sz="3600" spc="-515" dirty="0">
                <a:solidFill>
                  <a:srgbClr val="001F5F"/>
                </a:solidFill>
              </a:rPr>
              <a:t>Y</a:t>
            </a:r>
            <a:r>
              <a:rPr sz="3600" spc="-95" dirty="0">
                <a:solidFill>
                  <a:srgbClr val="001F5F"/>
                </a:solidFill>
              </a:rPr>
              <a:t>og</a:t>
            </a:r>
            <a:r>
              <a:rPr sz="3600" dirty="0">
                <a:solidFill>
                  <a:srgbClr val="001F5F"/>
                </a:solidFill>
              </a:rPr>
              <a:t>a</a:t>
            </a:r>
            <a:r>
              <a:rPr sz="3600" spc="-235" dirty="0">
                <a:solidFill>
                  <a:srgbClr val="001F5F"/>
                </a:solidFill>
              </a:rPr>
              <a:t> </a:t>
            </a:r>
            <a:r>
              <a:rPr sz="3600" dirty="0">
                <a:solidFill>
                  <a:srgbClr val="001F5F"/>
                </a:solidFill>
              </a:rPr>
              <a:t>21</a:t>
            </a:r>
            <a:r>
              <a:rPr sz="3600" baseline="20833" dirty="0">
                <a:solidFill>
                  <a:srgbClr val="001F5F"/>
                </a:solidFill>
              </a:rPr>
              <a:t>st</a:t>
            </a:r>
            <a:r>
              <a:rPr sz="3600" dirty="0">
                <a:solidFill>
                  <a:srgbClr val="001F5F"/>
                </a:solidFill>
              </a:rPr>
              <a:t>June,</a:t>
            </a:r>
            <a:r>
              <a:rPr sz="3600" spc="-114" dirty="0">
                <a:solidFill>
                  <a:srgbClr val="001F5F"/>
                </a:solidFill>
              </a:rPr>
              <a:t> </a:t>
            </a:r>
            <a:r>
              <a:rPr sz="3600" spc="-20" dirty="0">
                <a:solidFill>
                  <a:srgbClr val="001F5F"/>
                </a:solidFill>
              </a:rPr>
              <a:t>2026</a:t>
            </a:r>
            <a:endParaRPr sz="3600"/>
          </a:p>
        </p:txBody>
      </p:sp>
      <p:pic>
        <p:nvPicPr>
          <p:cNvPr id="9" name="object 9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779520" y="3355847"/>
            <a:ext cx="1801368" cy="2282952"/>
          </a:xfrm>
          <a:prstGeom prst="rect">
            <a:avLst/>
          </a:prstGeom>
        </p:spPr>
      </p:pic>
      <p:sp>
        <p:nvSpPr>
          <p:cNvPr id="10" name="object 10"/>
          <p:cNvSpPr txBox="1"/>
          <p:nvPr/>
        </p:nvSpPr>
        <p:spPr>
          <a:xfrm>
            <a:off x="2831719" y="5534050"/>
            <a:ext cx="4110354" cy="1043940"/>
          </a:xfrm>
          <a:prstGeom prst="rect">
            <a:avLst/>
          </a:prstGeom>
        </p:spPr>
        <p:txBody>
          <a:bodyPr vert="horz" wrap="square" lIns="0" tIns="93980" rIns="0" bIns="0" rtlCol="0">
            <a:spAutoFit/>
          </a:bodyPr>
          <a:lstStyle/>
          <a:p>
            <a:pPr marL="12700" marR="5080" indent="313690">
              <a:lnSpc>
                <a:spcPts val="3700"/>
              </a:lnSpc>
              <a:spcBef>
                <a:spcPts val="740"/>
              </a:spcBef>
            </a:pPr>
            <a:r>
              <a:rPr sz="3600" b="1" dirty="0">
                <a:latin typeface="Times New Roman"/>
                <a:cs typeface="Times New Roman"/>
              </a:rPr>
              <a:t>Ministry</a:t>
            </a:r>
            <a:r>
              <a:rPr sz="3600" b="1" spc="-140" dirty="0">
                <a:latin typeface="Times New Roman"/>
                <a:cs typeface="Times New Roman"/>
              </a:rPr>
              <a:t> </a:t>
            </a:r>
            <a:r>
              <a:rPr sz="3600" b="1" spc="-10" dirty="0">
                <a:latin typeface="Times New Roman"/>
                <a:cs typeface="Times New Roman"/>
              </a:rPr>
              <a:t>of</a:t>
            </a:r>
            <a:r>
              <a:rPr sz="3600" b="1" spc="-215" dirty="0">
                <a:latin typeface="Times New Roman"/>
                <a:cs typeface="Times New Roman"/>
              </a:rPr>
              <a:t> </a:t>
            </a:r>
            <a:r>
              <a:rPr sz="3600" b="1" spc="-10" dirty="0">
                <a:latin typeface="Times New Roman"/>
                <a:cs typeface="Times New Roman"/>
              </a:rPr>
              <a:t>Ayush </a:t>
            </a:r>
            <a:r>
              <a:rPr sz="3600" b="1" dirty="0">
                <a:latin typeface="Times New Roman"/>
                <a:cs typeface="Times New Roman"/>
              </a:rPr>
              <a:t>Government</a:t>
            </a:r>
            <a:r>
              <a:rPr sz="3600" b="1" spc="-165" dirty="0">
                <a:latin typeface="Times New Roman"/>
                <a:cs typeface="Times New Roman"/>
              </a:rPr>
              <a:t> </a:t>
            </a:r>
            <a:r>
              <a:rPr sz="3600" b="1" dirty="0">
                <a:latin typeface="Times New Roman"/>
                <a:cs typeface="Times New Roman"/>
              </a:rPr>
              <a:t>of</a:t>
            </a:r>
            <a:r>
              <a:rPr sz="3600" b="1" spc="-75" dirty="0">
                <a:latin typeface="Times New Roman"/>
                <a:cs typeface="Times New Roman"/>
              </a:rPr>
              <a:t> </a:t>
            </a:r>
            <a:r>
              <a:rPr sz="3600" b="1" spc="-10" dirty="0">
                <a:latin typeface="Times New Roman"/>
                <a:cs typeface="Times New Roman"/>
              </a:rPr>
              <a:t>India</a:t>
            </a:r>
            <a:endParaRPr sz="36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TextBox 4">
            <a:extLst>
              <a:ext uri="{FF2B5EF4-FFF2-40B4-BE49-F238E27FC236}">
                <a16:creationId xmlns:a16="http://schemas.microsoft.com/office/drawing/2014/main" id="{A362DBF5-1430-59DC-DEDB-33FB1B93792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61574271"/>
              </p:ext>
            </p:extLst>
          </p:nvPr>
        </p:nvGraphicFramePr>
        <p:xfrm>
          <a:off x="152400" y="798574"/>
          <a:ext cx="5562600" cy="60594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pSp>
        <p:nvGrpSpPr>
          <p:cNvPr id="2" name="object 3">
            <a:extLst>
              <a:ext uri="{FF2B5EF4-FFF2-40B4-BE49-F238E27FC236}">
                <a16:creationId xmlns:a16="http://schemas.microsoft.com/office/drawing/2014/main" id="{4302D25C-F9D8-9DF9-E335-E3992E2CEDDA}"/>
              </a:ext>
            </a:extLst>
          </p:cNvPr>
          <p:cNvGrpSpPr/>
          <p:nvPr/>
        </p:nvGrpSpPr>
        <p:grpSpPr>
          <a:xfrm>
            <a:off x="370497" y="115823"/>
            <a:ext cx="8564245" cy="831850"/>
            <a:chOff x="370497" y="115823"/>
            <a:chExt cx="8564245" cy="831850"/>
          </a:xfrm>
        </p:grpSpPr>
        <p:pic>
          <p:nvPicPr>
            <p:cNvPr id="3" name="object 4" descr="IDY-Logo IDY Logo India">
              <a:extLst>
                <a:ext uri="{FF2B5EF4-FFF2-40B4-BE49-F238E27FC236}">
                  <a16:creationId xmlns:a16="http://schemas.microsoft.com/office/drawing/2014/main" id="{C63A03B2-28AB-84BD-9F24-E3EE3274A4C3}"/>
                </a:ext>
              </a:extLst>
            </p:cNvPr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370497" y="115823"/>
              <a:ext cx="352539" cy="682751"/>
            </a:xfrm>
            <a:prstGeom prst="rect">
              <a:avLst/>
            </a:prstGeom>
          </p:spPr>
        </p:pic>
        <p:pic>
          <p:nvPicPr>
            <p:cNvPr id="4" name="object 5">
              <a:extLst>
                <a:ext uri="{FF2B5EF4-FFF2-40B4-BE49-F238E27FC236}">
                  <a16:creationId xmlns:a16="http://schemas.microsoft.com/office/drawing/2014/main" id="{3109F1B8-83D4-B2B6-B1B9-5E2040F6262A}"/>
                </a:ext>
              </a:extLst>
            </p:cNvPr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8284255" y="281431"/>
              <a:ext cx="650351" cy="665988"/>
            </a:xfrm>
            <a:prstGeom prst="rect">
              <a:avLst/>
            </a:prstGeom>
          </p:spPr>
        </p:pic>
      </p:grpSp>
      <p:sp>
        <p:nvSpPr>
          <p:cNvPr id="10" name="object 2" descr="$PPTXTitle">
            <a:extLst>
              <a:ext uri="{FF2B5EF4-FFF2-40B4-BE49-F238E27FC236}">
                <a16:creationId xmlns:a16="http://schemas.microsoft.com/office/drawing/2014/main" id="{47B7AE02-A829-48EE-64C4-E218CFB5550B}"/>
              </a:ext>
            </a:extLst>
          </p:cNvPr>
          <p:cNvSpPr txBox="1">
            <a:spLocks/>
          </p:cNvSpPr>
          <p:nvPr/>
        </p:nvSpPr>
        <p:spPr>
          <a:xfrm>
            <a:off x="2209800" y="217521"/>
            <a:ext cx="4867275" cy="39690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>
            <a:lvl1pPr>
              <a:defRPr>
                <a:latin typeface="+mj-lt"/>
                <a:ea typeface="+mj-ea"/>
                <a:cs typeface="+mj-cs"/>
              </a:defRPr>
            </a:lvl1pPr>
          </a:lstStyle>
          <a:p>
            <a:pPr marL="1270" algn="ctr"/>
            <a:r>
              <a:rPr lang="en-US" sz="2500" b="1" dirty="0">
                <a:solidFill>
                  <a:srgbClr val="C00000"/>
                </a:solidFill>
              </a:rPr>
              <a:t>Significant</a:t>
            </a:r>
            <a:r>
              <a:rPr lang="en-US" sz="2500" b="1" spc="-105" dirty="0">
                <a:solidFill>
                  <a:srgbClr val="C00000"/>
                </a:solidFill>
              </a:rPr>
              <a:t> </a:t>
            </a:r>
            <a:r>
              <a:rPr lang="en-US" sz="2500" b="1" spc="-10" dirty="0">
                <a:solidFill>
                  <a:srgbClr val="C00000"/>
                </a:solidFill>
              </a:rPr>
              <a:t>Impact of IDY 2025</a:t>
            </a:r>
            <a:endParaRPr lang="en-US" sz="2500" b="1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FB9DB81-A4A4-4CFC-A92D-BA6262383A7B}"/>
              </a:ext>
            </a:extLst>
          </p:cNvPr>
          <p:cNvSpPr/>
          <p:nvPr/>
        </p:nvSpPr>
        <p:spPr>
          <a:xfrm>
            <a:off x="19396" y="6542885"/>
            <a:ext cx="2629764" cy="265177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Source: IDY 2025 report </a:t>
            </a:r>
            <a:endParaRPr lang="en-IN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C4011A5-FAB9-4423-A7E0-4F70325CDE3B}"/>
              </a:ext>
            </a:extLst>
          </p:cNvPr>
          <p:cNvPicPr>
            <a:picLocks noChangeAspect="1"/>
          </p:cNvPicPr>
          <p:nvPr/>
        </p:nvPicPr>
        <p:blipFill rotWithShape="1">
          <a:blip r:embed="rId9"/>
          <a:srcRect t="22223" b="26666"/>
          <a:stretch/>
        </p:blipFill>
        <p:spPr>
          <a:xfrm>
            <a:off x="5764696" y="1752600"/>
            <a:ext cx="3379304" cy="434340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74097B41-5B7C-4E65-9066-52D5892C8A43}"/>
              </a:ext>
            </a:extLst>
          </p:cNvPr>
          <p:cNvSpPr/>
          <p:nvPr/>
        </p:nvSpPr>
        <p:spPr>
          <a:xfrm>
            <a:off x="6019800" y="3276600"/>
            <a:ext cx="1219201" cy="381000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/>
              <a:t>26.1 Cr+</a:t>
            </a:r>
            <a:endParaRPr lang="en-IN" sz="2400" b="1" dirty="0"/>
          </a:p>
        </p:txBody>
      </p:sp>
    </p:spTree>
    <p:extLst>
      <p:ext uri="{BB962C8B-B14F-4D97-AF65-F5344CB8AC3E}">
        <p14:creationId xmlns:p14="http://schemas.microsoft.com/office/powerpoint/2010/main" val="142176348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$PPTXTitle"/>
          <p:cNvSpPr txBox="1">
            <a:spLocks noGrp="1"/>
          </p:cNvSpPr>
          <p:nvPr>
            <p:ph type="title"/>
          </p:nvPr>
        </p:nvSpPr>
        <p:spPr>
          <a:xfrm>
            <a:off x="4064634" y="221995"/>
            <a:ext cx="1470660" cy="4533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>
                <a:solidFill>
                  <a:srgbClr val="C00000"/>
                </a:solidFill>
              </a:rPr>
              <a:t>IDY</a:t>
            </a:r>
            <a:r>
              <a:rPr spc="-125" dirty="0">
                <a:solidFill>
                  <a:srgbClr val="C00000"/>
                </a:solidFill>
              </a:rPr>
              <a:t> </a:t>
            </a:r>
            <a:r>
              <a:rPr spc="-20" dirty="0">
                <a:solidFill>
                  <a:srgbClr val="C00000"/>
                </a:solidFill>
              </a:rPr>
              <a:t>2026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330504" y="1148918"/>
            <a:ext cx="8606155" cy="469102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-10" dirty="0">
                <a:latin typeface="Times New Roman"/>
                <a:cs typeface="Times New Roman"/>
              </a:rPr>
              <a:t>Planned</a:t>
            </a:r>
            <a:r>
              <a:rPr sz="2400" b="1" spc="-125" dirty="0">
                <a:latin typeface="Times New Roman"/>
                <a:cs typeface="Times New Roman"/>
              </a:rPr>
              <a:t> </a:t>
            </a:r>
            <a:r>
              <a:rPr sz="2400" b="1" spc="-10" dirty="0">
                <a:latin typeface="Times New Roman"/>
                <a:cs typeface="Times New Roman"/>
              </a:rPr>
              <a:t>Activities</a:t>
            </a:r>
            <a:endParaRPr lang="en-US" sz="2400" b="1" spc="-10" dirty="0">
              <a:latin typeface="Times New Roman"/>
              <a:cs typeface="Times New Roman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IN" sz="2000" b="1" dirty="0"/>
              <a:t>Country-Wide Mobilization:</a:t>
            </a:r>
            <a:r>
              <a:rPr lang="en-IN" sz="2000" dirty="0"/>
              <a:t> Nationwide mobilization to undertake appropriate and specific activities for the observance of IDY.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IN" sz="2000" b="1" dirty="0"/>
              <a:t>Stakeholder Engagement:</a:t>
            </a:r>
            <a:r>
              <a:rPr lang="en-IN" sz="2000" dirty="0"/>
              <a:t> Central Ministries and Departments, State Governments, Yoga institutions, Educational Institutions, NCC, NSS, and NYKS will be sensitized on IDY and provided with customized activity lists aligned to their respective mandates.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IN" sz="2000" b="1" dirty="0"/>
              <a:t>Uniformed &amp; Paramilitary Forces Participation:</a:t>
            </a:r>
            <a:r>
              <a:rPr lang="en-IN" sz="2000" dirty="0"/>
              <a:t> Efforts will be made to reach all uniformed and paramilitary units to ensure their active participation.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IN" sz="2000" b="1" dirty="0"/>
              <a:t>Review meetings: </a:t>
            </a:r>
            <a:r>
              <a:rPr lang="en-IN" sz="2000" dirty="0"/>
              <a:t>A series of meetings with Nodal Officers nominated by various Ministries/Departments of Government of India, States and UTs and their Social Media teams to ensure cohesion.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IN" sz="2000" b="1" dirty="0"/>
              <a:t>Core Organizing Committee meeting- </a:t>
            </a:r>
            <a:r>
              <a:rPr lang="en-IN" sz="2000" dirty="0"/>
              <a:t>meeting with Yoga stakeholders and the meeting of Inter-Ministerial Committee.</a:t>
            </a:r>
          </a:p>
        </p:txBody>
      </p:sp>
      <p:grpSp>
        <p:nvGrpSpPr>
          <p:cNvPr id="4" name="object 4"/>
          <p:cNvGrpSpPr/>
          <p:nvPr/>
        </p:nvGrpSpPr>
        <p:grpSpPr>
          <a:xfrm>
            <a:off x="374022" y="115823"/>
            <a:ext cx="8601710" cy="746760"/>
            <a:chOff x="374022" y="115823"/>
            <a:chExt cx="8601710" cy="746760"/>
          </a:xfrm>
        </p:grpSpPr>
        <p:pic>
          <p:nvPicPr>
            <p:cNvPr id="5" name="object 5" descr="IDY-Logo IDY Logo India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74022" y="115823"/>
              <a:ext cx="363115" cy="685800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8421665" y="207941"/>
              <a:ext cx="553900" cy="654303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$PPTXTitle"/>
          <p:cNvSpPr txBox="1">
            <a:spLocks noGrp="1"/>
          </p:cNvSpPr>
          <p:nvPr>
            <p:ph type="title"/>
          </p:nvPr>
        </p:nvSpPr>
        <p:spPr>
          <a:xfrm>
            <a:off x="3451605" y="221995"/>
            <a:ext cx="2703830" cy="4533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>
                <a:solidFill>
                  <a:srgbClr val="C00000"/>
                </a:solidFill>
              </a:rPr>
              <a:t>IDY</a:t>
            </a:r>
            <a:r>
              <a:rPr spc="-95" dirty="0">
                <a:solidFill>
                  <a:srgbClr val="C00000"/>
                </a:solidFill>
              </a:rPr>
              <a:t> </a:t>
            </a:r>
            <a:r>
              <a:rPr dirty="0">
                <a:solidFill>
                  <a:srgbClr val="C00000"/>
                </a:solidFill>
              </a:rPr>
              <a:t>2026-</a:t>
            </a:r>
            <a:r>
              <a:rPr spc="-70" dirty="0">
                <a:solidFill>
                  <a:srgbClr val="C00000"/>
                </a:solidFill>
              </a:rPr>
              <a:t> </a:t>
            </a:r>
            <a:r>
              <a:rPr spc="-10" dirty="0">
                <a:solidFill>
                  <a:srgbClr val="C00000"/>
                </a:solidFill>
              </a:rPr>
              <a:t>contd..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356209" y="980813"/>
            <a:ext cx="8422005" cy="61875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98450" indent="-285750">
              <a:lnSpc>
                <a:spcPct val="100000"/>
              </a:lnSpc>
              <a:spcBef>
                <a:spcPts val="1035"/>
              </a:spcBef>
              <a:buClr>
                <a:srgbClr val="D24717"/>
              </a:buClr>
              <a:buSzPct val="83333"/>
              <a:buFont typeface="Arial" panose="020B0604020202020204" pitchFamily="34" charset="0"/>
              <a:buChar char="•"/>
              <a:tabLst>
                <a:tab pos="286385" algn="l"/>
              </a:tabLst>
            </a:pPr>
            <a:r>
              <a:rPr sz="1800" b="1" spc="-20" dirty="0">
                <a:latin typeface="Times New Roman"/>
                <a:cs typeface="Times New Roman"/>
              </a:rPr>
              <a:t>Count-</a:t>
            </a:r>
            <a:r>
              <a:rPr sz="1800" b="1" dirty="0">
                <a:latin typeface="Times New Roman"/>
                <a:cs typeface="Times New Roman"/>
              </a:rPr>
              <a:t>down</a:t>
            </a:r>
            <a:r>
              <a:rPr sz="1800" b="1" spc="15" dirty="0">
                <a:latin typeface="Times New Roman"/>
                <a:cs typeface="Times New Roman"/>
              </a:rPr>
              <a:t> </a:t>
            </a:r>
            <a:r>
              <a:rPr sz="1800" b="1" dirty="0">
                <a:latin typeface="Times New Roman"/>
                <a:cs typeface="Times New Roman"/>
              </a:rPr>
              <a:t>to</a:t>
            </a:r>
            <a:r>
              <a:rPr sz="1800" b="1" spc="-25" dirty="0">
                <a:latin typeface="Times New Roman"/>
                <a:cs typeface="Times New Roman"/>
              </a:rPr>
              <a:t> </a:t>
            </a:r>
            <a:r>
              <a:rPr sz="1800" b="1" dirty="0">
                <a:latin typeface="Times New Roman"/>
                <a:cs typeface="Times New Roman"/>
              </a:rPr>
              <a:t>IDY</a:t>
            </a:r>
            <a:r>
              <a:rPr sz="1800" b="1" spc="-90" dirty="0">
                <a:latin typeface="Times New Roman"/>
                <a:cs typeface="Times New Roman"/>
              </a:rPr>
              <a:t> </a:t>
            </a:r>
            <a:r>
              <a:rPr sz="1800" b="1" dirty="0">
                <a:latin typeface="Times New Roman"/>
                <a:cs typeface="Times New Roman"/>
              </a:rPr>
              <a:t>activities</a:t>
            </a:r>
            <a:r>
              <a:rPr sz="1800" dirty="0">
                <a:latin typeface="Times New Roman"/>
                <a:cs typeface="Times New Roman"/>
              </a:rPr>
              <a:t>:</a:t>
            </a:r>
            <a:r>
              <a:rPr sz="1800" spc="1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Ministry</a:t>
            </a:r>
            <a:r>
              <a:rPr sz="1800" spc="-4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will</a:t>
            </a:r>
            <a:r>
              <a:rPr sz="1800" spc="1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launch</a:t>
            </a:r>
            <a:r>
              <a:rPr sz="1800" spc="-2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a</a:t>
            </a:r>
            <a:r>
              <a:rPr sz="1800" spc="-2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100</a:t>
            </a:r>
            <a:r>
              <a:rPr sz="1800" spc="-5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day</a:t>
            </a:r>
            <a:r>
              <a:rPr sz="1800" spc="-2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count-down</a:t>
            </a:r>
            <a:r>
              <a:rPr sz="1800" spc="-5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campaign</a:t>
            </a:r>
            <a:r>
              <a:rPr sz="1800" spc="45" dirty="0">
                <a:latin typeface="Times New Roman"/>
                <a:cs typeface="Times New Roman"/>
              </a:rPr>
              <a:t> </a:t>
            </a:r>
            <a:r>
              <a:rPr sz="1800" spc="-25" dirty="0">
                <a:latin typeface="Times New Roman"/>
                <a:cs typeface="Times New Roman"/>
              </a:rPr>
              <a:t>to</a:t>
            </a:r>
            <a:endParaRPr sz="1800" dirty="0">
              <a:latin typeface="Times New Roman"/>
              <a:cs typeface="Times New Roman"/>
            </a:endParaRPr>
          </a:p>
          <a:p>
            <a:pPr marL="287020">
              <a:lnSpc>
                <a:spcPct val="100000"/>
              </a:lnSpc>
              <a:spcBef>
                <a:spcPts val="430"/>
              </a:spcBef>
            </a:pPr>
            <a:r>
              <a:rPr sz="1800" spc="-55" dirty="0">
                <a:latin typeface="Times New Roman"/>
                <a:cs typeface="Times New Roman"/>
              </a:rPr>
              <a:t>IDY.</a:t>
            </a:r>
            <a:r>
              <a:rPr sz="1800" spc="-2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100</a:t>
            </a:r>
            <a:r>
              <a:rPr sz="1800" spc="-5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days</a:t>
            </a:r>
            <a:r>
              <a:rPr sz="1800" spc="1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to</a:t>
            </a:r>
            <a:r>
              <a:rPr sz="1800" spc="-2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IDY</a:t>
            </a:r>
            <a:r>
              <a:rPr sz="1800" spc="-10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programs</a:t>
            </a:r>
            <a:r>
              <a:rPr sz="1800" spc="-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in</a:t>
            </a:r>
            <a:r>
              <a:rPr sz="1800" spc="-5" dirty="0">
                <a:latin typeface="Times New Roman"/>
                <a:cs typeface="Times New Roman"/>
              </a:rPr>
              <a:t> </a:t>
            </a:r>
            <a:r>
              <a:rPr sz="1800" b="1" dirty="0">
                <a:latin typeface="Times New Roman"/>
                <a:cs typeface="Times New Roman"/>
              </a:rPr>
              <a:t>100</a:t>
            </a:r>
            <a:r>
              <a:rPr sz="1800" b="1" spc="-55" dirty="0">
                <a:latin typeface="Times New Roman"/>
                <a:cs typeface="Times New Roman"/>
              </a:rPr>
              <a:t> </a:t>
            </a:r>
            <a:r>
              <a:rPr sz="1800" b="1" dirty="0">
                <a:latin typeface="Times New Roman"/>
                <a:cs typeface="Times New Roman"/>
              </a:rPr>
              <a:t>cities</a:t>
            </a:r>
            <a:r>
              <a:rPr sz="1800" b="1" spc="-5" dirty="0">
                <a:latin typeface="Times New Roman"/>
                <a:cs typeface="Times New Roman"/>
              </a:rPr>
              <a:t> </a:t>
            </a:r>
            <a:r>
              <a:rPr sz="1800" b="1" dirty="0">
                <a:latin typeface="Times New Roman"/>
                <a:cs typeface="Times New Roman"/>
              </a:rPr>
              <a:t>by</a:t>
            </a:r>
            <a:r>
              <a:rPr sz="1800" b="1" spc="-20" dirty="0">
                <a:latin typeface="Times New Roman"/>
                <a:cs typeface="Times New Roman"/>
              </a:rPr>
              <a:t> </a:t>
            </a:r>
            <a:r>
              <a:rPr sz="1800" b="1" dirty="0">
                <a:latin typeface="Times New Roman"/>
                <a:cs typeface="Times New Roman"/>
              </a:rPr>
              <a:t>100</a:t>
            </a:r>
            <a:r>
              <a:rPr sz="1800" b="1" spc="-55" dirty="0">
                <a:latin typeface="Times New Roman"/>
                <a:cs typeface="Times New Roman"/>
              </a:rPr>
              <a:t> </a:t>
            </a:r>
            <a:r>
              <a:rPr sz="1800" b="1" dirty="0">
                <a:latin typeface="Times New Roman"/>
                <a:cs typeface="Times New Roman"/>
              </a:rPr>
              <a:t>organizations/</a:t>
            </a:r>
            <a:r>
              <a:rPr sz="1800" b="1" spc="45" dirty="0">
                <a:latin typeface="Times New Roman"/>
                <a:cs typeface="Times New Roman"/>
              </a:rPr>
              <a:t> </a:t>
            </a:r>
            <a:r>
              <a:rPr sz="1800" b="1" spc="-10" dirty="0">
                <a:latin typeface="Times New Roman"/>
                <a:cs typeface="Times New Roman"/>
              </a:rPr>
              <a:t>chapters</a:t>
            </a:r>
            <a:r>
              <a:rPr sz="1800" spc="-10" dirty="0">
                <a:latin typeface="Times New Roman"/>
                <a:cs typeface="Times New Roman"/>
              </a:rPr>
              <a:t>.</a:t>
            </a:r>
            <a:endParaRPr sz="1800" dirty="0">
              <a:latin typeface="Times New Roman"/>
              <a:cs typeface="Times New Roman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374022" y="115823"/>
            <a:ext cx="8601710" cy="746760"/>
            <a:chOff x="374022" y="115823"/>
            <a:chExt cx="8601710" cy="746760"/>
          </a:xfrm>
        </p:grpSpPr>
        <p:pic>
          <p:nvPicPr>
            <p:cNvPr id="5" name="object 5" descr="IDY-Logo IDY Logo India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74022" y="115823"/>
              <a:ext cx="363115" cy="685800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8421665" y="207941"/>
              <a:ext cx="553900" cy="654303"/>
            </a:xfrm>
            <a:prstGeom prst="rect">
              <a:avLst/>
            </a:prstGeom>
          </p:spPr>
        </p:pic>
      </p:grpSp>
      <p:graphicFrame>
        <p:nvGraphicFramePr>
          <p:cNvPr id="7" name="object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31728498"/>
              </p:ext>
            </p:extLst>
          </p:nvPr>
        </p:nvGraphicFramePr>
        <p:xfrm>
          <a:off x="788331" y="1746840"/>
          <a:ext cx="7633334" cy="1752598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54444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54444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54444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46896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110"/>
                        </a:spcBef>
                      </a:pPr>
                      <a:r>
                        <a:rPr sz="1800" b="1" spc="-10" dirty="0">
                          <a:solidFill>
                            <a:srgbClr val="FFFFFF"/>
                          </a:solidFill>
                          <a:latin typeface="Perpetua"/>
                          <a:cs typeface="Perpetua"/>
                        </a:rPr>
                        <a:t>Event</a:t>
                      </a:r>
                      <a:endParaRPr sz="1800" dirty="0">
                        <a:latin typeface="Perpetua"/>
                        <a:cs typeface="Perpetua"/>
                      </a:endParaRPr>
                    </a:p>
                  </a:txBody>
                  <a:tcPr marL="0" marR="0" marT="1397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D24717"/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110"/>
                        </a:spcBef>
                      </a:pPr>
                      <a:r>
                        <a:rPr sz="1800" b="1" spc="-20" dirty="0">
                          <a:solidFill>
                            <a:srgbClr val="FFFFFF"/>
                          </a:solidFill>
                          <a:latin typeface="Perpetua"/>
                          <a:cs typeface="Perpetua"/>
                        </a:rPr>
                        <a:t>Date</a:t>
                      </a:r>
                      <a:endParaRPr sz="1800">
                        <a:latin typeface="Perpetua"/>
                        <a:cs typeface="Perpetua"/>
                      </a:endParaRPr>
                    </a:p>
                  </a:txBody>
                  <a:tcPr marL="0" marR="0" marT="1397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D24717"/>
                    </a:solidFill>
                  </a:tcPr>
                </a:tc>
                <a:tc>
                  <a:txBody>
                    <a:bodyPr/>
                    <a:lstStyle/>
                    <a:p>
                      <a:pPr marL="92710">
                        <a:lnSpc>
                          <a:spcPct val="100000"/>
                        </a:lnSpc>
                        <a:spcBef>
                          <a:spcPts val="110"/>
                        </a:spcBef>
                      </a:pPr>
                      <a:r>
                        <a:rPr sz="1800" b="1" spc="-10" dirty="0">
                          <a:solidFill>
                            <a:srgbClr val="FFFFFF"/>
                          </a:solidFill>
                          <a:latin typeface="Perpetua"/>
                          <a:cs typeface="Perpetua"/>
                        </a:rPr>
                        <a:t>Place</a:t>
                      </a:r>
                      <a:endParaRPr sz="1800">
                        <a:latin typeface="Perpetua"/>
                        <a:cs typeface="Perpetua"/>
                      </a:endParaRPr>
                    </a:p>
                  </a:txBody>
                  <a:tcPr marL="0" marR="0" marT="1397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D2471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51315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185"/>
                        </a:spcBef>
                      </a:pPr>
                      <a:r>
                        <a:rPr sz="1800" b="1" dirty="0">
                          <a:latin typeface="Times New Roman"/>
                          <a:cs typeface="Times New Roman"/>
                        </a:rPr>
                        <a:t>100</a:t>
                      </a:r>
                      <a:r>
                        <a:rPr sz="1800" b="1" spc="-4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b="1" dirty="0">
                          <a:latin typeface="Times New Roman"/>
                          <a:cs typeface="Times New Roman"/>
                        </a:rPr>
                        <a:t>days</a:t>
                      </a:r>
                      <a:r>
                        <a:rPr sz="1800" b="1" spc="1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b="1" dirty="0">
                          <a:latin typeface="Times New Roman"/>
                          <a:cs typeface="Times New Roman"/>
                        </a:rPr>
                        <a:t>to</a:t>
                      </a:r>
                      <a:r>
                        <a:rPr sz="1800" b="1" spc="-1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b="1" spc="-25" dirty="0">
                          <a:latin typeface="Times New Roman"/>
                          <a:cs typeface="Times New Roman"/>
                        </a:rPr>
                        <a:t>IDY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2349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ECFCC"/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sz="1800" dirty="0">
                          <a:latin typeface="Times New Roman"/>
                          <a:cs typeface="Times New Roman"/>
                        </a:rPr>
                        <a:t>13</a:t>
                      </a:r>
                      <a:r>
                        <a:rPr sz="1800" baseline="25462" dirty="0">
                          <a:latin typeface="Times New Roman"/>
                          <a:cs typeface="Times New Roman"/>
                        </a:rPr>
                        <a:t>th</a:t>
                      </a:r>
                      <a:r>
                        <a:rPr sz="1800" spc="630" baseline="25462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dirty="0">
                          <a:latin typeface="Times New Roman"/>
                          <a:cs typeface="Times New Roman"/>
                        </a:rPr>
                        <a:t>March,</a:t>
                      </a:r>
                      <a:r>
                        <a:rPr sz="1800" spc="-1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spc="-20" dirty="0">
                          <a:latin typeface="Times New Roman"/>
                          <a:cs typeface="Times New Roman"/>
                        </a:rPr>
                        <a:t>2026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3873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ECF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EC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51757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185"/>
                        </a:spcBef>
                      </a:pPr>
                      <a:r>
                        <a:rPr sz="1800" b="1" dirty="0">
                          <a:latin typeface="Times New Roman"/>
                          <a:cs typeface="Times New Roman"/>
                        </a:rPr>
                        <a:t>75</a:t>
                      </a:r>
                      <a:r>
                        <a:rPr sz="1800" b="1" spc="-1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b="1" dirty="0">
                          <a:latin typeface="Times New Roman"/>
                          <a:cs typeface="Times New Roman"/>
                        </a:rPr>
                        <a:t>Days</a:t>
                      </a:r>
                      <a:r>
                        <a:rPr sz="1800" b="1" spc="-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b="1" dirty="0">
                          <a:latin typeface="Times New Roman"/>
                          <a:cs typeface="Times New Roman"/>
                        </a:rPr>
                        <a:t>to</a:t>
                      </a:r>
                      <a:r>
                        <a:rPr sz="1800" b="1" spc="-1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b="1" spc="-25" dirty="0">
                          <a:latin typeface="Times New Roman"/>
                          <a:cs typeface="Times New Roman"/>
                        </a:rPr>
                        <a:t>IDY</a:t>
                      </a:r>
                      <a:endParaRPr sz="18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2349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7E9E7"/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185"/>
                        </a:spcBef>
                      </a:pPr>
                      <a:r>
                        <a:rPr sz="1800" dirty="0">
                          <a:latin typeface="Times New Roman"/>
                          <a:cs typeface="Times New Roman"/>
                        </a:rPr>
                        <a:t>7</a:t>
                      </a:r>
                      <a:r>
                        <a:rPr sz="1800" baseline="25462" dirty="0">
                          <a:latin typeface="Times New Roman"/>
                          <a:cs typeface="Times New Roman"/>
                        </a:rPr>
                        <a:t>th</a:t>
                      </a:r>
                      <a:r>
                        <a:rPr sz="1800" spc="697" baseline="25462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dirty="0">
                          <a:latin typeface="Times New Roman"/>
                          <a:cs typeface="Times New Roman"/>
                        </a:rPr>
                        <a:t>April, </a:t>
                      </a:r>
                      <a:r>
                        <a:rPr sz="1800" spc="-20" dirty="0">
                          <a:latin typeface="Times New Roman"/>
                          <a:cs typeface="Times New Roman"/>
                        </a:rPr>
                        <a:t>2026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2349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7E9E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7E9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51315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185"/>
                        </a:spcBef>
                      </a:pPr>
                      <a:r>
                        <a:rPr sz="1800" b="1" dirty="0">
                          <a:latin typeface="Times New Roman"/>
                          <a:cs typeface="Times New Roman"/>
                        </a:rPr>
                        <a:t>50</a:t>
                      </a:r>
                      <a:r>
                        <a:rPr sz="1800" b="1" spc="-1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b="1" dirty="0">
                          <a:latin typeface="Times New Roman"/>
                          <a:cs typeface="Times New Roman"/>
                        </a:rPr>
                        <a:t>Days</a:t>
                      </a:r>
                      <a:r>
                        <a:rPr sz="1800" b="1" spc="-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b="1" dirty="0">
                          <a:latin typeface="Times New Roman"/>
                          <a:cs typeface="Times New Roman"/>
                        </a:rPr>
                        <a:t>to</a:t>
                      </a:r>
                      <a:r>
                        <a:rPr sz="1800" b="1" spc="-1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b="1" spc="-25" dirty="0">
                          <a:latin typeface="Times New Roman"/>
                          <a:cs typeface="Times New Roman"/>
                        </a:rPr>
                        <a:t>IDY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2349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ECFCC"/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185"/>
                        </a:spcBef>
                      </a:pPr>
                      <a:r>
                        <a:rPr sz="1800" dirty="0">
                          <a:latin typeface="Times New Roman"/>
                          <a:cs typeface="Times New Roman"/>
                        </a:rPr>
                        <a:t>2</a:t>
                      </a:r>
                      <a:r>
                        <a:rPr sz="1800" baseline="25462" dirty="0">
                          <a:latin typeface="Times New Roman"/>
                          <a:cs typeface="Times New Roman"/>
                        </a:rPr>
                        <a:t>nd</a:t>
                      </a:r>
                      <a:r>
                        <a:rPr sz="1800" spc="172" baseline="25462" dirty="0">
                          <a:latin typeface="Times New Roman"/>
                          <a:cs typeface="Times New Roman"/>
                        </a:rPr>
                        <a:t>  </a:t>
                      </a:r>
                      <a:r>
                        <a:rPr sz="1800" spc="-20" dirty="0">
                          <a:latin typeface="Times New Roman"/>
                          <a:cs typeface="Times New Roman"/>
                        </a:rPr>
                        <a:t>May,</a:t>
                      </a:r>
                      <a:r>
                        <a:rPr sz="180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spc="-20" dirty="0">
                          <a:latin typeface="Times New Roman"/>
                          <a:cs typeface="Times New Roman"/>
                        </a:rPr>
                        <a:t>2026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2349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ECF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EC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51315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190"/>
                        </a:spcBef>
                      </a:pPr>
                      <a:r>
                        <a:rPr sz="1800" b="1" dirty="0">
                          <a:latin typeface="Times New Roman"/>
                          <a:cs typeface="Times New Roman"/>
                        </a:rPr>
                        <a:t>25</a:t>
                      </a:r>
                      <a:r>
                        <a:rPr sz="1800" b="1" spc="-1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b="1" dirty="0">
                          <a:latin typeface="Times New Roman"/>
                          <a:cs typeface="Times New Roman"/>
                        </a:rPr>
                        <a:t>Days</a:t>
                      </a:r>
                      <a:r>
                        <a:rPr sz="1800" b="1" spc="-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b="1" dirty="0">
                          <a:latin typeface="Times New Roman"/>
                          <a:cs typeface="Times New Roman"/>
                        </a:rPr>
                        <a:t>to</a:t>
                      </a:r>
                      <a:r>
                        <a:rPr sz="1800" b="1" spc="-1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b="1" spc="-25" dirty="0">
                          <a:latin typeface="Times New Roman"/>
                          <a:cs typeface="Times New Roman"/>
                        </a:rPr>
                        <a:t>IDY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2413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7E9E7"/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190"/>
                        </a:spcBef>
                      </a:pPr>
                      <a:r>
                        <a:rPr sz="1800" dirty="0">
                          <a:latin typeface="Times New Roman"/>
                          <a:cs typeface="Times New Roman"/>
                        </a:rPr>
                        <a:t>27</a:t>
                      </a:r>
                      <a:r>
                        <a:rPr sz="1800" baseline="25462" dirty="0">
                          <a:latin typeface="Times New Roman"/>
                          <a:cs typeface="Times New Roman"/>
                        </a:rPr>
                        <a:t>th</a:t>
                      </a:r>
                      <a:r>
                        <a:rPr sz="1800" spc="165" baseline="25462" dirty="0">
                          <a:latin typeface="Times New Roman"/>
                          <a:cs typeface="Times New Roman"/>
                        </a:rPr>
                        <a:t>  </a:t>
                      </a:r>
                      <a:r>
                        <a:rPr sz="1800" spc="-20" dirty="0">
                          <a:latin typeface="Times New Roman"/>
                          <a:cs typeface="Times New Roman"/>
                        </a:rPr>
                        <a:t>May,</a:t>
                      </a:r>
                      <a:r>
                        <a:rPr sz="1800" spc="1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spc="-20" dirty="0">
                          <a:latin typeface="Times New Roman"/>
                          <a:cs typeface="Times New Roman"/>
                        </a:rPr>
                        <a:t>2026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2413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7E9E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7E9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9" name="TextBox 8">
            <a:extLst>
              <a:ext uri="{FF2B5EF4-FFF2-40B4-BE49-F238E27FC236}">
                <a16:creationId xmlns:a16="http://schemas.microsoft.com/office/drawing/2014/main" id="{4F377997-88EA-7612-3D7D-F6D16C7E1BF1}"/>
              </a:ext>
            </a:extLst>
          </p:cNvPr>
          <p:cNvSpPr txBox="1"/>
          <p:nvPr/>
        </p:nvSpPr>
        <p:spPr>
          <a:xfrm>
            <a:off x="152400" y="3746715"/>
            <a:ext cx="8991599" cy="30008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98450" indent="-285750">
              <a:lnSpc>
                <a:spcPct val="100000"/>
              </a:lnSpc>
              <a:spcBef>
                <a:spcPts val="825"/>
              </a:spcBef>
              <a:buClr>
                <a:srgbClr val="D24717"/>
              </a:buClr>
              <a:buSzPct val="85416"/>
              <a:buFont typeface="Arial" panose="020B0604020202020204" pitchFamily="34" charset="0"/>
              <a:buChar char="•"/>
              <a:tabLst>
                <a:tab pos="287020" algn="l"/>
              </a:tabLst>
            </a:pPr>
            <a:r>
              <a:rPr lang="en-IN" sz="2000" b="1" dirty="0">
                <a:latin typeface="Times New Roman"/>
                <a:cs typeface="Times New Roman"/>
              </a:rPr>
              <a:t>Prime</a:t>
            </a:r>
            <a:r>
              <a:rPr lang="en-IN" sz="2000" b="1" spc="-60" dirty="0">
                <a:latin typeface="Times New Roman"/>
                <a:cs typeface="Times New Roman"/>
              </a:rPr>
              <a:t> </a:t>
            </a:r>
            <a:r>
              <a:rPr lang="en-IN" sz="2000" b="1" dirty="0">
                <a:latin typeface="Times New Roman"/>
                <a:cs typeface="Times New Roman"/>
              </a:rPr>
              <a:t>Minister's</a:t>
            </a:r>
            <a:r>
              <a:rPr lang="en-IN" sz="2000" b="1" spc="-150" dirty="0">
                <a:latin typeface="Times New Roman"/>
                <a:cs typeface="Times New Roman"/>
              </a:rPr>
              <a:t> </a:t>
            </a:r>
            <a:r>
              <a:rPr lang="en-IN" sz="2000" b="1" spc="-25" dirty="0">
                <a:latin typeface="Times New Roman"/>
                <a:cs typeface="Times New Roman"/>
              </a:rPr>
              <a:t>Awards</a:t>
            </a:r>
            <a:r>
              <a:rPr lang="en-IN" sz="2000" b="1" spc="-70" dirty="0">
                <a:latin typeface="Times New Roman"/>
                <a:cs typeface="Times New Roman"/>
              </a:rPr>
              <a:t> </a:t>
            </a:r>
            <a:r>
              <a:rPr lang="en-IN" sz="2000" b="1" dirty="0">
                <a:latin typeface="Times New Roman"/>
                <a:cs typeface="Times New Roman"/>
              </a:rPr>
              <a:t>for</a:t>
            </a:r>
            <a:r>
              <a:rPr lang="en-IN" sz="2000" b="1" spc="-160" dirty="0">
                <a:latin typeface="Times New Roman"/>
                <a:cs typeface="Times New Roman"/>
              </a:rPr>
              <a:t> </a:t>
            </a:r>
            <a:r>
              <a:rPr lang="en-IN" sz="2000" b="1" spc="-50" dirty="0">
                <a:latin typeface="Times New Roman"/>
                <a:cs typeface="Times New Roman"/>
              </a:rPr>
              <a:t>Yoga</a:t>
            </a:r>
            <a:r>
              <a:rPr lang="en-IN" sz="2000" b="1" spc="-40" dirty="0">
                <a:latin typeface="Times New Roman"/>
                <a:cs typeface="Times New Roman"/>
              </a:rPr>
              <a:t> </a:t>
            </a:r>
            <a:r>
              <a:rPr lang="en-IN" sz="2000" b="1" dirty="0">
                <a:latin typeface="Times New Roman"/>
                <a:cs typeface="Times New Roman"/>
              </a:rPr>
              <a:t>for</a:t>
            </a:r>
            <a:r>
              <a:rPr lang="en-IN" sz="2000" b="1" spc="-95" dirty="0">
                <a:latin typeface="Times New Roman"/>
                <a:cs typeface="Times New Roman"/>
              </a:rPr>
              <a:t> </a:t>
            </a:r>
            <a:r>
              <a:rPr lang="en-IN" sz="2000" b="1" spc="-20" dirty="0">
                <a:latin typeface="Times New Roman"/>
                <a:cs typeface="Times New Roman"/>
              </a:rPr>
              <a:t>2026</a:t>
            </a:r>
            <a:endParaRPr lang="en-IN" sz="2000" dirty="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595"/>
              </a:spcBef>
            </a:pPr>
            <a:r>
              <a:rPr lang="en-IN" sz="1600" dirty="0">
                <a:latin typeface="Times New Roman"/>
                <a:cs typeface="Times New Roman"/>
              </a:rPr>
              <a:t>The</a:t>
            </a:r>
            <a:r>
              <a:rPr lang="en-IN" sz="1600" spc="-40" dirty="0">
                <a:latin typeface="Times New Roman"/>
                <a:cs typeface="Times New Roman"/>
              </a:rPr>
              <a:t> </a:t>
            </a:r>
            <a:r>
              <a:rPr lang="en-IN" sz="1600" dirty="0">
                <a:latin typeface="Times New Roman"/>
                <a:cs typeface="Times New Roman"/>
              </a:rPr>
              <a:t>four</a:t>
            </a:r>
            <a:r>
              <a:rPr lang="en-IN" sz="1600" spc="-25" dirty="0">
                <a:latin typeface="Times New Roman"/>
                <a:cs typeface="Times New Roman"/>
              </a:rPr>
              <a:t> </a:t>
            </a:r>
            <a:r>
              <a:rPr lang="en-IN" sz="1600" dirty="0">
                <a:latin typeface="Times New Roman"/>
                <a:cs typeface="Times New Roman"/>
              </a:rPr>
              <a:t>awards</a:t>
            </a:r>
            <a:r>
              <a:rPr lang="en-IN" sz="1600" spc="10" dirty="0">
                <a:latin typeface="Times New Roman"/>
                <a:cs typeface="Times New Roman"/>
              </a:rPr>
              <a:t> </a:t>
            </a:r>
            <a:r>
              <a:rPr lang="en-IN" sz="1600" spc="-20" dirty="0">
                <a:latin typeface="Times New Roman"/>
                <a:cs typeface="Times New Roman"/>
              </a:rPr>
              <a:t>are:</a:t>
            </a:r>
            <a:endParaRPr lang="en-IN" sz="1600" dirty="0">
              <a:latin typeface="Times New Roman"/>
              <a:cs typeface="Times New Roman"/>
            </a:endParaRPr>
          </a:p>
          <a:p>
            <a:pPr marL="298450" indent="-285750">
              <a:lnSpc>
                <a:spcPct val="100000"/>
              </a:lnSpc>
              <a:spcBef>
                <a:spcPts val="600"/>
              </a:spcBef>
              <a:buClr>
                <a:srgbClr val="D24717"/>
              </a:buClr>
              <a:buSzPct val="85000"/>
              <a:buFont typeface="Arial" panose="020B0604020202020204" pitchFamily="34" charset="0"/>
              <a:buChar char="•"/>
              <a:tabLst>
                <a:tab pos="287020" algn="l"/>
              </a:tabLst>
            </a:pPr>
            <a:r>
              <a:rPr lang="en-IN" sz="1600" b="1" dirty="0">
                <a:latin typeface="Times New Roman"/>
                <a:cs typeface="Times New Roman"/>
              </a:rPr>
              <a:t>Prime</a:t>
            </a:r>
            <a:r>
              <a:rPr lang="en-IN" sz="1600" b="1" spc="-20" dirty="0">
                <a:latin typeface="Times New Roman"/>
                <a:cs typeface="Times New Roman"/>
              </a:rPr>
              <a:t> </a:t>
            </a:r>
            <a:r>
              <a:rPr lang="en-IN" sz="1600" b="1" spc="-10" dirty="0">
                <a:latin typeface="Times New Roman"/>
                <a:cs typeface="Times New Roman"/>
              </a:rPr>
              <a:t>Minister’s</a:t>
            </a:r>
            <a:r>
              <a:rPr lang="en-IN" sz="1600" b="1" spc="-175" dirty="0">
                <a:latin typeface="Times New Roman"/>
                <a:cs typeface="Times New Roman"/>
              </a:rPr>
              <a:t> </a:t>
            </a:r>
            <a:r>
              <a:rPr lang="en-IN" sz="1600" b="1" spc="-20" dirty="0">
                <a:latin typeface="Times New Roman"/>
                <a:cs typeface="Times New Roman"/>
              </a:rPr>
              <a:t>Awards</a:t>
            </a:r>
            <a:r>
              <a:rPr lang="en-IN" sz="1600" b="1" spc="-45" dirty="0">
                <a:latin typeface="Times New Roman"/>
                <a:cs typeface="Times New Roman"/>
              </a:rPr>
              <a:t> </a:t>
            </a:r>
            <a:r>
              <a:rPr lang="en-IN" sz="1600" b="1" dirty="0">
                <a:latin typeface="Times New Roman"/>
                <a:cs typeface="Times New Roman"/>
              </a:rPr>
              <a:t>for</a:t>
            </a:r>
            <a:r>
              <a:rPr lang="en-IN" sz="1600" b="1" spc="-125" dirty="0">
                <a:latin typeface="Times New Roman"/>
                <a:cs typeface="Times New Roman"/>
              </a:rPr>
              <a:t> </a:t>
            </a:r>
            <a:r>
              <a:rPr lang="en-IN" sz="1600" b="1" spc="-50" dirty="0">
                <a:latin typeface="Times New Roman"/>
                <a:cs typeface="Times New Roman"/>
              </a:rPr>
              <a:t>Yoga</a:t>
            </a:r>
            <a:r>
              <a:rPr lang="en-IN" sz="1600" b="1" spc="-30" dirty="0">
                <a:latin typeface="Times New Roman"/>
                <a:cs typeface="Times New Roman"/>
              </a:rPr>
              <a:t> </a:t>
            </a:r>
            <a:r>
              <a:rPr lang="en-IN" sz="1600" b="1" dirty="0">
                <a:latin typeface="Times New Roman"/>
                <a:cs typeface="Times New Roman"/>
              </a:rPr>
              <a:t>–</a:t>
            </a:r>
            <a:r>
              <a:rPr lang="en-IN" sz="1600" b="1" spc="-40" dirty="0">
                <a:latin typeface="Times New Roman"/>
                <a:cs typeface="Times New Roman"/>
              </a:rPr>
              <a:t> </a:t>
            </a:r>
            <a:r>
              <a:rPr lang="en-IN" sz="1600" b="1" dirty="0">
                <a:latin typeface="Times New Roman"/>
                <a:cs typeface="Times New Roman"/>
              </a:rPr>
              <a:t>Individuals</a:t>
            </a:r>
            <a:r>
              <a:rPr lang="en-IN" sz="1600" b="1" spc="-10" dirty="0">
                <a:latin typeface="Times New Roman"/>
                <a:cs typeface="Times New Roman"/>
              </a:rPr>
              <a:t> </a:t>
            </a:r>
            <a:r>
              <a:rPr lang="en-IN" sz="1600" b="1" dirty="0">
                <a:latin typeface="Times New Roman"/>
                <a:cs typeface="Times New Roman"/>
              </a:rPr>
              <a:t>(National</a:t>
            </a:r>
            <a:r>
              <a:rPr lang="en-IN" sz="1600" b="1" spc="-50" dirty="0">
                <a:latin typeface="Times New Roman"/>
                <a:cs typeface="Times New Roman"/>
              </a:rPr>
              <a:t> </a:t>
            </a:r>
            <a:r>
              <a:rPr lang="en-IN" sz="1600" b="1" dirty="0">
                <a:latin typeface="Times New Roman"/>
                <a:cs typeface="Times New Roman"/>
              </a:rPr>
              <a:t>&amp;</a:t>
            </a:r>
            <a:r>
              <a:rPr lang="en-IN" sz="1600" b="1" spc="-40" dirty="0">
                <a:latin typeface="Times New Roman"/>
                <a:cs typeface="Times New Roman"/>
              </a:rPr>
              <a:t> </a:t>
            </a:r>
            <a:r>
              <a:rPr lang="en-IN" sz="1600" b="1" spc="-10" dirty="0">
                <a:latin typeface="Times New Roman"/>
                <a:cs typeface="Times New Roman"/>
              </a:rPr>
              <a:t>International):</a:t>
            </a:r>
            <a:endParaRPr lang="en-IN" sz="1600" dirty="0">
              <a:latin typeface="Times New Roman"/>
              <a:cs typeface="Times New Roman"/>
            </a:endParaRPr>
          </a:p>
          <a:p>
            <a:pPr marL="287020">
              <a:lnSpc>
                <a:spcPct val="100000"/>
              </a:lnSpc>
            </a:pPr>
            <a:r>
              <a:rPr lang="en-IN" sz="1600" b="1" dirty="0">
                <a:latin typeface="Times New Roman"/>
                <a:cs typeface="Times New Roman"/>
              </a:rPr>
              <a:t>2</a:t>
            </a:r>
            <a:r>
              <a:rPr lang="en-IN" sz="1600" b="1" spc="5" dirty="0">
                <a:latin typeface="Times New Roman"/>
                <a:cs typeface="Times New Roman"/>
              </a:rPr>
              <a:t> </a:t>
            </a:r>
            <a:r>
              <a:rPr lang="en-IN" sz="1600" b="1" spc="-10" dirty="0">
                <a:latin typeface="Times New Roman"/>
                <a:cs typeface="Times New Roman"/>
              </a:rPr>
              <a:t>awards</a:t>
            </a:r>
            <a:endParaRPr lang="en-IN" sz="1600" dirty="0">
              <a:latin typeface="Times New Roman"/>
              <a:cs typeface="Times New Roman"/>
            </a:endParaRPr>
          </a:p>
          <a:p>
            <a:pPr marL="298450" indent="-285750">
              <a:lnSpc>
                <a:spcPct val="100000"/>
              </a:lnSpc>
              <a:spcBef>
                <a:spcPts val="600"/>
              </a:spcBef>
              <a:buClr>
                <a:srgbClr val="D24717"/>
              </a:buClr>
              <a:buSzPct val="85000"/>
              <a:buFont typeface="Arial" panose="020B0604020202020204" pitchFamily="34" charset="0"/>
              <a:buChar char="•"/>
              <a:tabLst>
                <a:tab pos="287020" algn="l"/>
              </a:tabLst>
            </a:pPr>
            <a:r>
              <a:rPr lang="en-IN" sz="1600" b="1" dirty="0">
                <a:latin typeface="Times New Roman"/>
                <a:cs typeface="Times New Roman"/>
              </a:rPr>
              <a:t>Prime</a:t>
            </a:r>
            <a:r>
              <a:rPr lang="en-IN" sz="1600" b="1" spc="-25" dirty="0">
                <a:latin typeface="Times New Roman"/>
                <a:cs typeface="Times New Roman"/>
              </a:rPr>
              <a:t> </a:t>
            </a:r>
            <a:r>
              <a:rPr lang="en-IN" sz="1600" b="1" spc="-10" dirty="0">
                <a:latin typeface="Times New Roman"/>
                <a:cs typeface="Times New Roman"/>
              </a:rPr>
              <a:t>Minister’s</a:t>
            </a:r>
            <a:r>
              <a:rPr lang="en-IN" sz="1600" b="1" spc="-175" dirty="0">
                <a:latin typeface="Times New Roman"/>
                <a:cs typeface="Times New Roman"/>
              </a:rPr>
              <a:t> </a:t>
            </a:r>
            <a:r>
              <a:rPr lang="en-IN" sz="1600" b="1" spc="-20" dirty="0">
                <a:latin typeface="Times New Roman"/>
                <a:cs typeface="Times New Roman"/>
              </a:rPr>
              <a:t>Awards</a:t>
            </a:r>
            <a:r>
              <a:rPr lang="en-IN" sz="1600" b="1" spc="-40" dirty="0">
                <a:latin typeface="Times New Roman"/>
                <a:cs typeface="Times New Roman"/>
              </a:rPr>
              <a:t> </a:t>
            </a:r>
            <a:r>
              <a:rPr lang="en-IN" sz="1600" b="1" dirty="0">
                <a:latin typeface="Times New Roman"/>
                <a:cs typeface="Times New Roman"/>
              </a:rPr>
              <a:t>for</a:t>
            </a:r>
            <a:r>
              <a:rPr lang="en-IN" sz="1600" b="1" spc="-125" dirty="0">
                <a:latin typeface="Times New Roman"/>
                <a:cs typeface="Times New Roman"/>
              </a:rPr>
              <a:t> </a:t>
            </a:r>
            <a:r>
              <a:rPr lang="en-IN" sz="1600" b="1" spc="-50" dirty="0">
                <a:latin typeface="Times New Roman"/>
                <a:cs typeface="Times New Roman"/>
              </a:rPr>
              <a:t>Yoga</a:t>
            </a:r>
            <a:r>
              <a:rPr lang="en-IN" sz="1600" b="1" spc="-25" dirty="0">
                <a:latin typeface="Times New Roman"/>
                <a:cs typeface="Times New Roman"/>
              </a:rPr>
              <a:t> </a:t>
            </a:r>
            <a:r>
              <a:rPr lang="en-IN" sz="1600" b="1" dirty="0">
                <a:latin typeface="Times New Roman"/>
                <a:cs typeface="Times New Roman"/>
              </a:rPr>
              <a:t>–</a:t>
            </a:r>
            <a:r>
              <a:rPr lang="en-IN" sz="1600" b="1" spc="-40" dirty="0">
                <a:latin typeface="Times New Roman"/>
                <a:cs typeface="Times New Roman"/>
              </a:rPr>
              <a:t> </a:t>
            </a:r>
            <a:r>
              <a:rPr lang="en-IN" sz="1600" b="1" dirty="0">
                <a:latin typeface="Times New Roman"/>
                <a:cs typeface="Times New Roman"/>
              </a:rPr>
              <a:t>Institutional</a:t>
            </a:r>
            <a:r>
              <a:rPr lang="en-IN" sz="1600" b="1" spc="-45" dirty="0">
                <a:latin typeface="Times New Roman"/>
                <a:cs typeface="Times New Roman"/>
              </a:rPr>
              <a:t> </a:t>
            </a:r>
            <a:r>
              <a:rPr lang="en-IN" sz="1600" b="1" dirty="0">
                <a:latin typeface="Times New Roman"/>
                <a:cs typeface="Times New Roman"/>
              </a:rPr>
              <a:t>(National</a:t>
            </a:r>
            <a:r>
              <a:rPr lang="en-IN" sz="1600" b="1" spc="-50" dirty="0">
                <a:latin typeface="Times New Roman"/>
                <a:cs typeface="Times New Roman"/>
              </a:rPr>
              <a:t> </a:t>
            </a:r>
            <a:r>
              <a:rPr lang="en-IN" sz="1600" b="1" dirty="0">
                <a:latin typeface="Times New Roman"/>
                <a:cs typeface="Times New Roman"/>
              </a:rPr>
              <a:t>&amp;</a:t>
            </a:r>
            <a:r>
              <a:rPr lang="en-IN" sz="1600" b="1" spc="-30" dirty="0">
                <a:latin typeface="Times New Roman"/>
                <a:cs typeface="Times New Roman"/>
              </a:rPr>
              <a:t> </a:t>
            </a:r>
            <a:r>
              <a:rPr lang="en-IN" sz="1600" b="1" spc="-10" dirty="0">
                <a:latin typeface="Times New Roman"/>
                <a:cs typeface="Times New Roman"/>
              </a:rPr>
              <a:t>International):</a:t>
            </a:r>
            <a:endParaRPr lang="en-IN" sz="1600" dirty="0">
              <a:latin typeface="Times New Roman"/>
              <a:cs typeface="Times New Roman"/>
            </a:endParaRPr>
          </a:p>
          <a:p>
            <a:pPr marL="287020">
              <a:lnSpc>
                <a:spcPct val="100000"/>
              </a:lnSpc>
              <a:spcBef>
                <a:spcPts val="5"/>
              </a:spcBef>
            </a:pPr>
            <a:r>
              <a:rPr lang="en-IN" sz="1600" b="1" dirty="0">
                <a:latin typeface="Times New Roman"/>
                <a:cs typeface="Times New Roman"/>
              </a:rPr>
              <a:t>2</a:t>
            </a:r>
            <a:r>
              <a:rPr lang="en-IN" sz="1600" b="1" spc="5" dirty="0">
                <a:latin typeface="Times New Roman"/>
                <a:cs typeface="Times New Roman"/>
              </a:rPr>
              <a:t> </a:t>
            </a:r>
            <a:r>
              <a:rPr lang="en-IN" sz="1600" b="1" spc="-10" dirty="0">
                <a:latin typeface="Times New Roman"/>
                <a:cs typeface="Times New Roman"/>
              </a:rPr>
              <a:t>awards</a:t>
            </a:r>
            <a:endParaRPr lang="en-IN" sz="1600" dirty="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600"/>
              </a:spcBef>
            </a:pPr>
            <a:r>
              <a:rPr lang="en-IN" sz="1600" spc="-30" dirty="0">
                <a:latin typeface="Times New Roman"/>
                <a:cs typeface="Times New Roman"/>
              </a:rPr>
              <a:t>To</a:t>
            </a:r>
            <a:r>
              <a:rPr lang="en-IN" sz="1600" spc="-60" dirty="0">
                <a:latin typeface="Times New Roman"/>
                <a:cs typeface="Times New Roman"/>
              </a:rPr>
              <a:t> </a:t>
            </a:r>
            <a:r>
              <a:rPr lang="en-IN" sz="1600" dirty="0">
                <a:latin typeface="Times New Roman"/>
                <a:cs typeface="Times New Roman"/>
              </a:rPr>
              <a:t>be</a:t>
            </a:r>
            <a:r>
              <a:rPr lang="en-IN" sz="1600" spc="-65" dirty="0">
                <a:latin typeface="Times New Roman"/>
                <a:cs typeface="Times New Roman"/>
              </a:rPr>
              <a:t> </a:t>
            </a:r>
            <a:r>
              <a:rPr lang="en-IN" sz="1600" dirty="0">
                <a:latin typeface="Times New Roman"/>
                <a:cs typeface="Times New Roman"/>
              </a:rPr>
              <a:t>initiated</a:t>
            </a:r>
            <a:r>
              <a:rPr lang="en-IN" sz="1600" spc="-35" dirty="0">
                <a:latin typeface="Times New Roman"/>
                <a:cs typeface="Times New Roman"/>
              </a:rPr>
              <a:t> </a:t>
            </a:r>
            <a:r>
              <a:rPr lang="en-IN" sz="1600" dirty="0">
                <a:latin typeface="Times New Roman"/>
                <a:cs typeface="Times New Roman"/>
              </a:rPr>
              <a:t>through</a:t>
            </a:r>
            <a:r>
              <a:rPr lang="en-IN" sz="1600" spc="-10" dirty="0">
                <a:latin typeface="Times New Roman"/>
                <a:cs typeface="Times New Roman"/>
              </a:rPr>
              <a:t> </a:t>
            </a:r>
            <a:r>
              <a:rPr lang="en-IN" sz="1600" dirty="0">
                <a:latin typeface="Times New Roman"/>
                <a:cs typeface="Times New Roman"/>
              </a:rPr>
              <a:t>the</a:t>
            </a:r>
            <a:r>
              <a:rPr lang="en-IN" sz="1600" spc="-85" dirty="0">
                <a:latin typeface="Times New Roman"/>
                <a:cs typeface="Times New Roman"/>
              </a:rPr>
              <a:t> </a:t>
            </a:r>
            <a:r>
              <a:rPr lang="en-IN" sz="1600" b="1" dirty="0" err="1">
                <a:latin typeface="Times New Roman"/>
                <a:cs typeface="Times New Roman"/>
              </a:rPr>
              <a:t>Rashtriya</a:t>
            </a:r>
            <a:r>
              <a:rPr lang="en-IN" sz="1600" b="1" spc="-50" dirty="0">
                <a:latin typeface="Times New Roman"/>
                <a:cs typeface="Times New Roman"/>
              </a:rPr>
              <a:t> </a:t>
            </a:r>
            <a:r>
              <a:rPr lang="en-IN" sz="1600" b="1" dirty="0" err="1">
                <a:latin typeface="Times New Roman"/>
                <a:cs typeface="Times New Roman"/>
              </a:rPr>
              <a:t>Puraskar</a:t>
            </a:r>
            <a:r>
              <a:rPr lang="en-IN" sz="1600" b="1" spc="-40" dirty="0">
                <a:latin typeface="Times New Roman"/>
                <a:cs typeface="Times New Roman"/>
              </a:rPr>
              <a:t> </a:t>
            </a:r>
            <a:r>
              <a:rPr lang="en-IN" sz="1600" b="1" spc="-10" dirty="0">
                <a:latin typeface="Times New Roman"/>
                <a:cs typeface="Times New Roman"/>
              </a:rPr>
              <a:t>Portal</a:t>
            </a:r>
            <a:r>
              <a:rPr lang="en-IN" sz="1600" spc="-10" dirty="0">
                <a:latin typeface="Times New Roman"/>
                <a:cs typeface="Times New Roman"/>
              </a:rPr>
              <a:t>.</a:t>
            </a:r>
            <a:endParaRPr lang="en-IN" sz="1600" dirty="0">
              <a:latin typeface="Times New Roman"/>
              <a:cs typeface="Times New Roman"/>
            </a:endParaRPr>
          </a:p>
          <a:p>
            <a:pPr marL="297815" marR="12700" indent="-285750">
              <a:lnSpc>
                <a:spcPct val="100000"/>
              </a:lnSpc>
              <a:spcBef>
                <a:spcPts val="600"/>
              </a:spcBef>
              <a:buClr>
                <a:srgbClr val="D24717"/>
              </a:buClr>
              <a:buSzPct val="85000"/>
              <a:buFont typeface="Arial" panose="020B0604020202020204" pitchFamily="34" charset="0"/>
              <a:buChar char="•"/>
              <a:tabLst>
                <a:tab pos="287020" algn="l"/>
              </a:tabLst>
            </a:pPr>
            <a:r>
              <a:rPr lang="en-IN" sz="1600" b="1" dirty="0">
                <a:latin typeface="Times New Roman"/>
                <a:cs typeface="Times New Roman"/>
              </a:rPr>
              <a:t>Activities</a:t>
            </a:r>
            <a:r>
              <a:rPr lang="en-IN" sz="1600" b="1" spc="-65" dirty="0">
                <a:latin typeface="Times New Roman"/>
                <a:cs typeface="Times New Roman"/>
              </a:rPr>
              <a:t> </a:t>
            </a:r>
            <a:r>
              <a:rPr lang="en-IN" sz="1600" b="1" dirty="0">
                <a:latin typeface="Times New Roman"/>
                <a:cs typeface="Times New Roman"/>
              </a:rPr>
              <a:t>on</a:t>
            </a:r>
            <a:r>
              <a:rPr lang="en-IN" sz="1600" b="1" spc="-35" dirty="0">
                <a:latin typeface="Times New Roman"/>
                <a:cs typeface="Times New Roman"/>
              </a:rPr>
              <a:t> </a:t>
            </a:r>
            <a:r>
              <a:rPr lang="en-IN" sz="1600" b="1" dirty="0">
                <a:latin typeface="Times New Roman"/>
                <a:cs typeface="Times New Roman"/>
              </a:rPr>
              <a:t>MyGov</a:t>
            </a:r>
            <a:r>
              <a:rPr lang="en-IN" sz="1600" b="1" spc="-65" dirty="0">
                <a:latin typeface="Times New Roman"/>
                <a:cs typeface="Times New Roman"/>
              </a:rPr>
              <a:t> </a:t>
            </a:r>
            <a:r>
              <a:rPr lang="en-IN" sz="1600" b="1" dirty="0">
                <a:latin typeface="Times New Roman"/>
                <a:cs typeface="Times New Roman"/>
              </a:rPr>
              <a:t>platform</a:t>
            </a:r>
            <a:r>
              <a:rPr lang="en-IN" sz="1600" dirty="0">
                <a:latin typeface="Times New Roman"/>
                <a:cs typeface="Times New Roman"/>
              </a:rPr>
              <a:t>:</a:t>
            </a:r>
            <a:r>
              <a:rPr lang="en-IN" sz="1600" spc="-50" dirty="0">
                <a:latin typeface="Times New Roman"/>
                <a:cs typeface="Times New Roman"/>
              </a:rPr>
              <a:t> </a:t>
            </a:r>
            <a:r>
              <a:rPr lang="en-IN" sz="1600" dirty="0">
                <a:latin typeface="Times New Roman"/>
                <a:cs typeface="Times New Roman"/>
              </a:rPr>
              <a:t>This</a:t>
            </a:r>
            <a:r>
              <a:rPr lang="en-IN" sz="1600" spc="-40" dirty="0">
                <a:latin typeface="Times New Roman"/>
                <a:cs typeface="Times New Roman"/>
              </a:rPr>
              <a:t> </a:t>
            </a:r>
            <a:r>
              <a:rPr lang="en-IN" sz="1600" dirty="0">
                <a:latin typeface="Times New Roman"/>
                <a:cs typeface="Times New Roman"/>
              </a:rPr>
              <a:t>Ministry</a:t>
            </a:r>
            <a:r>
              <a:rPr lang="en-IN" sz="1600" spc="-15" dirty="0">
                <a:latin typeface="Times New Roman"/>
                <a:cs typeface="Times New Roman"/>
              </a:rPr>
              <a:t> </a:t>
            </a:r>
            <a:r>
              <a:rPr lang="en-IN" sz="1600" dirty="0">
                <a:latin typeface="Times New Roman"/>
                <a:cs typeface="Times New Roman"/>
              </a:rPr>
              <a:t>has</a:t>
            </a:r>
            <a:r>
              <a:rPr lang="en-IN" sz="1600" spc="-10" dirty="0">
                <a:latin typeface="Times New Roman"/>
                <a:cs typeface="Times New Roman"/>
              </a:rPr>
              <a:t> </a:t>
            </a:r>
            <a:r>
              <a:rPr lang="en-IN" sz="1600" dirty="0">
                <a:latin typeface="Times New Roman"/>
                <a:cs typeface="Times New Roman"/>
              </a:rPr>
              <a:t>launched</a:t>
            </a:r>
            <a:r>
              <a:rPr lang="en-IN" sz="1600" spc="5" dirty="0">
                <a:latin typeface="Times New Roman"/>
                <a:cs typeface="Times New Roman"/>
              </a:rPr>
              <a:t> </a:t>
            </a:r>
            <a:r>
              <a:rPr lang="en-IN" sz="1600" dirty="0">
                <a:latin typeface="Times New Roman"/>
                <a:cs typeface="Times New Roman"/>
              </a:rPr>
              <a:t>a</a:t>
            </a:r>
            <a:r>
              <a:rPr lang="en-IN" sz="1600" spc="-25" dirty="0">
                <a:latin typeface="Times New Roman"/>
                <a:cs typeface="Times New Roman"/>
              </a:rPr>
              <a:t> </a:t>
            </a:r>
            <a:r>
              <a:rPr lang="en-IN" sz="1600" dirty="0">
                <a:latin typeface="Times New Roman"/>
                <a:cs typeface="Times New Roman"/>
              </a:rPr>
              <a:t>variety</a:t>
            </a:r>
            <a:r>
              <a:rPr lang="en-IN" sz="1600" spc="-40" dirty="0">
                <a:latin typeface="Times New Roman"/>
                <a:cs typeface="Times New Roman"/>
              </a:rPr>
              <a:t> </a:t>
            </a:r>
            <a:r>
              <a:rPr lang="en-IN" sz="1600" spc="-25" dirty="0">
                <a:latin typeface="Times New Roman"/>
                <a:cs typeface="Times New Roman"/>
              </a:rPr>
              <a:t>of</a:t>
            </a:r>
            <a:r>
              <a:rPr lang="en-IN" sz="1600" spc="500" dirty="0">
                <a:latin typeface="Times New Roman"/>
                <a:cs typeface="Times New Roman"/>
              </a:rPr>
              <a:t> </a:t>
            </a:r>
            <a:r>
              <a:rPr lang="en-IN" sz="1600" dirty="0">
                <a:latin typeface="Times New Roman"/>
                <a:cs typeface="Times New Roman"/>
              </a:rPr>
              <a:t>activities</a:t>
            </a:r>
            <a:r>
              <a:rPr lang="en-IN" sz="1600" spc="-50" dirty="0">
                <a:latin typeface="Times New Roman"/>
                <a:cs typeface="Times New Roman"/>
              </a:rPr>
              <a:t> </a:t>
            </a:r>
            <a:r>
              <a:rPr lang="en-IN" sz="1600" dirty="0">
                <a:latin typeface="Times New Roman"/>
                <a:cs typeface="Times New Roman"/>
              </a:rPr>
              <a:t>and</a:t>
            </a:r>
            <a:r>
              <a:rPr lang="en-IN" sz="1600" spc="-20" dirty="0">
                <a:latin typeface="Times New Roman"/>
                <a:cs typeface="Times New Roman"/>
              </a:rPr>
              <a:t> </a:t>
            </a:r>
            <a:r>
              <a:rPr lang="en-IN" sz="1600" dirty="0">
                <a:latin typeface="Times New Roman"/>
                <a:cs typeface="Times New Roman"/>
              </a:rPr>
              <a:t>programmes</a:t>
            </a:r>
            <a:r>
              <a:rPr lang="en-IN" sz="1600" spc="15" dirty="0">
                <a:latin typeface="Times New Roman"/>
                <a:cs typeface="Times New Roman"/>
              </a:rPr>
              <a:t> </a:t>
            </a:r>
            <a:r>
              <a:rPr lang="en-IN" sz="1600" dirty="0">
                <a:latin typeface="Times New Roman"/>
                <a:cs typeface="Times New Roman"/>
              </a:rPr>
              <a:t>on</a:t>
            </a:r>
            <a:r>
              <a:rPr lang="en-IN" sz="1600" spc="-60" dirty="0">
                <a:latin typeface="Times New Roman"/>
                <a:cs typeface="Times New Roman"/>
              </a:rPr>
              <a:t> </a:t>
            </a:r>
            <a:r>
              <a:rPr lang="en-IN" sz="1600" dirty="0">
                <a:latin typeface="Times New Roman"/>
                <a:cs typeface="Times New Roman"/>
              </a:rPr>
              <a:t>MyGov</a:t>
            </a:r>
            <a:r>
              <a:rPr lang="en-IN" sz="1600" spc="-10" dirty="0">
                <a:latin typeface="Times New Roman"/>
                <a:cs typeface="Times New Roman"/>
              </a:rPr>
              <a:t> </a:t>
            </a:r>
            <a:r>
              <a:rPr lang="en-IN" sz="1600" dirty="0">
                <a:latin typeface="Times New Roman"/>
                <a:cs typeface="Times New Roman"/>
              </a:rPr>
              <a:t>platform</a:t>
            </a:r>
            <a:r>
              <a:rPr lang="en-IN" sz="1600" spc="-55" dirty="0">
                <a:latin typeface="Times New Roman"/>
                <a:cs typeface="Times New Roman"/>
              </a:rPr>
              <a:t> </a:t>
            </a:r>
            <a:r>
              <a:rPr lang="en-IN" sz="1600" dirty="0">
                <a:latin typeface="Times New Roman"/>
                <a:cs typeface="Times New Roman"/>
              </a:rPr>
              <a:t>so</a:t>
            </a:r>
            <a:r>
              <a:rPr lang="en-IN" sz="1600" spc="-35" dirty="0">
                <a:latin typeface="Times New Roman"/>
                <a:cs typeface="Times New Roman"/>
              </a:rPr>
              <a:t> </a:t>
            </a:r>
            <a:r>
              <a:rPr lang="en-IN" sz="1600" dirty="0">
                <a:latin typeface="Times New Roman"/>
                <a:cs typeface="Times New Roman"/>
              </a:rPr>
              <a:t>that</a:t>
            </a:r>
            <a:r>
              <a:rPr lang="en-IN" sz="1600" spc="-45" dirty="0">
                <a:latin typeface="Times New Roman"/>
                <a:cs typeface="Times New Roman"/>
              </a:rPr>
              <a:t> </a:t>
            </a:r>
            <a:r>
              <a:rPr lang="en-IN" sz="1600" dirty="0">
                <a:latin typeface="Times New Roman"/>
                <a:cs typeface="Times New Roman"/>
              </a:rPr>
              <a:t>people</a:t>
            </a:r>
            <a:r>
              <a:rPr lang="en-IN" sz="1600" spc="-60" dirty="0">
                <a:latin typeface="Times New Roman"/>
                <a:cs typeface="Times New Roman"/>
              </a:rPr>
              <a:t> </a:t>
            </a:r>
            <a:r>
              <a:rPr lang="en-IN" sz="1600" dirty="0">
                <a:latin typeface="Times New Roman"/>
                <a:cs typeface="Times New Roman"/>
              </a:rPr>
              <a:t>can</a:t>
            </a:r>
            <a:r>
              <a:rPr lang="en-IN" sz="1600" spc="-50" dirty="0">
                <a:latin typeface="Times New Roman"/>
                <a:cs typeface="Times New Roman"/>
              </a:rPr>
              <a:t> </a:t>
            </a:r>
            <a:r>
              <a:rPr lang="en-IN" sz="1600" spc="-10" dirty="0">
                <a:latin typeface="Times New Roman"/>
                <a:cs typeface="Times New Roman"/>
              </a:rPr>
              <a:t>engage</a:t>
            </a:r>
            <a:r>
              <a:rPr lang="en-IN" sz="1600" spc="500" dirty="0">
                <a:latin typeface="Times New Roman"/>
                <a:cs typeface="Times New Roman"/>
              </a:rPr>
              <a:t> </a:t>
            </a:r>
            <a:r>
              <a:rPr lang="en-IN" sz="1600" dirty="0">
                <a:latin typeface="Times New Roman"/>
                <a:cs typeface="Times New Roman"/>
              </a:rPr>
              <a:t>digitally</a:t>
            </a:r>
            <a:r>
              <a:rPr lang="en-IN" sz="1600" spc="-60" dirty="0">
                <a:latin typeface="Times New Roman"/>
                <a:cs typeface="Times New Roman"/>
              </a:rPr>
              <a:t> </a:t>
            </a:r>
            <a:r>
              <a:rPr lang="en-IN" sz="1600" dirty="0">
                <a:latin typeface="Times New Roman"/>
                <a:cs typeface="Times New Roman"/>
              </a:rPr>
              <a:t>in</a:t>
            </a:r>
            <a:r>
              <a:rPr lang="en-IN" sz="1600" spc="-30" dirty="0">
                <a:latin typeface="Times New Roman"/>
                <a:cs typeface="Times New Roman"/>
              </a:rPr>
              <a:t> </a:t>
            </a:r>
            <a:r>
              <a:rPr lang="en-IN" sz="1600" dirty="0">
                <a:latin typeface="Times New Roman"/>
                <a:cs typeface="Times New Roman"/>
              </a:rPr>
              <a:t>our</a:t>
            </a:r>
            <a:r>
              <a:rPr lang="en-IN" sz="1600" spc="-40" dirty="0">
                <a:latin typeface="Times New Roman"/>
                <a:cs typeface="Times New Roman"/>
              </a:rPr>
              <a:t> </a:t>
            </a:r>
            <a:r>
              <a:rPr lang="en-IN" sz="1600" dirty="0">
                <a:latin typeface="Times New Roman"/>
                <a:cs typeface="Times New Roman"/>
              </a:rPr>
              <a:t>efforts</a:t>
            </a:r>
            <a:r>
              <a:rPr lang="en-IN" sz="1600" spc="-25" dirty="0">
                <a:latin typeface="Times New Roman"/>
                <a:cs typeface="Times New Roman"/>
              </a:rPr>
              <a:t> </a:t>
            </a:r>
            <a:r>
              <a:rPr lang="en-IN" sz="1600" dirty="0">
                <a:latin typeface="Times New Roman"/>
                <a:cs typeface="Times New Roman"/>
              </a:rPr>
              <a:t>to</a:t>
            </a:r>
            <a:r>
              <a:rPr lang="en-IN" sz="1600" spc="-55" dirty="0">
                <a:latin typeface="Times New Roman"/>
                <a:cs typeface="Times New Roman"/>
              </a:rPr>
              <a:t> </a:t>
            </a:r>
            <a:r>
              <a:rPr lang="en-IN" sz="1600" dirty="0">
                <a:latin typeface="Times New Roman"/>
                <a:cs typeface="Times New Roman"/>
              </a:rPr>
              <a:t>spread</a:t>
            </a:r>
            <a:r>
              <a:rPr lang="en-IN" sz="1600" spc="-50" dirty="0">
                <a:latin typeface="Times New Roman"/>
                <a:cs typeface="Times New Roman"/>
              </a:rPr>
              <a:t> </a:t>
            </a:r>
            <a:r>
              <a:rPr lang="en-IN" sz="1600" dirty="0">
                <a:latin typeface="Times New Roman"/>
                <a:cs typeface="Times New Roman"/>
              </a:rPr>
              <a:t>message</a:t>
            </a:r>
            <a:r>
              <a:rPr lang="en-IN" sz="1600" spc="25" dirty="0">
                <a:latin typeface="Times New Roman"/>
                <a:cs typeface="Times New Roman"/>
              </a:rPr>
              <a:t> </a:t>
            </a:r>
            <a:r>
              <a:rPr lang="en-IN" sz="1600" dirty="0">
                <a:latin typeface="Times New Roman"/>
                <a:cs typeface="Times New Roman"/>
              </a:rPr>
              <a:t>of</a:t>
            </a:r>
            <a:r>
              <a:rPr lang="en-IN" sz="1600" spc="-120" dirty="0">
                <a:latin typeface="Times New Roman"/>
                <a:cs typeface="Times New Roman"/>
              </a:rPr>
              <a:t> </a:t>
            </a:r>
            <a:r>
              <a:rPr lang="en-IN" sz="1600" spc="-40" dirty="0">
                <a:latin typeface="Times New Roman"/>
                <a:cs typeface="Times New Roman"/>
              </a:rPr>
              <a:t>Yoga.</a:t>
            </a:r>
            <a:r>
              <a:rPr lang="en-IN" sz="1600" spc="-80" dirty="0">
                <a:latin typeface="Times New Roman"/>
                <a:cs typeface="Times New Roman"/>
              </a:rPr>
              <a:t> </a:t>
            </a:r>
            <a:r>
              <a:rPr lang="en-IN" sz="1600" dirty="0">
                <a:latin typeface="Times New Roman"/>
                <a:cs typeface="Times New Roman"/>
              </a:rPr>
              <a:t>The</a:t>
            </a:r>
            <a:r>
              <a:rPr lang="en-IN" sz="1600" spc="-35" dirty="0">
                <a:latin typeface="Times New Roman"/>
                <a:cs typeface="Times New Roman"/>
              </a:rPr>
              <a:t> </a:t>
            </a:r>
            <a:r>
              <a:rPr lang="en-IN" sz="1600" dirty="0">
                <a:latin typeface="Times New Roman"/>
                <a:cs typeface="Times New Roman"/>
              </a:rPr>
              <a:t>activities</a:t>
            </a:r>
            <a:r>
              <a:rPr lang="en-IN" sz="1600" spc="-50" dirty="0">
                <a:latin typeface="Times New Roman"/>
                <a:cs typeface="Times New Roman"/>
              </a:rPr>
              <a:t> </a:t>
            </a:r>
            <a:r>
              <a:rPr lang="en-IN" sz="1600" dirty="0">
                <a:latin typeface="Times New Roman"/>
                <a:cs typeface="Times New Roman"/>
              </a:rPr>
              <a:t>include</a:t>
            </a:r>
            <a:r>
              <a:rPr lang="en-IN" sz="1600" spc="50" dirty="0">
                <a:latin typeface="Times New Roman"/>
                <a:cs typeface="Times New Roman"/>
              </a:rPr>
              <a:t> </a:t>
            </a:r>
            <a:r>
              <a:rPr lang="en-IN" sz="1600" b="1" spc="-25" dirty="0">
                <a:latin typeface="Times New Roman"/>
                <a:cs typeface="Times New Roman"/>
              </a:rPr>
              <a:t>IDY </a:t>
            </a:r>
            <a:r>
              <a:rPr lang="en-IN" sz="1600" b="1" dirty="0">
                <a:latin typeface="Times New Roman"/>
                <a:cs typeface="Times New Roman"/>
              </a:rPr>
              <a:t>Quiz,</a:t>
            </a:r>
            <a:r>
              <a:rPr lang="en-IN" sz="1600" b="1" spc="-35" dirty="0">
                <a:latin typeface="Times New Roman"/>
                <a:cs typeface="Times New Roman"/>
              </a:rPr>
              <a:t> </a:t>
            </a:r>
            <a:r>
              <a:rPr lang="en-IN" sz="1600" b="1" dirty="0">
                <a:latin typeface="Times New Roman"/>
                <a:cs typeface="Times New Roman"/>
              </a:rPr>
              <a:t>Jingle</a:t>
            </a:r>
            <a:r>
              <a:rPr lang="en-IN" sz="1600" b="1" spc="-70" dirty="0">
                <a:latin typeface="Times New Roman"/>
                <a:cs typeface="Times New Roman"/>
              </a:rPr>
              <a:t> </a:t>
            </a:r>
            <a:r>
              <a:rPr lang="en-IN" sz="1600" b="1" dirty="0">
                <a:latin typeface="Times New Roman"/>
                <a:cs typeface="Times New Roman"/>
              </a:rPr>
              <a:t>Contest,</a:t>
            </a:r>
            <a:r>
              <a:rPr lang="en-IN" sz="1600" b="1" spc="-70" dirty="0">
                <a:latin typeface="Times New Roman"/>
                <a:cs typeface="Times New Roman"/>
              </a:rPr>
              <a:t> </a:t>
            </a:r>
            <a:r>
              <a:rPr lang="en-IN" sz="1600" b="1" dirty="0">
                <a:latin typeface="Times New Roman"/>
                <a:cs typeface="Times New Roman"/>
              </a:rPr>
              <a:t>IDY</a:t>
            </a:r>
            <a:r>
              <a:rPr lang="en-IN" sz="1600" b="1" spc="-100" dirty="0">
                <a:latin typeface="Times New Roman"/>
                <a:cs typeface="Times New Roman"/>
              </a:rPr>
              <a:t> </a:t>
            </a:r>
            <a:r>
              <a:rPr lang="en-IN" sz="1600" b="1" dirty="0">
                <a:latin typeface="Times New Roman"/>
                <a:cs typeface="Times New Roman"/>
              </a:rPr>
              <a:t>Pledge</a:t>
            </a:r>
            <a:r>
              <a:rPr lang="en-IN" sz="1600" b="1" spc="-55" dirty="0">
                <a:latin typeface="Times New Roman"/>
                <a:cs typeface="Times New Roman"/>
              </a:rPr>
              <a:t> </a:t>
            </a:r>
            <a:r>
              <a:rPr lang="en-IN" sz="1600" b="1" dirty="0">
                <a:latin typeface="Times New Roman"/>
                <a:cs typeface="Times New Roman"/>
              </a:rPr>
              <a:t>and</a:t>
            </a:r>
            <a:r>
              <a:rPr lang="en-IN" sz="1600" b="1" spc="-125" dirty="0">
                <a:latin typeface="Times New Roman"/>
                <a:cs typeface="Times New Roman"/>
              </a:rPr>
              <a:t> </a:t>
            </a:r>
            <a:r>
              <a:rPr lang="en-IN" sz="1600" b="1" spc="-55" dirty="0">
                <a:latin typeface="Times New Roman"/>
                <a:cs typeface="Times New Roman"/>
              </a:rPr>
              <a:t>Yoga</a:t>
            </a:r>
            <a:r>
              <a:rPr lang="en-IN" sz="1600" b="1" spc="-70" dirty="0">
                <a:latin typeface="Times New Roman"/>
                <a:cs typeface="Times New Roman"/>
              </a:rPr>
              <a:t> </a:t>
            </a:r>
            <a:r>
              <a:rPr lang="en-IN" sz="1600" b="1" dirty="0">
                <a:latin typeface="Times New Roman"/>
                <a:cs typeface="Times New Roman"/>
              </a:rPr>
              <a:t>with</a:t>
            </a:r>
            <a:r>
              <a:rPr lang="en-IN" sz="1600" b="1" spc="-70" dirty="0">
                <a:latin typeface="Times New Roman"/>
                <a:cs typeface="Times New Roman"/>
              </a:rPr>
              <a:t> </a:t>
            </a:r>
            <a:r>
              <a:rPr lang="en-IN" sz="1600" b="1" dirty="0">
                <a:latin typeface="Times New Roman"/>
                <a:cs typeface="Times New Roman"/>
              </a:rPr>
              <a:t>Family</a:t>
            </a:r>
            <a:r>
              <a:rPr lang="en-IN" sz="1600" b="1" spc="-50" dirty="0">
                <a:latin typeface="Times New Roman"/>
                <a:cs typeface="Times New Roman"/>
              </a:rPr>
              <a:t> </a:t>
            </a:r>
            <a:r>
              <a:rPr lang="en-IN" sz="1600" b="1" dirty="0">
                <a:latin typeface="Times New Roman"/>
                <a:cs typeface="Times New Roman"/>
              </a:rPr>
              <a:t>Video</a:t>
            </a:r>
            <a:r>
              <a:rPr lang="en-IN" sz="1600" b="1" spc="-50" dirty="0">
                <a:latin typeface="Times New Roman"/>
                <a:cs typeface="Times New Roman"/>
              </a:rPr>
              <a:t> </a:t>
            </a:r>
            <a:r>
              <a:rPr lang="en-IN" sz="1600" b="1" dirty="0">
                <a:latin typeface="Times New Roman"/>
                <a:cs typeface="Times New Roman"/>
              </a:rPr>
              <a:t>campaign,</a:t>
            </a:r>
            <a:r>
              <a:rPr lang="en-IN" sz="1600" b="1" spc="-10" dirty="0">
                <a:latin typeface="Times New Roman"/>
                <a:cs typeface="Times New Roman"/>
              </a:rPr>
              <a:t> </a:t>
            </a:r>
            <a:r>
              <a:rPr lang="en-IN" sz="1600" b="1" spc="-20" dirty="0">
                <a:latin typeface="Times New Roman"/>
                <a:cs typeface="Times New Roman"/>
              </a:rPr>
              <a:t>etc.</a:t>
            </a:r>
            <a:endParaRPr lang="en-IN" sz="1600" dirty="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$PPTXTitle"/>
          <p:cNvSpPr txBox="1">
            <a:spLocks noGrp="1"/>
          </p:cNvSpPr>
          <p:nvPr>
            <p:ph type="title"/>
          </p:nvPr>
        </p:nvSpPr>
        <p:spPr>
          <a:xfrm>
            <a:off x="906576" y="388747"/>
            <a:ext cx="7117715" cy="6362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000" dirty="0">
                <a:solidFill>
                  <a:srgbClr val="D24717"/>
                </a:solidFill>
              </a:rPr>
              <a:t>Goals</a:t>
            </a:r>
            <a:r>
              <a:rPr sz="4000" spc="-45" dirty="0">
                <a:solidFill>
                  <a:srgbClr val="D24717"/>
                </a:solidFill>
              </a:rPr>
              <a:t> </a:t>
            </a:r>
            <a:r>
              <a:rPr sz="4000" dirty="0">
                <a:solidFill>
                  <a:srgbClr val="D24717"/>
                </a:solidFill>
              </a:rPr>
              <a:t>for</a:t>
            </a:r>
            <a:r>
              <a:rPr sz="4000" spc="-80" dirty="0">
                <a:solidFill>
                  <a:srgbClr val="D24717"/>
                </a:solidFill>
              </a:rPr>
              <a:t> </a:t>
            </a:r>
            <a:r>
              <a:rPr sz="4000" dirty="0">
                <a:solidFill>
                  <a:srgbClr val="D24717"/>
                </a:solidFill>
              </a:rPr>
              <a:t>IDY</a:t>
            </a:r>
            <a:r>
              <a:rPr sz="4000" spc="-165" dirty="0">
                <a:solidFill>
                  <a:srgbClr val="D24717"/>
                </a:solidFill>
              </a:rPr>
              <a:t> </a:t>
            </a:r>
            <a:r>
              <a:rPr sz="4000" dirty="0">
                <a:solidFill>
                  <a:srgbClr val="D24717"/>
                </a:solidFill>
              </a:rPr>
              <a:t>2026</a:t>
            </a:r>
            <a:r>
              <a:rPr sz="4000" spc="-40" dirty="0">
                <a:solidFill>
                  <a:srgbClr val="D24717"/>
                </a:solidFill>
              </a:rPr>
              <a:t> </a:t>
            </a:r>
            <a:r>
              <a:rPr sz="4000" spc="-10" dirty="0">
                <a:solidFill>
                  <a:srgbClr val="D24717"/>
                </a:solidFill>
              </a:rPr>
              <a:t>Celebrations</a:t>
            </a:r>
            <a:endParaRPr sz="4000"/>
          </a:p>
        </p:txBody>
      </p:sp>
      <p:sp>
        <p:nvSpPr>
          <p:cNvPr id="3" name="object 3"/>
          <p:cNvSpPr txBox="1"/>
          <p:nvPr/>
        </p:nvSpPr>
        <p:spPr>
          <a:xfrm>
            <a:off x="186334" y="1696497"/>
            <a:ext cx="8776335" cy="4567276"/>
          </a:xfrm>
          <a:prstGeom prst="rect">
            <a:avLst/>
          </a:prstGeom>
        </p:spPr>
        <p:txBody>
          <a:bodyPr vert="horz" wrap="square" lIns="0" tIns="164465" rIns="0" bIns="0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IN" sz="2200" b="1" dirty="0"/>
              <a:t>Yoga for Global Well-Being and Peace:</a:t>
            </a:r>
            <a:r>
              <a:rPr lang="en-IN" sz="2200" dirty="0"/>
              <a:t> Extensive engagement of Indian Missions abroad and Foreign Embassies in India; envisaged as the world’s largest online yoga participation event on IDY 2026.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IN" sz="2200" b="1" dirty="0"/>
              <a:t>Yoga Unbound / Vibrant Village Yoga:</a:t>
            </a:r>
            <a:r>
              <a:rPr lang="en-IN" sz="2200" dirty="0"/>
              <a:t> Showcasing yoga’s accessibility and outreach to the remotest regions of the country.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IN" sz="2200" b="1" dirty="0"/>
              <a:t>Yoga </a:t>
            </a:r>
            <a:r>
              <a:rPr lang="en-IN" sz="2200" b="1" dirty="0" err="1"/>
              <a:t>Anusandhan</a:t>
            </a:r>
            <a:r>
              <a:rPr lang="en-IN" sz="2200" b="1" dirty="0"/>
              <a:t> &amp; Chintan:</a:t>
            </a:r>
            <a:r>
              <a:rPr lang="en-IN" sz="2200" dirty="0"/>
              <a:t> A national-level conference on yoga research, policy, and integration with modern healthcare systems as part of IDY 2026 activities.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IN" sz="2200" b="1" dirty="0"/>
              <a:t>National Flagship Event – IDY 2026:</a:t>
            </a:r>
            <a:r>
              <a:rPr lang="en-IN" sz="2200" dirty="0"/>
              <a:t> Celebrations at an iconic national/heritage location in the august presence of Hon’ble leadership.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IN" sz="2200" b="1" dirty="0"/>
              <a:t>Pan-India Synchronised Participation:</a:t>
            </a:r>
            <a:r>
              <a:rPr lang="en-IN" sz="2200" dirty="0"/>
              <a:t> National event live-telecast and synchronised across all States and Union Territories.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$PPTXTitle"/>
          <p:cNvSpPr txBox="1">
            <a:spLocks noGrp="1"/>
          </p:cNvSpPr>
          <p:nvPr>
            <p:ph type="title"/>
          </p:nvPr>
        </p:nvSpPr>
        <p:spPr>
          <a:xfrm>
            <a:off x="1198269" y="151529"/>
            <a:ext cx="6785609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dirty="0">
                <a:solidFill>
                  <a:srgbClr val="D24717"/>
                </a:solidFill>
              </a:rPr>
              <a:t>Goals</a:t>
            </a:r>
            <a:r>
              <a:rPr sz="3600" spc="10" dirty="0">
                <a:solidFill>
                  <a:srgbClr val="D24717"/>
                </a:solidFill>
              </a:rPr>
              <a:t> </a:t>
            </a:r>
            <a:r>
              <a:rPr sz="3600" dirty="0">
                <a:solidFill>
                  <a:srgbClr val="D24717"/>
                </a:solidFill>
              </a:rPr>
              <a:t>for</a:t>
            </a:r>
            <a:r>
              <a:rPr sz="3600" spc="-35" dirty="0">
                <a:solidFill>
                  <a:srgbClr val="D24717"/>
                </a:solidFill>
              </a:rPr>
              <a:t> </a:t>
            </a:r>
            <a:r>
              <a:rPr sz="3600" dirty="0">
                <a:solidFill>
                  <a:srgbClr val="D24717"/>
                </a:solidFill>
              </a:rPr>
              <a:t>IDY</a:t>
            </a:r>
            <a:r>
              <a:rPr sz="3600" spc="-95" dirty="0">
                <a:solidFill>
                  <a:srgbClr val="D24717"/>
                </a:solidFill>
              </a:rPr>
              <a:t> </a:t>
            </a:r>
            <a:r>
              <a:rPr sz="3600" dirty="0">
                <a:solidFill>
                  <a:srgbClr val="D24717"/>
                </a:solidFill>
              </a:rPr>
              <a:t>2026</a:t>
            </a:r>
            <a:r>
              <a:rPr sz="3600" spc="5" dirty="0">
                <a:solidFill>
                  <a:srgbClr val="D24717"/>
                </a:solidFill>
              </a:rPr>
              <a:t> </a:t>
            </a:r>
            <a:r>
              <a:rPr sz="3600" spc="-10" dirty="0">
                <a:solidFill>
                  <a:srgbClr val="D24717"/>
                </a:solidFill>
              </a:rPr>
              <a:t>Celebrations-</a:t>
            </a:r>
            <a:r>
              <a:rPr sz="3600" spc="-50" dirty="0">
                <a:solidFill>
                  <a:srgbClr val="D24717"/>
                </a:solidFill>
              </a:rPr>
              <a:t>2</a:t>
            </a:r>
            <a:endParaRPr sz="3600" dirty="0"/>
          </a:p>
        </p:txBody>
      </p:sp>
      <p:sp>
        <p:nvSpPr>
          <p:cNvPr id="3" name="object 3"/>
          <p:cNvSpPr txBox="1"/>
          <p:nvPr/>
        </p:nvSpPr>
        <p:spPr>
          <a:xfrm>
            <a:off x="258267" y="831489"/>
            <a:ext cx="8480425" cy="62837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600"/>
              </a:spcBef>
              <a:buClr>
                <a:srgbClr val="D24717"/>
              </a:buClr>
              <a:buSzPct val="85000"/>
              <a:buFont typeface="Arial" panose="020B0604020202020204" pitchFamily="34" charset="0"/>
              <a:buChar char="•"/>
              <a:tabLst>
                <a:tab pos="287020" algn="l"/>
              </a:tabLst>
            </a:pPr>
            <a:r>
              <a:rPr lang="en-IN" sz="2000" b="1" i="0" u="none" strike="noStrike" dirty="0">
                <a:solidFill>
                  <a:srgbClr val="000000"/>
                </a:solidFill>
                <a:effectLst/>
              </a:rPr>
              <a:t>Simultaneous Demonstrations:</a:t>
            </a:r>
            <a:r>
              <a:rPr lang="en-IN" sz="2000" b="0" i="0" u="none" strike="noStrike" dirty="0">
                <a:solidFill>
                  <a:srgbClr val="000000"/>
                </a:solidFill>
                <a:effectLst/>
                <a:latin typeface="-webkit-standard"/>
              </a:rPr>
              <a:t> Yoga demonstrations at 12 identified iconic/heritage locations across the country, as illustrated below.</a:t>
            </a:r>
            <a:endParaRPr sz="2000" dirty="0">
              <a:latin typeface="Times New Roman"/>
              <a:cs typeface="Times New Roman"/>
            </a:endParaRPr>
          </a:p>
        </p:txBody>
      </p:sp>
      <p:graphicFrame>
        <p:nvGraphicFramePr>
          <p:cNvPr id="4" name="object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48297098"/>
              </p:ext>
            </p:extLst>
          </p:nvPr>
        </p:nvGraphicFramePr>
        <p:xfrm>
          <a:off x="381000" y="1640439"/>
          <a:ext cx="8357692" cy="2501899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733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62389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54965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1400" b="1" dirty="0">
                          <a:latin typeface="Times New Roman"/>
                          <a:cs typeface="Times New Roman"/>
                        </a:rPr>
                        <a:t>Red</a:t>
                      </a:r>
                      <a:r>
                        <a:rPr sz="1400" b="1" spc="-3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b="1" dirty="0">
                          <a:latin typeface="Times New Roman"/>
                          <a:cs typeface="Times New Roman"/>
                        </a:rPr>
                        <a:t>Fort,</a:t>
                      </a:r>
                      <a:r>
                        <a:rPr sz="1400" b="1" spc="-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spc="-20" dirty="0">
                          <a:latin typeface="Times New Roman"/>
                          <a:cs typeface="Times New Roman"/>
                        </a:rPr>
                        <a:t>Delhi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F4CEC8"/>
                    </a:solidFill>
                  </a:tcPr>
                </a:tc>
                <a:tc>
                  <a:txBody>
                    <a:bodyPr/>
                    <a:lstStyle/>
                    <a:p>
                      <a:pPr marL="92710">
                        <a:lnSpc>
                          <a:spcPct val="100000"/>
                        </a:lnSpc>
                        <a:spcBef>
                          <a:spcPts val="220"/>
                        </a:spcBef>
                      </a:pPr>
                      <a:r>
                        <a:rPr sz="1400" b="1" dirty="0">
                          <a:latin typeface="Times New Roman"/>
                          <a:cs typeface="Times New Roman"/>
                        </a:rPr>
                        <a:t>Mahabalipuram</a:t>
                      </a:r>
                      <a:r>
                        <a:rPr sz="1400" b="1" spc="-5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b="1" dirty="0">
                          <a:latin typeface="Times New Roman"/>
                          <a:cs typeface="Times New Roman"/>
                        </a:rPr>
                        <a:t>Shore</a:t>
                      </a:r>
                      <a:r>
                        <a:rPr sz="1400" b="1" spc="-3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b="1" spc="-25" dirty="0">
                          <a:latin typeface="Times New Roman"/>
                          <a:cs typeface="Times New Roman"/>
                        </a:rPr>
                        <a:t>Temple,</a:t>
                      </a:r>
                      <a:r>
                        <a:rPr sz="1400" b="1" spc="-6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spc="-20" dirty="0">
                          <a:latin typeface="Times New Roman"/>
                          <a:cs typeface="Times New Roman"/>
                        </a:rPr>
                        <a:t>Tamil Nadu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2794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F4CEC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205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400" b="1" dirty="0">
                          <a:latin typeface="Times New Roman"/>
                          <a:cs typeface="Times New Roman"/>
                        </a:rPr>
                        <a:t>Statue</a:t>
                      </a:r>
                      <a:r>
                        <a:rPr sz="1400" b="1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b="1" dirty="0">
                          <a:latin typeface="Times New Roman"/>
                          <a:cs typeface="Times New Roman"/>
                        </a:rPr>
                        <a:t>of</a:t>
                      </a:r>
                      <a:r>
                        <a:rPr sz="1400" b="1" spc="-6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b="1" dirty="0">
                          <a:latin typeface="Times New Roman"/>
                          <a:cs typeface="Times New Roman"/>
                        </a:rPr>
                        <a:t>Unity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,</a:t>
                      </a:r>
                      <a:r>
                        <a:rPr sz="1400" spc="-4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Kevadia, </a:t>
                      </a:r>
                      <a:r>
                        <a:rPr sz="1400" spc="-10" dirty="0">
                          <a:latin typeface="Times New Roman"/>
                          <a:cs typeface="Times New Roman"/>
                        </a:rPr>
                        <a:t>Gujarat</a:t>
                      </a: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4064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4CEC8"/>
                    </a:solidFill>
                  </a:tcPr>
                </a:tc>
                <a:tc>
                  <a:txBody>
                    <a:bodyPr/>
                    <a:lstStyle/>
                    <a:p>
                      <a:pPr marL="92710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400" b="1" dirty="0">
                          <a:latin typeface="Times New Roman"/>
                          <a:cs typeface="Times New Roman"/>
                        </a:rPr>
                        <a:t>Sarnath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,</a:t>
                      </a:r>
                      <a:r>
                        <a:rPr sz="1400" spc="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Uttar</a:t>
                      </a:r>
                      <a:r>
                        <a:rPr sz="1400" spc="-6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spc="-10" dirty="0">
                          <a:latin typeface="Times New Roman"/>
                          <a:cs typeface="Times New Roman"/>
                        </a:rPr>
                        <a:t>Pradesh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4064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4CEC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400" b="1" dirty="0">
                          <a:latin typeface="Times New Roman"/>
                          <a:cs typeface="Times New Roman"/>
                        </a:rPr>
                        <a:t>Konark</a:t>
                      </a:r>
                      <a:r>
                        <a:rPr sz="1400" b="1" spc="-1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b="1" dirty="0">
                          <a:latin typeface="Times New Roman"/>
                          <a:cs typeface="Times New Roman"/>
                        </a:rPr>
                        <a:t>Sun</a:t>
                      </a:r>
                      <a:r>
                        <a:rPr sz="1400" b="1" spc="-6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b="1" spc="-20" dirty="0">
                          <a:latin typeface="Times New Roman"/>
                          <a:cs typeface="Times New Roman"/>
                        </a:rPr>
                        <a:t>Temple</a:t>
                      </a:r>
                      <a:r>
                        <a:rPr sz="1400" spc="-20" dirty="0">
                          <a:latin typeface="Times New Roman"/>
                          <a:cs typeface="Times New Roman"/>
                        </a:rPr>
                        <a:t>,</a:t>
                      </a:r>
                      <a:r>
                        <a:rPr sz="1400" spc="-5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spc="-10" dirty="0">
                          <a:latin typeface="Times New Roman"/>
                          <a:cs typeface="Times New Roman"/>
                        </a:rPr>
                        <a:t>Odisha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4064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4CEC8"/>
                    </a:solidFill>
                  </a:tcPr>
                </a:tc>
                <a:tc>
                  <a:txBody>
                    <a:bodyPr/>
                    <a:lstStyle/>
                    <a:p>
                      <a:pPr marL="92710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400" b="1" dirty="0">
                          <a:latin typeface="Times New Roman"/>
                          <a:cs typeface="Times New Roman"/>
                        </a:rPr>
                        <a:t>Somnath</a:t>
                      </a:r>
                      <a:r>
                        <a:rPr sz="1400" b="1" spc="-5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b="1" spc="-10" dirty="0">
                          <a:latin typeface="Times New Roman"/>
                          <a:cs typeface="Times New Roman"/>
                        </a:rPr>
                        <a:t>Temple</a:t>
                      </a:r>
                      <a:r>
                        <a:rPr sz="1400" b="1" spc="-5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b="1" spc="-10" dirty="0">
                          <a:latin typeface="Times New Roman"/>
                          <a:cs typeface="Times New Roman"/>
                        </a:rPr>
                        <a:t>precincts</a:t>
                      </a:r>
                      <a:r>
                        <a:rPr sz="1400" spc="-10" dirty="0">
                          <a:latin typeface="Times New Roman"/>
                          <a:cs typeface="Times New Roman"/>
                        </a:rPr>
                        <a:t>,</a:t>
                      </a:r>
                      <a:r>
                        <a:rPr sz="1400" spc="-5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spc="-10" dirty="0">
                          <a:latin typeface="Times New Roman"/>
                          <a:cs typeface="Times New Roman"/>
                        </a:rPr>
                        <a:t>Gujarat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4064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4CEC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205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400" b="1" dirty="0">
                          <a:latin typeface="Times New Roman"/>
                          <a:cs typeface="Times New Roman"/>
                        </a:rPr>
                        <a:t>Hampi</a:t>
                      </a:r>
                      <a:r>
                        <a:rPr sz="1400" b="1" spc="-4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b="1" dirty="0">
                          <a:latin typeface="Times New Roman"/>
                          <a:cs typeface="Times New Roman"/>
                        </a:rPr>
                        <a:t>Group</a:t>
                      </a:r>
                      <a:r>
                        <a:rPr sz="1400" b="1" spc="-1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b="1" dirty="0">
                          <a:latin typeface="Times New Roman"/>
                          <a:cs typeface="Times New Roman"/>
                        </a:rPr>
                        <a:t>of</a:t>
                      </a:r>
                      <a:r>
                        <a:rPr sz="1400" b="1" spc="-5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b="1" spc="-10" dirty="0">
                          <a:latin typeface="Times New Roman"/>
                          <a:cs typeface="Times New Roman"/>
                        </a:rPr>
                        <a:t>Monuments</a:t>
                      </a:r>
                      <a:r>
                        <a:rPr sz="1400" spc="-10" dirty="0">
                          <a:latin typeface="Times New Roman"/>
                          <a:cs typeface="Times New Roman"/>
                        </a:rPr>
                        <a:t>,</a:t>
                      </a:r>
                      <a:r>
                        <a:rPr sz="1400" spc="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spc="-10" dirty="0">
                          <a:latin typeface="Times New Roman"/>
                          <a:cs typeface="Times New Roman"/>
                        </a:rPr>
                        <a:t>Karnataka</a:t>
                      </a: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4064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4CEC8"/>
                    </a:solidFill>
                  </a:tcPr>
                </a:tc>
                <a:tc>
                  <a:txBody>
                    <a:bodyPr/>
                    <a:lstStyle/>
                    <a:p>
                      <a:pPr marL="92710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400" b="1" dirty="0">
                          <a:latin typeface="Times New Roman"/>
                          <a:cs typeface="Times New Roman"/>
                        </a:rPr>
                        <a:t>Charminar</a:t>
                      </a:r>
                      <a:r>
                        <a:rPr sz="1400" b="1" spc="-4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b="1" spc="-10" dirty="0">
                          <a:latin typeface="Times New Roman"/>
                          <a:cs typeface="Times New Roman"/>
                        </a:rPr>
                        <a:t>precincts</a:t>
                      </a:r>
                      <a:r>
                        <a:rPr sz="1400" spc="-10" dirty="0">
                          <a:latin typeface="Times New Roman"/>
                          <a:cs typeface="Times New Roman"/>
                        </a:rPr>
                        <a:t>,</a:t>
                      </a:r>
                      <a:r>
                        <a:rPr sz="1400" spc="-5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Hyderabad,</a:t>
                      </a:r>
                      <a:r>
                        <a:rPr sz="1400" spc="-4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spc="-10" dirty="0">
                          <a:latin typeface="Times New Roman"/>
                          <a:cs typeface="Times New Roman"/>
                        </a:rPr>
                        <a:t>Telangana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4064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4CEC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17525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400" b="1" dirty="0">
                          <a:latin typeface="Times New Roman"/>
                          <a:cs typeface="Times New Roman"/>
                        </a:rPr>
                        <a:t>Khajuraho Group</a:t>
                      </a:r>
                      <a:r>
                        <a:rPr sz="1400" b="1" spc="-3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b="1" dirty="0">
                          <a:latin typeface="Times New Roman"/>
                          <a:cs typeface="Times New Roman"/>
                        </a:rPr>
                        <a:t>of</a:t>
                      </a:r>
                      <a:r>
                        <a:rPr sz="1400" b="1" spc="-6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b="1" spc="-10" dirty="0">
                          <a:latin typeface="Times New Roman"/>
                          <a:cs typeface="Times New Roman"/>
                        </a:rPr>
                        <a:t>Monuments</a:t>
                      </a:r>
                      <a:r>
                        <a:rPr sz="1400" spc="-10" dirty="0">
                          <a:latin typeface="Times New Roman"/>
                          <a:cs typeface="Times New Roman"/>
                        </a:rPr>
                        <a:t>,</a:t>
                      </a:r>
                      <a:r>
                        <a:rPr sz="1400" spc="1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spc="-10" dirty="0">
                          <a:latin typeface="Times New Roman"/>
                          <a:cs typeface="Times New Roman"/>
                        </a:rPr>
                        <a:t>Madhya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 marL="91440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400" spc="-10" dirty="0">
                          <a:latin typeface="Times New Roman"/>
                          <a:cs typeface="Times New Roman"/>
                        </a:rPr>
                        <a:t>Pradesh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4064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4CEC8"/>
                    </a:solidFill>
                  </a:tcPr>
                </a:tc>
                <a:tc>
                  <a:txBody>
                    <a:bodyPr/>
                    <a:lstStyle/>
                    <a:p>
                      <a:pPr marL="92710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400" b="1" dirty="0">
                          <a:latin typeface="Times New Roman"/>
                          <a:cs typeface="Times New Roman"/>
                        </a:rPr>
                        <a:t>Gateway</a:t>
                      </a:r>
                      <a:r>
                        <a:rPr sz="1400" b="1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b="1" dirty="0">
                          <a:latin typeface="Times New Roman"/>
                          <a:cs typeface="Times New Roman"/>
                        </a:rPr>
                        <a:t>of</a:t>
                      </a:r>
                      <a:r>
                        <a:rPr sz="1400" b="1" spc="-6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b="1" dirty="0">
                          <a:latin typeface="Times New Roman"/>
                          <a:cs typeface="Times New Roman"/>
                        </a:rPr>
                        <a:t>India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,</a:t>
                      </a:r>
                      <a:r>
                        <a:rPr sz="1400" spc="-4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Mumbai,</a:t>
                      </a:r>
                      <a:r>
                        <a:rPr sz="1400" spc="1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spc="-10" dirty="0">
                          <a:latin typeface="Times New Roman"/>
                          <a:cs typeface="Times New Roman"/>
                        </a:rPr>
                        <a:t>Maharashtra</a:t>
                      </a: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4064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4CEC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18159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sz="1400" b="1" dirty="0">
                          <a:latin typeface="Times New Roman"/>
                          <a:cs typeface="Times New Roman"/>
                        </a:rPr>
                        <a:t>Nalanda</a:t>
                      </a:r>
                      <a:r>
                        <a:rPr sz="1400" b="1" spc="-5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b="1" dirty="0">
                          <a:latin typeface="Times New Roman"/>
                          <a:cs typeface="Times New Roman"/>
                        </a:rPr>
                        <a:t>Mahavihara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,</a:t>
                      </a:r>
                      <a:r>
                        <a:rPr sz="1400" spc="-4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spc="-20" dirty="0">
                          <a:latin typeface="Times New Roman"/>
                          <a:cs typeface="Times New Roman"/>
                        </a:rPr>
                        <a:t>Bihar</a:t>
                      </a: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4127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4CEC8"/>
                    </a:solidFill>
                  </a:tcPr>
                </a:tc>
                <a:tc>
                  <a:txBody>
                    <a:bodyPr/>
                    <a:lstStyle/>
                    <a:p>
                      <a:pPr marL="92710" marR="245745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lang="en-US" sz="1400" b="1" dirty="0">
                          <a:latin typeface="Times New Roman"/>
                          <a:cs typeface="Times New Roman"/>
                        </a:rPr>
                        <a:t>Sabarmati Riverfront</a:t>
                      </a:r>
                      <a:r>
                        <a:rPr lang="en-US" sz="1400" b="0" dirty="0">
                          <a:latin typeface="Times New Roman"/>
                          <a:cs typeface="Times New Roman"/>
                        </a:rPr>
                        <a:t>,</a:t>
                      </a:r>
                      <a:r>
                        <a:rPr lang="en-US" sz="1400" b="1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lang="en-US" sz="1400" b="0" dirty="0">
                          <a:latin typeface="Times New Roman"/>
                          <a:cs typeface="Times New Roman"/>
                        </a:rPr>
                        <a:t>Ahmedabad, Gujarat</a:t>
                      </a: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4127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4CEC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7" name="object 3">
            <a:extLst>
              <a:ext uri="{FF2B5EF4-FFF2-40B4-BE49-F238E27FC236}">
                <a16:creationId xmlns:a16="http://schemas.microsoft.com/office/drawing/2014/main" id="{C9030894-72BE-5707-E914-91B9EEA634EA}"/>
              </a:ext>
            </a:extLst>
          </p:cNvPr>
          <p:cNvSpPr txBox="1"/>
          <p:nvPr/>
        </p:nvSpPr>
        <p:spPr>
          <a:xfrm>
            <a:off x="258267" y="4078187"/>
            <a:ext cx="8776335" cy="2628284"/>
          </a:xfrm>
          <a:prstGeom prst="rect">
            <a:avLst/>
          </a:prstGeom>
        </p:spPr>
        <p:txBody>
          <a:bodyPr vert="horz" wrap="square" lIns="0" tIns="164465" rIns="0" bIns="0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IN" sz="2000" b="1" dirty="0"/>
              <a:t>Yoga Tech &amp; Innovation Expo:</a:t>
            </a:r>
            <a:r>
              <a:rPr lang="en-IN" sz="2000" dirty="0"/>
              <a:t> Organized by the Central Council for Research in Yoga &amp; Naturopathy (CCRYN), showcasing emerging technologies including AI-, AR-, and VR-enabled yoga solutions, smart yoga mats, wearable devices, and digital health innovations in the Ayush sector.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IN" sz="2000" b="1" dirty="0"/>
              <a:t>Yoga at Symbolic Spaces:</a:t>
            </a:r>
            <a:r>
              <a:rPr lang="en-IN" sz="2000" dirty="0"/>
              <a:t> A high-visibility initiative featuring yoga demonstrations at railway stations, airports, ports, and heritage sites in India and select international locations.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$PPTXTitle"/>
          <p:cNvSpPr txBox="1">
            <a:spLocks noGrp="1"/>
          </p:cNvSpPr>
          <p:nvPr>
            <p:ph type="title"/>
          </p:nvPr>
        </p:nvSpPr>
        <p:spPr>
          <a:xfrm>
            <a:off x="2143695" y="177196"/>
            <a:ext cx="5051680" cy="5668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dirty="0">
                <a:solidFill>
                  <a:srgbClr val="D24717"/>
                </a:solidFill>
              </a:rPr>
              <a:t>Stakeholder</a:t>
            </a:r>
            <a:r>
              <a:rPr sz="3600" spc="-85" dirty="0">
                <a:solidFill>
                  <a:srgbClr val="D24717"/>
                </a:solidFill>
              </a:rPr>
              <a:t> </a:t>
            </a:r>
            <a:r>
              <a:rPr lang="en-US" sz="3600" spc="-10" dirty="0">
                <a:solidFill>
                  <a:srgbClr val="D24717"/>
                </a:solidFill>
              </a:rPr>
              <a:t>Engagement</a:t>
            </a:r>
            <a:endParaRPr sz="3600" dirty="0"/>
          </a:p>
        </p:txBody>
      </p:sp>
      <p:sp>
        <p:nvSpPr>
          <p:cNvPr id="3" name="object 3"/>
          <p:cNvSpPr txBox="1"/>
          <p:nvPr/>
        </p:nvSpPr>
        <p:spPr>
          <a:xfrm>
            <a:off x="332231" y="1299822"/>
            <a:ext cx="1972310" cy="1186180"/>
          </a:xfrm>
          <a:prstGeom prst="rect">
            <a:avLst/>
          </a:prstGeom>
          <a:solidFill>
            <a:srgbClr val="D24717"/>
          </a:solidFill>
        </p:spPr>
        <p:txBody>
          <a:bodyPr vert="horz" wrap="square" lIns="0" tIns="254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20"/>
              </a:spcBef>
            </a:pPr>
            <a:endParaRPr sz="1900">
              <a:latin typeface="Times New Roman"/>
              <a:cs typeface="Times New Roman"/>
            </a:endParaRPr>
          </a:p>
          <a:p>
            <a:pPr marL="101600">
              <a:lnSpc>
                <a:spcPts val="2125"/>
              </a:lnSpc>
              <a:spcBef>
                <a:spcPts val="5"/>
              </a:spcBef>
            </a:pPr>
            <a:r>
              <a:rPr sz="1900" dirty="0">
                <a:solidFill>
                  <a:srgbClr val="FFFFFF"/>
                </a:solidFill>
                <a:latin typeface="Perpetua"/>
                <a:cs typeface="Perpetua"/>
              </a:rPr>
              <a:t>Ministry</a:t>
            </a:r>
            <a:r>
              <a:rPr sz="1900" spc="-10" dirty="0">
                <a:solidFill>
                  <a:srgbClr val="FFFFFF"/>
                </a:solidFill>
                <a:latin typeface="Perpetua"/>
                <a:cs typeface="Perpetua"/>
              </a:rPr>
              <a:t> </a:t>
            </a:r>
            <a:r>
              <a:rPr sz="1900" dirty="0">
                <a:solidFill>
                  <a:srgbClr val="FFFFFF"/>
                </a:solidFill>
                <a:latin typeface="Perpetua"/>
                <a:cs typeface="Perpetua"/>
              </a:rPr>
              <a:t>of </a:t>
            </a:r>
            <a:r>
              <a:rPr sz="1900" spc="-10" dirty="0">
                <a:solidFill>
                  <a:srgbClr val="FFFFFF"/>
                </a:solidFill>
                <a:latin typeface="Perpetua"/>
                <a:cs typeface="Perpetua"/>
              </a:rPr>
              <a:t>External</a:t>
            </a:r>
            <a:endParaRPr sz="1900">
              <a:latin typeface="Perpetua"/>
              <a:cs typeface="Perpetua"/>
            </a:endParaRPr>
          </a:p>
          <a:p>
            <a:pPr marL="235585">
              <a:lnSpc>
                <a:spcPts val="2125"/>
              </a:lnSpc>
            </a:pPr>
            <a:r>
              <a:rPr sz="1900" dirty="0">
                <a:solidFill>
                  <a:srgbClr val="FFFFFF"/>
                </a:solidFill>
                <a:latin typeface="Perpetua"/>
                <a:cs typeface="Perpetua"/>
              </a:rPr>
              <a:t>Affairs</a:t>
            </a:r>
            <a:r>
              <a:rPr sz="1900" spc="-45" dirty="0">
                <a:solidFill>
                  <a:srgbClr val="FFFFFF"/>
                </a:solidFill>
                <a:latin typeface="Perpetua"/>
                <a:cs typeface="Perpetua"/>
              </a:rPr>
              <a:t> </a:t>
            </a:r>
            <a:r>
              <a:rPr sz="1900" dirty="0">
                <a:solidFill>
                  <a:srgbClr val="FFFFFF"/>
                </a:solidFill>
                <a:latin typeface="Perpetua"/>
                <a:cs typeface="Perpetua"/>
              </a:rPr>
              <a:t>and</a:t>
            </a:r>
            <a:r>
              <a:rPr sz="1900" spc="-5" dirty="0">
                <a:solidFill>
                  <a:srgbClr val="FFFFFF"/>
                </a:solidFill>
                <a:latin typeface="Perpetua"/>
                <a:cs typeface="Perpetua"/>
              </a:rPr>
              <a:t> </a:t>
            </a:r>
            <a:r>
              <a:rPr sz="1900" spc="-20" dirty="0">
                <a:solidFill>
                  <a:srgbClr val="FFFFFF"/>
                </a:solidFill>
                <a:latin typeface="Perpetua"/>
                <a:cs typeface="Perpetua"/>
              </a:rPr>
              <a:t>ICCR</a:t>
            </a:r>
            <a:endParaRPr sz="1900">
              <a:latin typeface="Perpetua"/>
              <a:cs typeface="Perpetua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502407" y="1299822"/>
            <a:ext cx="1972310" cy="1186180"/>
          </a:xfrm>
          <a:prstGeom prst="rect">
            <a:avLst/>
          </a:prstGeom>
          <a:solidFill>
            <a:srgbClr val="D24717"/>
          </a:solidFill>
        </p:spPr>
        <p:txBody>
          <a:bodyPr vert="horz" wrap="square" lIns="0" tIns="254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20"/>
              </a:spcBef>
            </a:pPr>
            <a:endParaRPr sz="1900">
              <a:latin typeface="Times New Roman"/>
              <a:cs typeface="Times New Roman"/>
            </a:endParaRPr>
          </a:p>
          <a:p>
            <a:pPr marL="2540" algn="ctr">
              <a:lnSpc>
                <a:spcPts val="2125"/>
              </a:lnSpc>
              <a:spcBef>
                <a:spcPts val="5"/>
              </a:spcBef>
            </a:pPr>
            <a:r>
              <a:rPr sz="1900" dirty="0">
                <a:solidFill>
                  <a:srgbClr val="FFFFFF"/>
                </a:solidFill>
                <a:latin typeface="Perpetua"/>
                <a:cs typeface="Perpetua"/>
              </a:rPr>
              <a:t>Ministry</a:t>
            </a:r>
            <a:r>
              <a:rPr sz="1900" spc="-15" dirty="0">
                <a:solidFill>
                  <a:srgbClr val="FFFFFF"/>
                </a:solidFill>
                <a:latin typeface="Perpetua"/>
                <a:cs typeface="Perpetua"/>
              </a:rPr>
              <a:t> </a:t>
            </a:r>
            <a:r>
              <a:rPr sz="1900" dirty="0">
                <a:solidFill>
                  <a:srgbClr val="FFFFFF"/>
                </a:solidFill>
                <a:latin typeface="Perpetua"/>
                <a:cs typeface="Perpetua"/>
              </a:rPr>
              <a:t>of</a:t>
            </a:r>
            <a:r>
              <a:rPr sz="1900" spc="-10" dirty="0">
                <a:solidFill>
                  <a:srgbClr val="FFFFFF"/>
                </a:solidFill>
                <a:latin typeface="Perpetua"/>
                <a:cs typeface="Perpetua"/>
              </a:rPr>
              <a:t> </a:t>
            </a:r>
            <a:r>
              <a:rPr sz="1900" dirty="0">
                <a:solidFill>
                  <a:srgbClr val="FFFFFF"/>
                </a:solidFill>
                <a:latin typeface="Perpetua"/>
                <a:cs typeface="Perpetua"/>
              </a:rPr>
              <a:t>Health</a:t>
            </a:r>
            <a:r>
              <a:rPr sz="1900" spc="-30" dirty="0">
                <a:solidFill>
                  <a:srgbClr val="FFFFFF"/>
                </a:solidFill>
                <a:latin typeface="Perpetua"/>
                <a:cs typeface="Perpetua"/>
              </a:rPr>
              <a:t> </a:t>
            </a:r>
            <a:r>
              <a:rPr sz="1900" spc="-50" dirty="0">
                <a:solidFill>
                  <a:srgbClr val="FFFFFF"/>
                </a:solidFill>
                <a:latin typeface="Perpetua"/>
                <a:cs typeface="Perpetua"/>
              </a:rPr>
              <a:t>&amp;</a:t>
            </a:r>
            <a:endParaRPr sz="1900">
              <a:latin typeface="Perpetua"/>
              <a:cs typeface="Perpetua"/>
            </a:endParaRPr>
          </a:p>
          <a:p>
            <a:pPr algn="ctr">
              <a:lnSpc>
                <a:spcPts val="2125"/>
              </a:lnSpc>
            </a:pPr>
            <a:r>
              <a:rPr sz="1900" spc="-35" dirty="0">
                <a:solidFill>
                  <a:srgbClr val="FFFFFF"/>
                </a:solidFill>
                <a:latin typeface="Perpetua"/>
                <a:cs typeface="Perpetua"/>
              </a:rPr>
              <a:t>Family</a:t>
            </a:r>
            <a:r>
              <a:rPr sz="1900" spc="-160" dirty="0">
                <a:solidFill>
                  <a:srgbClr val="FFFFFF"/>
                </a:solidFill>
                <a:latin typeface="Perpetua"/>
                <a:cs typeface="Perpetua"/>
              </a:rPr>
              <a:t> </a:t>
            </a:r>
            <a:r>
              <a:rPr sz="1900" spc="-10" dirty="0">
                <a:solidFill>
                  <a:srgbClr val="FFFFFF"/>
                </a:solidFill>
                <a:latin typeface="Perpetua"/>
                <a:cs typeface="Perpetua"/>
              </a:rPr>
              <a:t>Welfare</a:t>
            </a:r>
            <a:endParaRPr sz="1900">
              <a:latin typeface="Perpetua"/>
              <a:cs typeface="Perpetua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4669535" y="1299822"/>
            <a:ext cx="1972310" cy="1186180"/>
          </a:xfrm>
          <a:prstGeom prst="rect">
            <a:avLst/>
          </a:prstGeom>
          <a:solidFill>
            <a:srgbClr val="D24717"/>
          </a:solidFill>
        </p:spPr>
        <p:txBody>
          <a:bodyPr vert="horz" wrap="square" lIns="0" tIns="254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20"/>
              </a:spcBef>
            </a:pPr>
            <a:endParaRPr sz="1900">
              <a:latin typeface="Times New Roman"/>
              <a:cs typeface="Times New Roman"/>
            </a:endParaRPr>
          </a:p>
          <a:p>
            <a:pPr marL="504825">
              <a:lnSpc>
                <a:spcPts val="2125"/>
              </a:lnSpc>
              <a:spcBef>
                <a:spcPts val="5"/>
              </a:spcBef>
            </a:pPr>
            <a:r>
              <a:rPr sz="1900" dirty="0">
                <a:solidFill>
                  <a:srgbClr val="FFFFFF"/>
                </a:solidFill>
                <a:latin typeface="Perpetua"/>
                <a:cs typeface="Perpetua"/>
              </a:rPr>
              <a:t>Ministry</a:t>
            </a:r>
            <a:r>
              <a:rPr sz="1900" spc="-70" dirty="0">
                <a:solidFill>
                  <a:srgbClr val="FFFFFF"/>
                </a:solidFill>
                <a:latin typeface="Perpetua"/>
                <a:cs typeface="Perpetua"/>
              </a:rPr>
              <a:t> </a:t>
            </a:r>
            <a:r>
              <a:rPr sz="1900" spc="-25" dirty="0">
                <a:solidFill>
                  <a:srgbClr val="FFFFFF"/>
                </a:solidFill>
                <a:latin typeface="Perpetua"/>
                <a:cs typeface="Perpetua"/>
              </a:rPr>
              <a:t>of</a:t>
            </a:r>
            <a:endParaRPr sz="1900">
              <a:latin typeface="Perpetua"/>
              <a:cs typeface="Perpetua"/>
            </a:endParaRPr>
          </a:p>
          <a:p>
            <a:pPr marL="556260">
              <a:lnSpc>
                <a:spcPts val="2125"/>
              </a:lnSpc>
            </a:pPr>
            <a:r>
              <a:rPr sz="1900" spc="-10" dirty="0">
                <a:solidFill>
                  <a:srgbClr val="FFFFFF"/>
                </a:solidFill>
                <a:latin typeface="Perpetua"/>
                <a:cs typeface="Perpetua"/>
              </a:rPr>
              <a:t>Education</a:t>
            </a:r>
            <a:endParaRPr sz="1900">
              <a:latin typeface="Perpetua"/>
              <a:cs typeface="Perpetua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6839711" y="1299822"/>
            <a:ext cx="1972310" cy="1186180"/>
          </a:xfrm>
          <a:prstGeom prst="rect">
            <a:avLst/>
          </a:prstGeom>
          <a:solidFill>
            <a:srgbClr val="D24717"/>
          </a:solidFill>
        </p:spPr>
        <p:txBody>
          <a:bodyPr vert="horz" wrap="square" lIns="0" tIns="254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20"/>
              </a:spcBef>
            </a:pPr>
            <a:endParaRPr sz="1900">
              <a:latin typeface="Times New Roman"/>
              <a:cs typeface="Times New Roman"/>
            </a:endParaRPr>
          </a:p>
          <a:p>
            <a:pPr marL="2540" algn="ctr">
              <a:lnSpc>
                <a:spcPts val="2125"/>
              </a:lnSpc>
              <a:spcBef>
                <a:spcPts val="5"/>
              </a:spcBef>
            </a:pPr>
            <a:r>
              <a:rPr sz="1900" dirty="0">
                <a:solidFill>
                  <a:srgbClr val="FFFFFF"/>
                </a:solidFill>
                <a:latin typeface="Perpetua"/>
                <a:cs typeface="Perpetua"/>
              </a:rPr>
              <a:t>Ministry</a:t>
            </a:r>
            <a:r>
              <a:rPr sz="1900" spc="-70" dirty="0">
                <a:solidFill>
                  <a:srgbClr val="FFFFFF"/>
                </a:solidFill>
                <a:latin typeface="Perpetua"/>
                <a:cs typeface="Perpetua"/>
              </a:rPr>
              <a:t> </a:t>
            </a:r>
            <a:r>
              <a:rPr sz="1900" spc="-25" dirty="0">
                <a:solidFill>
                  <a:srgbClr val="FFFFFF"/>
                </a:solidFill>
                <a:latin typeface="Perpetua"/>
                <a:cs typeface="Perpetua"/>
              </a:rPr>
              <a:t>of</a:t>
            </a:r>
            <a:endParaRPr sz="1900">
              <a:latin typeface="Perpetua"/>
              <a:cs typeface="Perpetua"/>
            </a:endParaRPr>
          </a:p>
          <a:p>
            <a:pPr marL="4445" algn="ctr">
              <a:lnSpc>
                <a:spcPts val="2125"/>
              </a:lnSpc>
            </a:pPr>
            <a:r>
              <a:rPr sz="1900" dirty="0">
                <a:solidFill>
                  <a:srgbClr val="FFFFFF"/>
                </a:solidFill>
                <a:latin typeface="Perpetua"/>
                <a:cs typeface="Perpetua"/>
              </a:rPr>
              <a:t>Electronics</a:t>
            </a:r>
            <a:r>
              <a:rPr sz="1900" spc="-30" dirty="0">
                <a:solidFill>
                  <a:srgbClr val="FFFFFF"/>
                </a:solidFill>
                <a:latin typeface="Perpetua"/>
                <a:cs typeface="Perpetua"/>
              </a:rPr>
              <a:t> </a:t>
            </a:r>
            <a:r>
              <a:rPr sz="1900" dirty="0">
                <a:solidFill>
                  <a:srgbClr val="FFFFFF"/>
                </a:solidFill>
                <a:latin typeface="Perpetua"/>
                <a:cs typeface="Perpetua"/>
              </a:rPr>
              <a:t>&amp;</a:t>
            </a:r>
            <a:r>
              <a:rPr sz="1900" spc="-70" dirty="0">
                <a:solidFill>
                  <a:srgbClr val="FFFFFF"/>
                </a:solidFill>
                <a:latin typeface="Perpetua"/>
                <a:cs typeface="Perpetua"/>
              </a:rPr>
              <a:t> </a:t>
            </a:r>
            <a:r>
              <a:rPr sz="1900" spc="-25" dirty="0">
                <a:solidFill>
                  <a:srgbClr val="FFFFFF"/>
                </a:solidFill>
                <a:latin typeface="Perpetua"/>
                <a:cs typeface="Perpetua"/>
              </a:rPr>
              <a:t>IT</a:t>
            </a:r>
            <a:endParaRPr sz="1900">
              <a:latin typeface="Perpetua"/>
              <a:cs typeface="Perpetua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332231" y="2680566"/>
            <a:ext cx="1972310" cy="1186180"/>
          </a:xfrm>
          <a:prstGeom prst="rect">
            <a:avLst/>
          </a:prstGeom>
          <a:solidFill>
            <a:srgbClr val="D24717"/>
          </a:solidFill>
        </p:spPr>
        <p:txBody>
          <a:bodyPr vert="horz" wrap="square" lIns="0" tIns="197485" rIns="0" bIns="0" rtlCol="0">
            <a:spAutoFit/>
          </a:bodyPr>
          <a:lstStyle/>
          <a:p>
            <a:pPr marL="86360" marR="76200" indent="-6985" algn="ctr">
              <a:lnSpc>
                <a:spcPct val="85900"/>
              </a:lnSpc>
              <a:spcBef>
                <a:spcPts val="1555"/>
              </a:spcBef>
            </a:pPr>
            <a:r>
              <a:rPr sz="1900" dirty="0">
                <a:solidFill>
                  <a:srgbClr val="FFFFFF"/>
                </a:solidFill>
                <a:latin typeface="Perpetua"/>
                <a:cs typeface="Perpetua"/>
              </a:rPr>
              <a:t>Ministry</a:t>
            </a:r>
            <a:r>
              <a:rPr sz="1900" spc="-45" dirty="0">
                <a:solidFill>
                  <a:srgbClr val="FFFFFF"/>
                </a:solidFill>
                <a:latin typeface="Perpetua"/>
                <a:cs typeface="Perpetua"/>
              </a:rPr>
              <a:t> </a:t>
            </a:r>
            <a:r>
              <a:rPr sz="1900" spc="-25" dirty="0">
                <a:solidFill>
                  <a:srgbClr val="FFFFFF"/>
                </a:solidFill>
                <a:latin typeface="Perpetua"/>
                <a:cs typeface="Perpetua"/>
              </a:rPr>
              <a:t>of </a:t>
            </a:r>
            <a:r>
              <a:rPr sz="1900" spc="-10" dirty="0">
                <a:solidFill>
                  <a:srgbClr val="FFFFFF"/>
                </a:solidFill>
                <a:latin typeface="Perpetua"/>
                <a:cs typeface="Perpetua"/>
              </a:rPr>
              <a:t>Communications-</a:t>
            </a:r>
            <a:r>
              <a:rPr sz="1900" dirty="0">
                <a:solidFill>
                  <a:srgbClr val="FFFFFF"/>
                </a:solidFill>
                <a:latin typeface="Perpetua"/>
                <a:cs typeface="Perpetua"/>
              </a:rPr>
              <a:t>Department</a:t>
            </a:r>
            <a:r>
              <a:rPr sz="1900" spc="20" dirty="0">
                <a:solidFill>
                  <a:srgbClr val="FFFFFF"/>
                </a:solidFill>
                <a:latin typeface="Perpetua"/>
                <a:cs typeface="Perpetua"/>
              </a:rPr>
              <a:t> </a:t>
            </a:r>
            <a:r>
              <a:rPr sz="1900" dirty="0">
                <a:solidFill>
                  <a:srgbClr val="FFFFFF"/>
                </a:solidFill>
                <a:latin typeface="Perpetua"/>
                <a:cs typeface="Perpetua"/>
              </a:rPr>
              <a:t>of</a:t>
            </a:r>
            <a:r>
              <a:rPr sz="1900" spc="-15" dirty="0">
                <a:solidFill>
                  <a:srgbClr val="FFFFFF"/>
                </a:solidFill>
                <a:latin typeface="Perpetua"/>
                <a:cs typeface="Perpetua"/>
              </a:rPr>
              <a:t> </a:t>
            </a:r>
            <a:r>
              <a:rPr sz="1900" spc="-10" dirty="0">
                <a:solidFill>
                  <a:srgbClr val="FFFFFF"/>
                </a:solidFill>
                <a:latin typeface="Perpetua"/>
                <a:cs typeface="Perpetua"/>
              </a:rPr>
              <a:t>Posts</a:t>
            </a:r>
            <a:endParaRPr sz="1900">
              <a:latin typeface="Perpetua"/>
              <a:cs typeface="Perpetua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2502407" y="2680566"/>
            <a:ext cx="1972310" cy="1186180"/>
          </a:xfrm>
          <a:prstGeom prst="rect">
            <a:avLst/>
          </a:prstGeom>
          <a:solidFill>
            <a:srgbClr val="D24717"/>
          </a:solidFill>
        </p:spPr>
        <p:txBody>
          <a:bodyPr vert="horz" wrap="square" lIns="0" tIns="12827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10"/>
              </a:spcBef>
            </a:pPr>
            <a:endParaRPr sz="1900">
              <a:latin typeface="Times New Roman"/>
              <a:cs typeface="Times New Roman"/>
            </a:endParaRPr>
          </a:p>
          <a:p>
            <a:pPr marL="123189">
              <a:lnSpc>
                <a:spcPct val="100000"/>
              </a:lnSpc>
            </a:pPr>
            <a:r>
              <a:rPr sz="1900" dirty="0">
                <a:solidFill>
                  <a:srgbClr val="FFFFFF"/>
                </a:solidFill>
                <a:latin typeface="Perpetua"/>
                <a:cs typeface="Perpetua"/>
              </a:rPr>
              <a:t>Ministry</a:t>
            </a:r>
            <a:r>
              <a:rPr sz="1900" spc="-15" dirty="0">
                <a:solidFill>
                  <a:srgbClr val="FFFFFF"/>
                </a:solidFill>
                <a:latin typeface="Perpetua"/>
                <a:cs typeface="Perpetua"/>
              </a:rPr>
              <a:t> </a:t>
            </a:r>
            <a:r>
              <a:rPr sz="1900" dirty="0">
                <a:solidFill>
                  <a:srgbClr val="FFFFFF"/>
                </a:solidFill>
                <a:latin typeface="Perpetua"/>
                <a:cs typeface="Perpetua"/>
              </a:rPr>
              <a:t>of</a:t>
            </a:r>
            <a:r>
              <a:rPr sz="1900" spc="-5" dirty="0">
                <a:solidFill>
                  <a:srgbClr val="FFFFFF"/>
                </a:solidFill>
                <a:latin typeface="Perpetua"/>
                <a:cs typeface="Perpetua"/>
              </a:rPr>
              <a:t> </a:t>
            </a:r>
            <a:r>
              <a:rPr sz="1900" spc="-10" dirty="0">
                <a:solidFill>
                  <a:srgbClr val="FFFFFF"/>
                </a:solidFill>
                <a:latin typeface="Perpetua"/>
                <a:cs typeface="Perpetua"/>
              </a:rPr>
              <a:t>Defense</a:t>
            </a:r>
            <a:endParaRPr sz="1900">
              <a:latin typeface="Perpetua"/>
              <a:cs typeface="Perpetua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4669535" y="2680566"/>
            <a:ext cx="1972310" cy="1186180"/>
          </a:xfrm>
          <a:prstGeom prst="rect">
            <a:avLst/>
          </a:prstGeom>
          <a:solidFill>
            <a:srgbClr val="D24717"/>
          </a:solidFill>
        </p:spPr>
        <p:txBody>
          <a:bodyPr vert="horz" wrap="square" lIns="0" tIns="12827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10"/>
              </a:spcBef>
            </a:pPr>
            <a:endParaRPr sz="1900">
              <a:latin typeface="Times New Roman"/>
              <a:cs typeface="Times New Roman"/>
            </a:endParaRPr>
          </a:p>
          <a:p>
            <a:pPr marL="99060">
              <a:lnSpc>
                <a:spcPct val="100000"/>
              </a:lnSpc>
            </a:pPr>
            <a:r>
              <a:rPr sz="1900" dirty="0">
                <a:solidFill>
                  <a:srgbClr val="FFFFFF"/>
                </a:solidFill>
                <a:latin typeface="Perpetua"/>
                <a:cs typeface="Perpetua"/>
              </a:rPr>
              <a:t>Ministry</a:t>
            </a:r>
            <a:r>
              <a:rPr sz="1900" spc="-15" dirty="0">
                <a:solidFill>
                  <a:srgbClr val="FFFFFF"/>
                </a:solidFill>
                <a:latin typeface="Perpetua"/>
                <a:cs typeface="Perpetua"/>
              </a:rPr>
              <a:t> </a:t>
            </a:r>
            <a:r>
              <a:rPr sz="1900" dirty="0">
                <a:solidFill>
                  <a:srgbClr val="FFFFFF"/>
                </a:solidFill>
                <a:latin typeface="Perpetua"/>
                <a:cs typeface="Perpetua"/>
              </a:rPr>
              <a:t>of</a:t>
            </a:r>
            <a:r>
              <a:rPr sz="1900" spc="-5" dirty="0">
                <a:solidFill>
                  <a:srgbClr val="FFFFFF"/>
                </a:solidFill>
                <a:latin typeface="Perpetua"/>
                <a:cs typeface="Perpetua"/>
              </a:rPr>
              <a:t> </a:t>
            </a:r>
            <a:r>
              <a:rPr sz="1900" spc="-10" dirty="0">
                <a:solidFill>
                  <a:srgbClr val="FFFFFF"/>
                </a:solidFill>
                <a:latin typeface="Perpetua"/>
                <a:cs typeface="Perpetua"/>
              </a:rPr>
              <a:t>Railways</a:t>
            </a:r>
            <a:endParaRPr sz="1900">
              <a:latin typeface="Perpetua"/>
              <a:cs typeface="Perpetua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6839711" y="2680566"/>
            <a:ext cx="1972310" cy="1186180"/>
          </a:xfrm>
          <a:prstGeom prst="rect">
            <a:avLst/>
          </a:prstGeom>
          <a:solidFill>
            <a:srgbClr val="D24717"/>
          </a:solidFill>
        </p:spPr>
        <p:txBody>
          <a:bodyPr vert="horz" wrap="square" lIns="0" tIns="197485" rIns="0" bIns="0" rtlCol="0">
            <a:spAutoFit/>
          </a:bodyPr>
          <a:lstStyle/>
          <a:p>
            <a:pPr marL="365125" marR="354330" indent="635" algn="ctr">
              <a:lnSpc>
                <a:spcPct val="85900"/>
              </a:lnSpc>
              <a:spcBef>
                <a:spcPts val="1555"/>
              </a:spcBef>
            </a:pPr>
            <a:r>
              <a:rPr sz="1900" dirty="0">
                <a:solidFill>
                  <a:srgbClr val="FFFFFF"/>
                </a:solidFill>
                <a:latin typeface="Perpetua"/>
                <a:cs typeface="Perpetua"/>
              </a:rPr>
              <a:t>Ministry</a:t>
            </a:r>
            <a:r>
              <a:rPr sz="1900" spc="-45" dirty="0">
                <a:solidFill>
                  <a:srgbClr val="FFFFFF"/>
                </a:solidFill>
                <a:latin typeface="Perpetua"/>
                <a:cs typeface="Perpetua"/>
              </a:rPr>
              <a:t> </a:t>
            </a:r>
            <a:r>
              <a:rPr sz="1900" spc="-25" dirty="0">
                <a:solidFill>
                  <a:srgbClr val="FFFFFF"/>
                </a:solidFill>
                <a:latin typeface="Perpetua"/>
                <a:cs typeface="Perpetua"/>
              </a:rPr>
              <a:t>of </a:t>
            </a:r>
            <a:r>
              <a:rPr sz="1900" dirty="0">
                <a:solidFill>
                  <a:srgbClr val="FFFFFF"/>
                </a:solidFill>
                <a:latin typeface="Perpetua"/>
                <a:cs typeface="Perpetua"/>
              </a:rPr>
              <a:t>Information</a:t>
            </a:r>
            <a:r>
              <a:rPr sz="1900" spc="-70" dirty="0">
                <a:solidFill>
                  <a:srgbClr val="FFFFFF"/>
                </a:solidFill>
                <a:latin typeface="Perpetua"/>
                <a:cs typeface="Perpetua"/>
              </a:rPr>
              <a:t> </a:t>
            </a:r>
            <a:r>
              <a:rPr sz="1900" spc="-50" dirty="0">
                <a:solidFill>
                  <a:srgbClr val="FFFFFF"/>
                </a:solidFill>
                <a:latin typeface="Perpetua"/>
                <a:cs typeface="Perpetua"/>
              </a:rPr>
              <a:t>&amp; </a:t>
            </a:r>
            <a:r>
              <a:rPr sz="1900" spc="-10" dirty="0">
                <a:solidFill>
                  <a:srgbClr val="FFFFFF"/>
                </a:solidFill>
                <a:latin typeface="Perpetua"/>
                <a:cs typeface="Perpetua"/>
              </a:rPr>
              <a:t>Broadcasting</a:t>
            </a:r>
            <a:endParaRPr sz="1900">
              <a:latin typeface="Perpetua"/>
              <a:cs typeface="Perpetua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332231" y="4061311"/>
            <a:ext cx="1972310" cy="1186180"/>
          </a:xfrm>
          <a:prstGeom prst="rect">
            <a:avLst/>
          </a:prstGeom>
          <a:solidFill>
            <a:srgbClr val="D24717"/>
          </a:solidFill>
        </p:spPr>
        <p:txBody>
          <a:bodyPr vert="horz" wrap="square" lIns="0" tIns="381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30"/>
              </a:spcBef>
            </a:pPr>
            <a:endParaRPr sz="1900">
              <a:latin typeface="Times New Roman"/>
              <a:cs typeface="Times New Roman"/>
            </a:endParaRPr>
          </a:p>
          <a:p>
            <a:pPr marL="245110">
              <a:lnSpc>
                <a:spcPts val="2125"/>
              </a:lnSpc>
            </a:pPr>
            <a:r>
              <a:rPr sz="1900" dirty="0">
                <a:solidFill>
                  <a:srgbClr val="FFFFFF"/>
                </a:solidFill>
                <a:latin typeface="Perpetua"/>
                <a:cs typeface="Perpetua"/>
              </a:rPr>
              <a:t>Ministry</a:t>
            </a:r>
            <a:r>
              <a:rPr sz="1900" spc="-70" dirty="0">
                <a:solidFill>
                  <a:srgbClr val="FFFFFF"/>
                </a:solidFill>
                <a:latin typeface="Perpetua"/>
                <a:cs typeface="Perpetua"/>
              </a:rPr>
              <a:t> </a:t>
            </a:r>
            <a:r>
              <a:rPr sz="1900" spc="-10" dirty="0">
                <a:solidFill>
                  <a:srgbClr val="FFFFFF"/>
                </a:solidFill>
                <a:latin typeface="Perpetua"/>
                <a:cs typeface="Perpetua"/>
              </a:rPr>
              <a:t>ofYouth</a:t>
            </a:r>
            <a:endParaRPr sz="1900">
              <a:latin typeface="Perpetua"/>
              <a:cs typeface="Perpetua"/>
            </a:endParaRPr>
          </a:p>
          <a:p>
            <a:pPr marL="290830">
              <a:lnSpc>
                <a:spcPts val="2125"/>
              </a:lnSpc>
            </a:pPr>
            <a:r>
              <a:rPr sz="1900" dirty="0">
                <a:solidFill>
                  <a:srgbClr val="FFFFFF"/>
                </a:solidFill>
                <a:latin typeface="Perpetua"/>
                <a:cs typeface="Perpetua"/>
              </a:rPr>
              <a:t>Affairs</a:t>
            </a:r>
            <a:r>
              <a:rPr sz="1900" spc="-40" dirty="0">
                <a:solidFill>
                  <a:srgbClr val="FFFFFF"/>
                </a:solidFill>
                <a:latin typeface="Perpetua"/>
                <a:cs typeface="Perpetua"/>
              </a:rPr>
              <a:t> </a:t>
            </a:r>
            <a:r>
              <a:rPr sz="1900" dirty="0">
                <a:solidFill>
                  <a:srgbClr val="FFFFFF"/>
                </a:solidFill>
                <a:latin typeface="Perpetua"/>
                <a:cs typeface="Perpetua"/>
              </a:rPr>
              <a:t>&amp;</a:t>
            </a:r>
            <a:r>
              <a:rPr sz="1900" spc="10" dirty="0">
                <a:solidFill>
                  <a:srgbClr val="FFFFFF"/>
                </a:solidFill>
                <a:latin typeface="Perpetua"/>
                <a:cs typeface="Perpetua"/>
              </a:rPr>
              <a:t> </a:t>
            </a:r>
            <a:r>
              <a:rPr sz="1900" spc="-10" dirty="0">
                <a:solidFill>
                  <a:srgbClr val="FFFFFF"/>
                </a:solidFill>
                <a:latin typeface="Perpetua"/>
                <a:cs typeface="Perpetua"/>
              </a:rPr>
              <a:t>Sports</a:t>
            </a:r>
            <a:endParaRPr sz="1900">
              <a:latin typeface="Perpetua"/>
              <a:cs typeface="Perpetua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2502407" y="4061311"/>
            <a:ext cx="1972310" cy="1186180"/>
          </a:xfrm>
          <a:prstGeom prst="rect">
            <a:avLst/>
          </a:prstGeom>
          <a:solidFill>
            <a:srgbClr val="D24717"/>
          </a:solidFill>
        </p:spPr>
        <p:txBody>
          <a:bodyPr vert="horz" wrap="square" lIns="0" tIns="12890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15"/>
              </a:spcBef>
            </a:pPr>
            <a:endParaRPr sz="1900">
              <a:latin typeface="Times New Roman"/>
              <a:cs typeface="Times New Roman"/>
            </a:endParaRPr>
          </a:p>
          <a:p>
            <a:pPr marL="138430">
              <a:lnSpc>
                <a:spcPct val="100000"/>
              </a:lnSpc>
            </a:pPr>
            <a:r>
              <a:rPr sz="1900" dirty="0">
                <a:solidFill>
                  <a:srgbClr val="FFFFFF"/>
                </a:solidFill>
                <a:latin typeface="Perpetua"/>
                <a:cs typeface="Perpetua"/>
              </a:rPr>
              <a:t>Ministry</a:t>
            </a:r>
            <a:r>
              <a:rPr sz="1900" spc="-30" dirty="0">
                <a:solidFill>
                  <a:srgbClr val="FFFFFF"/>
                </a:solidFill>
                <a:latin typeface="Perpetua"/>
                <a:cs typeface="Perpetua"/>
              </a:rPr>
              <a:t> </a:t>
            </a:r>
            <a:r>
              <a:rPr sz="1900" dirty="0">
                <a:solidFill>
                  <a:srgbClr val="FFFFFF"/>
                </a:solidFill>
                <a:latin typeface="Perpetua"/>
                <a:cs typeface="Perpetua"/>
              </a:rPr>
              <a:t>of</a:t>
            </a:r>
            <a:r>
              <a:rPr sz="1900" spc="-25" dirty="0">
                <a:solidFill>
                  <a:srgbClr val="FFFFFF"/>
                </a:solidFill>
                <a:latin typeface="Perpetua"/>
                <a:cs typeface="Perpetua"/>
              </a:rPr>
              <a:t> </a:t>
            </a:r>
            <a:r>
              <a:rPr sz="1900" spc="-10" dirty="0">
                <a:solidFill>
                  <a:srgbClr val="FFFFFF"/>
                </a:solidFill>
                <a:latin typeface="Perpetua"/>
                <a:cs typeface="Perpetua"/>
              </a:rPr>
              <a:t>Culture</a:t>
            </a:r>
            <a:endParaRPr sz="1900">
              <a:latin typeface="Perpetua"/>
              <a:cs typeface="Perpetua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4669535" y="4061311"/>
            <a:ext cx="1972310" cy="1186180"/>
          </a:xfrm>
          <a:prstGeom prst="rect">
            <a:avLst/>
          </a:prstGeom>
          <a:solidFill>
            <a:srgbClr val="D24717"/>
          </a:solidFill>
        </p:spPr>
        <p:txBody>
          <a:bodyPr vert="horz" wrap="square" lIns="0" tIns="381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30"/>
              </a:spcBef>
            </a:pPr>
            <a:endParaRPr sz="1900">
              <a:latin typeface="Times New Roman"/>
              <a:cs typeface="Times New Roman"/>
            </a:endParaRPr>
          </a:p>
          <a:p>
            <a:pPr marL="3810" algn="ctr">
              <a:lnSpc>
                <a:spcPts val="2125"/>
              </a:lnSpc>
            </a:pPr>
            <a:r>
              <a:rPr sz="1900" dirty="0">
                <a:solidFill>
                  <a:srgbClr val="FFFFFF"/>
                </a:solidFill>
                <a:latin typeface="Perpetua"/>
                <a:cs typeface="Perpetua"/>
              </a:rPr>
              <a:t>Ministry</a:t>
            </a:r>
            <a:r>
              <a:rPr sz="1900" spc="-35" dirty="0">
                <a:solidFill>
                  <a:srgbClr val="FFFFFF"/>
                </a:solidFill>
                <a:latin typeface="Perpetua"/>
                <a:cs typeface="Perpetua"/>
              </a:rPr>
              <a:t> </a:t>
            </a:r>
            <a:r>
              <a:rPr sz="1900" dirty="0">
                <a:solidFill>
                  <a:srgbClr val="FFFFFF"/>
                </a:solidFill>
                <a:latin typeface="Perpetua"/>
                <a:cs typeface="Perpetua"/>
              </a:rPr>
              <a:t>of</a:t>
            </a:r>
            <a:r>
              <a:rPr sz="1900" spc="-30" dirty="0">
                <a:solidFill>
                  <a:srgbClr val="FFFFFF"/>
                </a:solidFill>
                <a:latin typeface="Perpetua"/>
                <a:cs typeface="Perpetua"/>
              </a:rPr>
              <a:t> </a:t>
            </a:r>
            <a:r>
              <a:rPr sz="1900" spc="-20" dirty="0">
                <a:solidFill>
                  <a:srgbClr val="FFFFFF"/>
                </a:solidFill>
                <a:latin typeface="Perpetua"/>
                <a:cs typeface="Perpetua"/>
              </a:rPr>
              <a:t>Home</a:t>
            </a:r>
            <a:endParaRPr sz="1900">
              <a:latin typeface="Perpetua"/>
              <a:cs typeface="Perpetua"/>
            </a:endParaRPr>
          </a:p>
          <a:p>
            <a:pPr marL="5715" algn="ctr">
              <a:lnSpc>
                <a:spcPts val="2125"/>
              </a:lnSpc>
            </a:pPr>
            <a:r>
              <a:rPr sz="1900" spc="-10" dirty="0">
                <a:solidFill>
                  <a:srgbClr val="FFFFFF"/>
                </a:solidFill>
                <a:latin typeface="Perpetua"/>
                <a:cs typeface="Perpetua"/>
              </a:rPr>
              <a:t>Affairs</a:t>
            </a:r>
            <a:endParaRPr sz="1900">
              <a:latin typeface="Perpetua"/>
              <a:cs typeface="Perpetua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6839711" y="4061311"/>
            <a:ext cx="1972310" cy="1186180"/>
          </a:xfrm>
          <a:prstGeom prst="rect">
            <a:avLst/>
          </a:prstGeom>
          <a:solidFill>
            <a:srgbClr val="D24717"/>
          </a:solidFill>
        </p:spPr>
        <p:txBody>
          <a:bodyPr vert="horz" wrap="square" lIns="0" tIns="381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30"/>
              </a:spcBef>
            </a:pPr>
            <a:endParaRPr sz="1900">
              <a:latin typeface="Times New Roman"/>
              <a:cs typeface="Times New Roman"/>
            </a:endParaRPr>
          </a:p>
          <a:p>
            <a:pPr marL="504825">
              <a:lnSpc>
                <a:spcPts val="2125"/>
              </a:lnSpc>
            </a:pPr>
            <a:r>
              <a:rPr sz="1900" dirty="0">
                <a:solidFill>
                  <a:srgbClr val="FFFFFF"/>
                </a:solidFill>
                <a:latin typeface="Perpetua"/>
                <a:cs typeface="Perpetua"/>
              </a:rPr>
              <a:t>Ministry</a:t>
            </a:r>
            <a:r>
              <a:rPr sz="1900" spc="-70" dirty="0">
                <a:solidFill>
                  <a:srgbClr val="FFFFFF"/>
                </a:solidFill>
                <a:latin typeface="Perpetua"/>
                <a:cs typeface="Perpetua"/>
              </a:rPr>
              <a:t> </a:t>
            </a:r>
            <a:r>
              <a:rPr sz="1900" spc="-25" dirty="0">
                <a:solidFill>
                  <a:srgbClr val="FFFFFF"/>
                </a:solidFill>
                <a:latin typeface="Perpetua"/>
                <a:cs typeface="Perpetua"/>
              </a:rPr>
              <a:t>of</a:t>
            </a:r>
            <a:endParaRPr sz="1900">
              <a:latin typeface="Perpetua"/>
              <a:cs typeface="Perpetua"/>
            </a:endParaRPr>
          </a:p>
          <a:p>
            <a:pPr marL="407670">
              <a:lnSpc>
                <a:spcPts val="2125"/>
              </a:lnSpc>
            </a:pPr>
            <a:r>
              <a:rPr sz="1900" spc="-10" dirty="0">
                <a:solidFill>
                  <a:srgbClr val="FFFFFF"/>
                </a:solidFill>
                <a:latin typeface="Perpetua"/>
                <a:cs typeface="Perpetua"/>
              </a:rPr>
              <a:t>Panchyati</a:t>
            </a:r>
            <a:r>
              <a:rPr sz="1900" spc="-65" dirty="0">
                <a:solidFill>
                  <a:srgbClr val="FFFFFF"/>
                </a:solidFill>
                <a:latin typeface="Perpetua"/>
                <a:cs typeface="Perpetua"/>
              </a:rPr>
              <a:t> </a:t>
            </a:r>
            <a:r>
              <a:rPr sz="1900" spc="-25" dirty="0">
                <a:solidFill>
                  <a:srgbClr val="FFFFFF"/>
                </a:solidFill>
                <a:latin typeface="Perpetua"/>
                <a:cs typeface="Perpetua"/>
              </a:rPr>
              <a:t>Raj</a:t>
            </a:r>
            <a:endParaRPr sz="1900">
              <a:latin typeface="Perpetua"/>
              <a:cs typeface="Perpetua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332231" y="5442055"/>
            <a:ext cx="1972310" cy="1186180"/>
          </a:xfrm>
          <a:prstGeom prst="rect">
            <a:avLst/>
          </a:prstGeom>
          <a:solidFill>
            <a:srgbClr val="D24717"/>
          </a:solidFill>
        </p:spPr>
        <p:txBody>
          <a:bodyPr vert="horz" wrap="square" lIns="0" tIns="129539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19"/>
              </a:spcBef>
            </a:pPr>
            <a:endParaRPr sz="1900">
              <a:latin typeface="Times New Roman"/>
              <a:cs typeface="Times New Roman"/>
            </a:endParaRPr>
          </a:p>
          <a:p>
            <a:pPr marL="144780">
              <a:lnSpc>
                <a:spcPct val="100000"/>
              </a:lnSpc>
            </a:pPr>
            <a:r>
              <a:rPr sz="1900" dirty="0">
                <a:solidFill>
                  <a:srgbClr val="FFFFFF"/>
                </a:solidFill>
                <a:latin typeface="Perpetua"/>
                <a:cs typeface="Perpetua"/>
              </a:rPr>
              <a:t>Ministry</a:t>
            </a:r>
            <a:r>
              <a:rPr sz="1900" spc="-30" dirty="0">
                <a:solidFill>
                  <a:srgbClr val="FFFFFF"/>
                </a:solidFill>
                <a:latin typeface="Perpetua"/>
                <a:cs typeface="Perpetua"/>
              </a:rPr>
              <a:t> </a:t>
            </a:r>
            <a:r>
              <a:rPr sz="1900" dirty="0">
                <a:solidFill>
                  <a:srgbClr val="FFFFFF"/>
                </a:solidFill>
                <a:latin typeface="Perpetua"/>
                <a:cs typeface="Perpetua"/>
              </a:rPr>
              <a:t>of</a:t>
            </a:r>
            <a:r>
              <a:rPr sz="1900" spc="-25" dirty="0">
                <a:solidFill>
                  <a:srgbClr val="FFFFFF"/>
                </a:solidFill>
                <a:latin typeface="Perpetua"/>
                <a:cs typeface="Perpetua"/>
              </a:rPr>
              <a:t> </a:t>
            </a:r>
            <a:r>
              <a:rPr sz="1900" spc="-10" dirty="0">
                <a:solidFill>
                  <a:srgbClr val="FFFFFF"/>
                </a:solidFill>
                <a:latin typeface="Perpetua"/>
                <a:cs typeface="Perpetua"/>
              </a:rPr>
              <a:t>Finance</a:t>
            </a:r>
            <a:endParaRPr sz="1900">
              <a:latin typeface="Perpetua"/>
              <a:cs typeface="Perpetua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2502407" y="5442055"/>
            <a:ext cx="1972310" cy="1186180"/>
          </a:xfrm>
          <a:prstGeom prst="rect">
            <a:avLst/>
          </a:prstGeom>
          <a:solidFill>
            <a:srgbClr val="D24717"/>
          </a:solidFill>
        </p:spPr>
        <p:txBody>
          <a:bodyPr vert="horz" wrap="square" lIns="0" tIns="74295" rIns="0" bIns="0" rtlCol="0">
            <a:spAutoFit/>
          </a:bodyPr>
          <a:lstStyle/>
          <a:p>
            <a:pPr marL="147955" marR="142875" algn="ctr">
              <a:lnSpc>
                <a:spcPct val="86000"/>
              </a:lnSpc>
              <a:spcBef>
                <a:spcPts val="585"/>
              </a:spcBef>
            </a:pPr>
            <a:r>
              <a:rPr sz="1900" dirty="0">
                <a:solidFill>
                  <a:srgbClr val="FFFFFF"/>
                </a:solidFill>
                <a:latin typeface="Perpetua"/>
                <a:cs typeface="Perpetua"/>
              </a:rPr>
              <a:t>Ministry</a:t>
            </a:r>
            <a:r>
              <a:rPr sz="1900" spc="-40" dirty="0">
                <a:solidFill>
                  <a:srgbClr val="FFFFFF"/>
                </a:solidFill>
                <a:latin typeface="Perpetua"/>
                <a:cs typeface="Perpetua"/>
              </a:rPr>
              <a:t> </a:t>
            </a:r>
            <a:r>
              <a:rPr sz="1900" spc="-10" dirty="0">
                <a:solidFill>
                  <a:srgbClr val="FFFFFF"/>
                </a:solidFill>
                <a:latin typeface="Perpetua"/>
                <a:cs typeface="Perpetua"/>
              </a:rPr>
              <a:t>of</a:t>
            </a:r>
            <a:r>
              <a:rPr sz="1900" spc="-235" dirty="0">
                <a:solidFill>
                  <a:srgbClr val="FFFFFF"/>
                </a:solidFill>
                <a:latin typeface="Perpetua"/>
                <a:cs typeface="Perpetua"/>
              </a:rPr>
              <a:t> </a:t>
            </a:r>
            <a:r>
              <a:rPr sz="1900" spc="-50" dirty="0">
                <a:solidFill>
                  <a:srgbClr val="FFFFFF"/>
                </a:solidFill>
                <a:latin typeface="Perpetua"/>
                <a:cs typeface="Perpetua"/>
              </a:rPr>
              <a:t>Women </a:t>
            </a:r>
            <a:r>
              <a:rPr sz="1900" dirty="0">
                <a:solidFill>
                  <a:srgbClr val="FFFFFF"/>
                </a:solidFill>
                <a:latin typeface="Perpetua"/>
                <a:cs typeface="Perpetua"/>
              </a:rPr>
              <a:t>and</a:t>
            </a:r>
            <a:r>
              <a:rPr sz="1900" spc="-30" dirty="0">
                <a:solidFill>
                  <a:srgbClr val="FFFFFF"/>
                </a:solidFill>
                <a:latin typeface="Perpetua"/>
                <a:cs typeface="Perpetua"/>
              </a:rPr>
              <a:t> </a:t>
            </a:r>
            <a:r>
              <a:rPr sz="1900" spc="-10" dirty="0">
                <a:solidFill>
                  <a:srgbClr val="FFFFFF"/>
                </a:solidFill>
                <a:latin typeface="Perpetua"/>
                <a:cs typeface="Perpetua"/>
              </a:rPr>
              <a:t>Child Development (MWCD).</a:t>
            </a:r>
            <a:endParaRPr sz="1900">
              <a:latin typeface="Perpetua"/>
              <a:cs typeface="Perpetua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4669535" y="5442055"/>
            <a:ext cx="1972310" cy="1186180"/>
          </a:xfrm>
          <a:prstGeom prst="rect">
            <a:avLst/>
          </a:prstGeom>
          <a:solidFill>
            <a:srgbClr val="D24717"/>
          </a:solidFill>
        </p:spPr>
        <p:txBody>
          <a:bodyPr vert="horz" wrap="square" lIns="0" tIns="74295" rIns="0" bIns="0" rtlCol="0">
            <a:spAutoFit/>
          </a:bodyPr>
          <a:lstStyle/>
          <a:p>
            <a:pPr marL="93345" marR="82550" indent="-635" algn="ctr">
              <a:lnSpc>
                <a:spcPct val="86000"/>
              </a:lnSpc>
              <a:spcBef>
                <a:spcPts val="585"/>
              </a:spcBef>
            </a:pPr>
            <a:r>
              <a:rPr sz="1900" dirty="0">
                <a:solidFill>
                  <a:srgbClr val="FFFFFF"/>
                </a:solidFill>
                <a:latin typeface="Perpetua"/>
                <a:cs typeface="Perpetua"/>
              </a:rPr>
              <a:t>Ministry</a:t>
            </a:r>
            <a:r>
              <a:rPr sz="1900" spc="-45" dirty="0">
                <a:solidFill>
                  <a:srgbClr val="FFFFFF"/>
                </a:solidFill>
                <a:latin typeface="Perpetua"/>
                <a:cs typeface="Perpetua"/>
              </a:rPr>
              <a:t> </a:t>
            </a:r>
            <a:r>
              <a:rPr sz="1900" spc="-25" dirty="0">
                <a:solidFill>
                  <a:srgbClr val="FFFFFF"/>
                </a:solidFill>
                <a:latin typeface="Perpetua"/>
                <a:cs typeface="Perpetua"/>
              </a:rPr>
              <a:t>of </a:t>
            </a:r>
            <a:r>
              <a:rPr sz="1900" spc="-10" dirty="0">
                <a:solidFill>
                  <a:srgbClr val="FFFFFF"/>
                </a:solidFill>
                <a:latin typeface="Perpetua"/>
                <a:cs typeface="Perpetua"/>
              </a:rPr>
              <a:t>Environment,</a:t>
            </a:r>
            <a:r>
              <a:rPr sz="1900" spc="-95" dirty="0">
                <a:solidFill>
                  <a:srgbClr val="FFFFFF"/>
                </a:solidFill>
                <a:latin typeface="Perpetua"/>
                <a:cs typeface="Perpetua"/>
              </a:rPr>
              <a:t> </a:t>
            </a:r>
            <a:r>
              <a:rPr sz="1900" spc="-20" dirty="0">
                <a:solidFill>
                  <a:srgbClr val="FFFFFF"/>
                </a:solidFill>
                <a:latin typeface="Perpetua"/>
                <a:cs typeface="Perpetua"/>
              </a:rPr>
              <a:t>Forest </a:t>
            </a:r>
            <a:r>
              <a:rPr sz="1900" dirty="0">
                <a:solidFill>
                  <a:srgbClr val="FFFFFF"/>
                </a:solidFill>
                <a:latin typeface="Perpetua"/>
                <a:cs typeface="Perpetua"/>
              </a:rPr>
              <a:t>and</a:t>
            </a:r>
            <a:r>
              <a:rPr sz="1900" spc="-65" dirty="0">
                <a:solidFill>
                  <a:srgbClr val="FFFFFF"/>
                </a:solidFill>
                <a:latin typeface="Perpetua"/>
                <a:cs typeface="Perpetua"/>
              </a:rPr>
              <a:t> </a:t>
            </a:r>
            <a:r>
              <a:rPr sz="1900" dirty="0">
                <a:solidFill>
                  <a:srgbClr val="FFFFFF"/>
                </a:solidFill>
                <a:latin typeface="Perpetua"/>
                <a:cs typeface="Perpetua"/>
              </a:rPr>
              <a:t>Climate</a:t>
            </a:r>
            <a:r>
              <a:rPr sz="1900" spc="-60" dirty="0">
                <a:solidFill>
                  <a:srgbClr val="FFFFFF"/>
                </a:solidFill>
                <a:latin typeface="Perpetua"/>
                <a:cs typeface="Perpetua"/>
              </a:rPr>
              <a:t> </a:t>
            </a:r>
            <a:r>
              <a:rPr sz="1900" spc="-10" dirty="0">
                <a:solidFill>
                  <a:srgbClr val="FFFFFF"/>
                </a:solidFill>
                <a:latin typeface="Perpetua"/>
                <a:cs typeface="Perpetua"/>
              </a:rPr>
              <a:t>Change (MoEFCC)</a:t>
            </a:r>
            <a:endParaRPr sz="1900">
              <a:latin typeface="Perpetua"/>
              <a:cs typeface="Perpetua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6839711" y="5442055"/>
            <a:ext cx="1972310" cy="1186180"/>
          </a:xfrm>
          <a:prstGeom prst="rect">
            <a:avLst/>
          </a:prstGeom>
          <a:solidFill>
            <a:srgbClr val="D24717"/>
          </a:solidFill>
        </p:spPr>
        <p:txBody>
          <a:bodyPr vert="horz" wrap="square" lIns="0" tIns="74295" rIns="0" bIns="0" rtlCol="0">
            <a:spAutoFit/>
          </a:bodyPr>
          <a:lstStyle/>
          <a:p>
            <a:pPr marL="133350" marR="118745" indent="-3810" algn="ctr">
              <a:lnSpc>
                <a:spcPct val="86000"/>
              </a:lnSpc>
              <a:spcBef>
                <a:spcPts val="585"/>
              </a:spcBef>
            </a:pPr>
            <a:r>
              <a:rPr sz="1900" dirty="0">
                <a:solidFill>
                  <a:srgbClr val="FFFFFF"/>
                </a:solidFill>
                <a:latin typeface="Perpetua"/>
                <a:cs typeface="Perpetua"/>
              </a:rPr>
              <a:t>Ministry</a:t>
            </a:r>
            <a:r>
              <a:rPr sz="1900" spc="-45" dirty="0">
                <a:solidFill>
                  <a:srgbClr val="FFFFFF"/>
                </a:solidFill>
                <a:latin typeface="Perpetua"/>
                <a:cs typeface="Perpetua"/>
              </a:rPr>
              <a:t> </a:t>
            </a:r>
            <a:r>
              <a:rPr sz="1900" spc="-25" dirty="0">
                <a:solidFill>
                  <a:srgbClr val="FFFFFF"/>
                </a:solidFill>
                <a:latin typeface="Perpetua"/>
                <a:cs typeface="Perpetua"/>
              </a:rPr>
              <a:t>of </a:t>
            </a:r>
            <a:r>
              <a:rPr sz="1900" spc="-10" dirty="0">
                <a:solidFill>
                  <a:srgbClr val="FFFFFF"/>
                </a:solidFill>
                <a:latin typeface="Perpetua"/>
                <a:cs typeface="Perpetua"/>
              </a:rPr>
              <a:t>Development</a:t>
            </a:r>
            <a:r>
              <a:rPr sz="1900" spc="-30" dirty="0">
                <a:solidFill>
                  <a:srgbClr val="FFFFFF"/>
                </a:solidFill>
                <a:latin typeface="Perpetua"/>
                <a:cs typeface="Perpetua"/>
              </a:rPr>
              <a:t> </a:t>
            </a:r>
            <a:r>
              <a:rPr sz="1900" spc="-25" dirty="0">
                <a:solidFill>
                  <a:srgbClr val="FFFFFF"/>
                </a:solidFill>
                <a:latin typeface="Perpetua"/>
                <a:cs typeface="Perpetua"/>
              </a:rPr>
              <a:t>of </a:t>
            </a:r>
            <a:r>
              <a:rPr sz="1900" dirty="0">
                <a:solidFill>
                  <a:srgbClr val="FFFFFF"/>
                </a:solidFill>
                <a:latin typeface="Perpetua"/>
                <a:cs typeface="Perpetua"/>
              </a:rPr>
              <a:t>North</a:t>
            </a:r>
            <a:r>
              <a:rPr sz="1900" spc="20" dirty="0">
                <a:solidFill>
                  <a:srgbClr val="FFFFFF"/>
                </a:solidFill>
                <a:latin typeface="Perpetua"/>
                <a:cs typeface="Perpetua"/>
              </a:rPr>
              <a:t> </a:t>
            </a:r>
            <a:r>
              <a:rPr sz="1900" spc="-10" dirty="0">
                <a:solidFill>
                  <a:srgbClr val="FFFFFF"/>
                </a:solidFill>
                <a:latin typeface="Perpetua"/>
                <a:cs typeface="Perpetua"/>
              </a:rPr>
              <a:t>Eastern </a:t>
            </a:r>
            <a:r>
              <a:rPr sz="1900" dirty="0">
                <a:solidFill>
                  <a:srgbClr val="FFFFFF"/>
                </a:solidFill>
                <a:latin typeface="Perpetua"/>
                <a:cs typeface="Perpetua"/>
              </a:rPr>
              <a:t>Region</a:t>
            </a:r>
            <a:r>
              <a:rPr sz="1900" spc="-20" dirty="0">
                <a:solidFill>
                  <a:srgbClr val="FFFFFF"/>
                </a:solidFill>
                <a:latin typeface="Perpetua"/>
                <a:cs typeface="Perpetua"/>
              </a:rPr>
              <a:t> </a:t>
            </a:r>
            <a:r>
              <a:rPr sz="1900" spc="-10" dirty="0">
                <a:solidFill>
                  <a:srgbClr val="FFFFFF"/>
                </a:solidFill>
                <a:latin typeface="Perpetua"/>
                <a:cs typeface="Perpetua"/>
              </a:rPr>
              <a:t>(MDoNER)</a:t>
            </a:r>
            <a:endParaRPr sz="1900">
              <a:latin typeface="Perpetua"/>
              <a:cs typeface="Perpetua"/>
            </a:endParaRPr>
          </a:p>
        </p:txBody>
      </p:sp>
      <p:grpSp>
        <p:nvGrpSpPr>
          <p:cNvPr id="19" name="object 19"/>
          <p:cNvGrpSpPr/>
          <p:nvPr/>
        </p:nvGrpSpPr>
        <p:grpSpPr>
          <a:xfrm>
            <a:off x="341559" y="286173"/>
            <a:ext cx="8563610" cy="713740"/>
            <a:chOff x="341559" y="286173"/>
            <a:chExt cx="8563610" cy="713740"/>
          </a:xfrm>
        </p:grpSpPr>
        <p:pic>
          <p:nvPicPr>
            <p:cNvPr id="20" name="object 20" descr="IDY-Logo IDY Logo India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41559" y="329183"/>
              <a:ext cx="375454" cy="670559"/>
            </a:xfrm>
            <a:prstGeom prst="rect">
              <a:avLst/>
            </a:prstGeom>
          </p:spPr>
        </p:pic>
        <p:pic>
          <p:nvPicPr>
            <p:cNvPr id="21" name="object 21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8400371" y="286173"/>
              <a:ext cx="504297" cy="619252"/>
            </a:xfrm>
            <a:prstGeom prst="rect">
              <a:avLst/>
            </a:prstGeom>
          </p:spPr>
        </p:pic>
      </p:grpSp>
      <p:sp>
        <p:nvSpPr>
          <p:cNvPr id="23" name="TextBox 22">
            <a:extLst>
              <a:ext uri="{FF2B5EF4-FFF2-40B4-BE49-F238E27FC236}">
                <a16:creationId xmlns:a16="http://schemas.microsoft.com/office/drawing/2014/main" id="{451A02EC-4CB0-FB52-7931-4BA0AAD9C2F9}"/>
              </a:ext>
            </a:extLst>
          </p:cNvPr>
          <p:cNvSpPr txBox="1"/>
          <p:nvPr/>
        </p:nvSpPr>
        <p:spPr>
          <a:xfrm>
            <a:off x="1318386" y="815076"/>
            <a:ext cx="701196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IN" sz="1800" b="1" dirty="0">
                <a:latin typeface="Times New Roman"/>
                <a:cs typeface="Times New Roman"/>
              </a:rPr>
              <a:t>Nodal</a:t>
            </a:r>
            <a:r>
              <a:rPr lang="en-IN" sz="1800" b="1" spc="-140" dirty="0">
                <a:latin typeface="Times New Roman"/>
                <a:cs typeface="Times New Roman"/>
              </a:rPr>
              <a:t> </a:t>
            </a:r>
            <a:r>
              <a:rPr lang="en-IN" sz="1800" b="1" dirty="0">
                <a:latin typeface="Times New Roman"/>
                <a:cs typeface="Times New Roman"/>
              </a:rPr>
              <a:t>Ministry:</a:t>
            </a:r>
            <a:r>
              <a:rPr lang="en-IN" sz="1800" b="1" spc="-80" dirty="0">
                <a:latin typeface="Times New Roman"/>
                <a:cs typeface="Times New Roman"/>
              </a:rPr>
              <a:t> </a:t>
            </a:r>
            <a:r>
              <a:rPr lang="en-IN" sz="1800" dirty="0">
                <a:latin typeface="Times New Roman"/>
                <a:cs typeface="Times New Roman"/>
              </a:rPr>
              <a:t>Ministry</a:t>
            </a:r>
            <a:r>
              <a:rPr lang="en-IN" sz="1800" spc="-60" dirty="0">
                <a:latin typeface="Times New Roman"/>
                <a:cs typeface="Times New Roman"/>
              </a:rPr>
              <a:t> </a:t>
            </a:r>
            <a:r>
              <a:rPr lang="en-IN" sz="1800" spc="-10" dirty="0">
                <a:latin typeface="Times New Roman"/>
                <a:cs typeface="Times New Roman"/>
              </a:rPr>
              <a:t>of</a:t>
            </a:r>
            <a:r>
              <a:rPr lang="en-IN" sz="1800" spc="-150" dirty="0">
                <a:latin typeface="Times New Roman"/>
                <a:cs typeface="Times New Roman"/>
              </a:rPr>
              <a:t> </a:t>
            </a:r>
            <a:r>
              <a:rPr lang="en-IN" sz="1800" spc="-30" dirty="0">
                <a:latin typeface="Times New Roman"/>
                <a:cs typeface="Times New Roman"/>
              </a:rPr>
              <a:t>Ayush   ||     </a:t>
            </a:r>
            <a:r>
              <a:rPr lang="en-IN" sz="1800" b="1" spc="-30" dirty="0">
                <a:latin typeface="Times New Roman"/>
                <a:cs typeface="Times New Roman"/>
              </a:rPr>
              <a:t>Stakeholder Ministries</a:t>
            </a:r>
            <a:r>
              <a:rPr lang="en-IN" sz="1800" spc="-30" dirty="0">
                <a:latin typeface="Times New Roman"/>
                <a:cs typeface="Times New Roman"/>
              </a:rPr>
              <a:t> are:</a:t>
            </a:r>
            <a:endParaRPr lang="en-US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60832" y="66928"/>
            <a:ext cx="9019540" cy="6699884"/>
            <a:chOff x="60832" y="66928"/>
            <a:chExt cx="9019540" cy="6699884"/>
          </a:xfrm>
        </p:grpSpPr>
        <p:sp>
          <p:nvSpPr>
            <p:cNvPr id="3" name="object 3"/>
            <p:cNvSpPr/>
            <p:nvPr/>
          </p:nvSpPr>
          <p:spPr>
            <a:xfrm>
              <a:off x="64007" y="70103"/>
              <a:ext cx="9013190" cy="6693534"/>
            </a:xfrm>
            <a:custGeom>
              <a:avLst/>
              <a:gdLst/>
              <a:ahLst/>
              <a:cxnLst/>
              <a:rect l="l" t="t" r="r" b="b"/>
              <a:pathLst>
                <a:path w="9013190" h="6693534">
                  <a:moveTo>
                    <a:pt x="0" y="329946"/>
                  </a:moveTo>
                  <a:lnTo>
                    <a:pt x="3577" y="281184"/>
                  </a:lnTo>
                  <a:lnTo>
                    <a:pt x="13968" y="234645"/>
                  </a:lnTo>
                  <a:lnTo>
                    <a:pt x="30664" y="190840"/>
                  </a:lnTo>
                  <a:lnTo>
                    <a:pt x="53153" y="150277"/>
                  </a:lnTo>
                  <a:lnTo>
                    <a:pt x="80925" y="113468"/>
                  </a:lnTo>
                  <a:lnTo>
                    <a:pt x="113469" y="80923"/>
                  </a:lnTo>
                  <a:lnTo>
                    <a:pt x="150276" y="53151"/>
                  </a:lnTo>
                  <a:lnTo>
                    <a:pt x="190835" y="30662"/>
                  </a:lnTo>
                  <a:lnTo>
                    <a:pt x="234636" y="13967"/>
                  </a:lnTo>
                  <a:lnTo>
                    <a:pt x="281168" y="3576"/>
                  </a:lnTo>
                  <a:lnTo>
                    <a:pt x="329920" y="0"/>
                  </a:lnTo>
                  <a:lnTo>
                    <a:pt x="8682990" y="0"/>
                  </a:lnTo>
                  <a:lnTo>
                    <a:pt x="8731751" y="3576"/>
                  </a:lnTo>
                  <a:lnTo>
                    <a:pt x="8778290" y="13967"/>
                  </a:lnTo>
                  <a:lnTo>
                    <a:pt x="8822095" y="30662"/>
                  </a:lnTo>
                  <a:lnTo>
                    <a:pt x="8862658" y="53151"/>
                  </a:lnTo>
                  <a:lnTo>
                    <a:pt x="8899467" y="80923"/>
                  </a:lnTo>
                  <a:lnTo>
                    <a:pt x="8932012" y="113468"/>
                  </a:lnTo>
                  <a:lnTo>
                    <a:pt x="8959784" y="150277"/>
                  </a:lnTo>
                  <a:lnTo>
                    <a:pt x="8982273" y="190840"/>
                  </a:lnTo>
                  <a:lnTo>
                    <a:pt x="8998968" y="234645"/>
                  </a:lnTo>
                  <a:lnTo>
                    <a:pt x="9009359" y="281184"/>
                  </a:lnTo>
                  <a:lnTo>
                    <a:pt x="9012936" y="329946"/>
                  </a:lnTo>
                  <a:lnTo>
                    <a:pt x="9012936" y="6363487"/>
                  </a:lnTo>
                  <a:lnTo>
                    <a:pt x="9009359" y="6412239"/>
                  </a:lnTo>
                  <a:lnTo>
                    <a:pt x="8998968" y="6458771"/>
                  </a:lnTo>
                  <a:lnTo>
                    <a:pt x="8982273" y="6502572"/>
                  </a:lnTo>
                  <a:lnTo>
                    <a:pt x="8959784" y="6543131"/>
                  </a:lnTo>
                  <a:lnTo>
                    <a:pt x="8932012" y="6579938"/>
                  </a:lnTo>
                  <a:lnTo>
                    <a:pt x="8899467" y="6612482"/>
                  </a:lnTo>
                  <a:lnTo>
                    <a:pt x="8862658" y="6640254"/>
                  </a:lnTo>
                  <a:lnTo>
                    <a:pt x="8822095" y="6662743"/>
                  </a:lnTo>
                  <a:lnTo>
                    <a:pt x="8778290" y="6679439"/>
                  </a:lnTo>
                  <a:lnTo>
                    <a:pt x="8731751" y="6689830"/>
                  </a:lnTo>
                  <a:lnTo>
                    <a:pt x="8682990" y="6693408"/>
                  </a:lnTo>
                  <a:lnTo>
                    <a:pt x="329920" y="6693408"/>
                  </a:lnTo>
                  <a:lnTo>
                    <a:pt x="281168" y="6689830"/>
                  </a:lnTo>
                  <a:lnTo>
                    <a:pt x="234636" y="6679439"/>
                  </a:lnTo>
                  <a:lnTo>
                    <a:pt x="190835" y="6662743"/>
                  </a:lnTo>
                  <a:lnTo>
                    <a:pt x="150276" y="6640254"/>
                  </a:lnTo>
                  <a:lnTo>
                    <a:pt x="113469" y="6612482"/>
                  </a:lnTo>
                  <a:lnTo>
                    <a:pt x="80925" y="6579938"/>
                  </a:lnTo>
                  <a:lnTo>
                    <a:pt x="53153" y="6543131"/>
                  </a:lnTo>
                  <a:lnTo>
                    <a:pt x="30664" y="6502572"/>
                  </a:lnTo>
                  <a:lnTo>
                    <a:pt x="13968" y="6458771"/>
                  </a:lnTo>
                  <a:lnTo>
                    <a:pt x="3577" y="6412239"/>
                  </a:lnTo>
                  <a:lnTo>
                    <a:pt x="0" y="6363487"/>
                  </a:lnTo>
                  <a:lnTo>
                    <a:pt x="0" y="329946"/>
                  </a:lnTo>
                  <a:close/>
                </a:path>
              </a:pathLst>
            </a:custGeom>
            <a:ln w="609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466344" y="1124712"/>
              <a:ext cx="8425180" cy="3606165"/>
            </a:xfrm>
            <a:custGeom>
              <a:avLst/>
              <a:gdLst/>
              <a:ahLst/>
              <a:cxnLst/>
              <a:rect l="l" t="t" r="r" b="b"/>
              <a:pathLst>
                <a:path w="8425180" h="3606165">
                  <a:moveTo>
                    <a:pt x="0" y="0"/>
                  </a:moveTo>
                  <a:lnTo>
                    <a:pt x="8424672" y="0"/>
                  </a:lnTo>
                </a:path>
                <a:path w="8425180" h="3606165">
                  <a:moveTo>
                    <a:pt x="0" y="1804415"/>
                  </a:moveTo>
                  <a:lnTo>
                    <a:pt x="8424672" y="1804415"/>
                  </a:lnTo>
                </a:path>
                <a:path w="8425180" h="3606165">
                  <a:moveTo>
                    <a:pt x="0" y="3605783"/>
                  </a:moveTo>
                  <a:lnTo>
                    <a:pt x="8424672" y="3605783"/>
                  </a:lnTo>
                </a:path>
              </a:pathLst>
            </a:custGeom>
            <a:ln w="12192">
              <a:solidFill>
                <a:srgbClr val="D2471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/>
          <p:nvPr/>
        </p:nvSpPr>
        <p:spPr>
          <a:xfrm>
            <a:off x="530671" y="1121495"/>
            <a:ext cx="8164830" cy="5261119"/>
          </a:xfrm>
          <a:prstGeom prst="rect">
            <a:avLst/>
          </a:prstGeom>
        </p:spPr>
        <p:txBody>
          <a:bodyPr vert="horz" wrap="square" lIns="0" tIns="61594" rIns="0" bIns="0" rtlCol="0">
            <a:spAutoFit/>
          </a:bodyPr>
          <a:lstStyle/>
          <a:p>
            <a:pPr marL="12700" marR="83820">
              <a:lnSpc>
                <a:spcPct val="86300"/>
              </a:lnSpc>
              <a:spcBef>
                <a:spcPts val="484"/>
              </a:spcBef>
            </a:pPr>
            <a:r>
              <a:rPr sz="2300" b="1" dirty="0">
                <a:latin typeface="Times New Roman"/>
                <a:cs typeface="Times New Roman"/>
              </a:rPr>
              <a:t>Partner</a:t>
            </a:r>
            <a:r>
              <a:rPr sz="2300" b="1" spc="-65" dirty="0">
                <a:latin typeface="Times New Roman"/>
                <a:cs typeface="Times New Roman"/>
              </a:rPr>
              <a:t> </a:t>
            </a:r>
            <a:r>
              <a:rPr sz="2300" b="1" spc="-10" dirty="0">
                <a:latin typeface="Times New Roman"/>
                <a:cs typeface="Times New Roman"/>
              </a:rPr>
              <a:t>Ministries</a:t>
            </a:r>
            <a:r>
              <a:rPr sz="2300" spc="-10" dirty="0">
                <a:latin typeface="Times New Roman"/>
                <a:cs typeface="Times New Roman"/>
              </a:rPr>
              <a:t>:</a:t>
            </a:r>
            <a:r>
              <a:rPr sz="2300" spc="-185" dirty="0">
                <a:latin typeface="Times New Roman"/>
                <a:cs typeface="Times New Roman"/>
              </a:rPr>
              <a:t> </a:t>
            </a:r>
            <a:r>
              <a:rPr sz="2300" dirty="0">
                <a:latin typeface="Times New Roman"/>
                <a:cs typeface="Times New Roman"/>
              </a:rPr>
              <a:t>All</a:t>
            </a:r>
            <a:r>
              <a:rPr sz="2300" spc="-10" dirty="0">
                <a:latin typeface="Times New Roman"/>
                <a:cs typeface="Times New Roman"/>
              </a:rPr>
              <a:t> </a:t>
            </a:r>
            <a:r>
              <a:rPr sz="2300" dirty="0">
                <a:latin typeface="Times New Roman"/>
                <a:cs typeface="Times New Roman"/>
              </a:rPr>
              <a:t>other</a:t>
            </a:r>
            <a:r>
              <a:rPr sz="2300" spc="-25" dirty="0">
                <a:latin typeface="Times New Roman"/>
                <a:cs typeface="Times New Roman"/>
              </a:rPr>
              <a:t> </a:t>
            </a:r>
            <a:r>
              <a:rPr sz="2300" dirty="0">
                <a:latin typeface="Times New Roman"/>
                <a:cs typeface="Times New Roman"/>
              </a:rPr>
              <a:t>Ministries</a:t>
            </a:r>
            <a:r>
              <a:rPr sz="2300" spc="-30" dirty="0">
                <a:latin typeface="Times New Roman"/>
                <a:cs typeface="Times New Roman"/>
              </a:rPr>
              <a:t> </a:t>
            </a:r>
            <a:r>
              <a:rPr sz="2300" dirty="0">
                <a:latin typeface="Times New Roman"/>
                <a:cs typeface="Times New Roman"/>
              </a:rPr>
              <a:t>and</a:t>
            </a:r>
            <a:r>
              <a:rPr sz="2300" spc="-25" dirty="0">
                <a:latin typeface="Times New Roman"/>
                <a:cs typeface="Times New Roman"/>
              </a:rPr>
              <a:t> </a:t>
            </a:r>
            <a:r>
              <a:rPr sz="2300" dirty="0">
                <a:latin typeface="Times New Roman"/>
                <a:cs typeface="Times New Roman"/>
              </a:rPr>
              <a:t>Departments</a:t>
            </a:r>
            <a:r>
              <a:rPr sz="2300" spc="-50" dirty="0">
                <a:latin typeface="Times New Roman"/>
                <a:cs typeface="Times New Roman"/>
              </a:rPr>
              <a:t> </a:t>
            </a:r>
            <a:r>
              <a:rPr sz="2300" spc="-10" dirty="0">
                <a:latin typeface="Times New Roman"/>
                <a:cs typeface="Times New Roman"/>
              </a:rPr>
              <a:t>including </a:t>
            </a:r>
            <a:r>
              <a:rPr sz="2300" dirty="0">
                <a:latin typeface="Times New Roman"/>
                <a:cs typeface="Times New Roman"/>
              </a:rPr>
              <a:t>Ministry</a:t>
            </a:r>
            <a:r>
              <a:rPr sz="2300" spc="-70" dirty="0">
                <a:latin typeface="Times New Roman"/>
                <a:cs typeface="Times New Roman"/>
              </a:rPr>
              <a:t> </a:t>
            </a:r>
            <a:r>
              <a:rPr sz="2300" dirty="0">
                <a:latin typeface="Times New Roman"/>
                <a:cs typeface="Times New Roman"/>
              </a:rPr>
              <a:t>of</a:t>
            </a:r>
            <a:r>
              <a:rPr sz="2300" spc="-25" dirty="0">
                <a:latin typeface="Times New Roman"/>
                <a:cs typeface="Times New Roman"/>
              </a:rPr>
              <a:t> </a:t>
            </a:r>
            <a:r>
              <a:rPr sz="2300" dirty="0">
                <a:latin typeface="Times New Roman"/>
                <a:cs typeface="Times New Roman"/>
              </a:rPr>
              <a:t>Rural</a:t>
            </a:r>
            <a:r>
              <a:rPr sz="2300" spc="-40" dirty="0">
                <a:latin typeface="Times New Roman"/>
                <a:cs typeface="Times New Roman"/>
              </a:rPr>
              <a:t> </a:t>
            </a:r>
            <a:r>
              <a:rPr sz="2300" dirty="0">
                <a:latin typeface="Times New Roman"/>
                <a:cs typeface="Times New Roman"/>
              </a:rPr>
              <a:t>Development,</a:t>
            </a:r>
            <a:r>
              <a:rPr sz="2300" spc="-65" dirty="0">
                <a:latin typeface="Times New Roman"/>
                <a:cs typeface="Times New Roman"/>
              </a:rPr>
              <a:t> </a:t>
            </a:r>
            <a:r>
              <a:rPr sz="2300" dirty="0">
                <a:latin typeface="Times New Roman"/>
                <a:cs typeface="Times New Roman"/>
              </a:rPr>
              <a:t>Ministry</a:t>
            </a:r>
            <a:r>
              <a:rPr sz="2300" spc="-45" dirty="0">
                <a:latin typeface="Times New Roman"/>
                <a:cs typeface="Times New Roman"/>
              </a:rPr>
              <a:t> </a:t>
            </a:r>
            <a:r>
              <a:rPr sz="2300" dirty="0">
                <a:latin typeface="Times New Roman"/>
                <a:cs typeface="Times New Roman"/>
              </a:rPr>
              <a:t>of</a:t>
            </a:r>
            <a:r>
              <a:rPr sz="2300" spc="-25" dirty="0">
                <a:latin typeface="Times New Roman"/>
                <a:cs typeface="Times New Roman"/>
              </a:rPr>
              <a:t> </a:t>
            </a:r>
            <a:r>
              <a:rPr sz="2300" spc="-10" dirty="0">
                <a:latin typeface="Times New Roman"/>
                <a:cs typeface="Times New Roman"/>
              </a:rPr>
              <a:t>Civil</a:t>
            </a:r>
            <a:r>
              <a:rPr sz="2300" spc="-140" dirty="0">
                <a:latin typeface="Times New Roman"/>
                <a:cs typeface="Times New Roman"/>
              </a:rPr>
              <a:t> </a:t>
            </a:r>
            <a:r>
              <a:rPr sz="2300" spc="-20" dirty="0">
                <a:latin typeface="Times New Roman"/>
                <a:cs typeface="Times New Roman"/>
              </a:rPr>
              <a:t>Aviation,</a:t>
            </a:r>
            <a:r>
              <a:rPr sz="2300" spc="-40" dirty="0">
                <a:latin typeface="Times New Roman"/>
                <a:cs typeface="Times New Roman"/>
              </a:rPr>
              <a:t> </a:t>
            </a:r>
            <a:r>
              <a:rPr sz="2300" spc="-10" dirty="0">
                <a:latin typeface="Times New Roman"/>
                <a:cs typeface="Times New Roman"/>
              </a:rPr>
              <a:t>Ministry </a:t>
            </a:r>
            <a:r>
              <a:rPr sz="2300" dirty="0">
                <a:latin typeface="Times New Roman"/>
                <a:cs typeface="Times New Roman"/>
              </a:rPr>
              <a:t>of</a:t>
            </a:r>
            <a:r>
              <a:rPr sz="2300" spc="-45" dirty="0">
                <a:latin typeface="Times New Roman"/>
                <a:cs typeface="Times New Roman"/>
              </a:rPr>
              <a:t> </a:t>
            </a:r>
            <a:r>
              <a:rPr sz="2300" dirty="0">
                <a:latin typeface="Times New Roman"/>
                <a:cs typeface="Times New Roman"/>
              </a:rPr>
              <a:t>Road</a:t>
            </a:r>
            <a:r>
              <a:rPr sz="2300" spc="-105" dirty="0">
                <a:latin typeface="Times New Roman"/>
                <a:cs typeface="Times New Roman"/>
              </a:rPr>
              <a:t> </a:t>
            </a:r>
            <a:r>
              <a:rPr sz="2300" dirty="0">
                <a:latin typeface="Times New Roman"/>
                <a:cs typeface="Times New Roman"/>
              </a:rPr>
              <a:t>Transport</a:t>
            </a:r>
            <a:r>
              <a:rPr sz="2300" spc="-80" dirty="0">
                <a:latin typeface="Times New Roman"/>
                <a:cs typeface="Times New Roman"/>
              </a:rPr>
              <a:t> </a:t>
            </a:r>
            <a:r>
              <a:rPr sz="2300" dirty="0">
                <a:latin typeface="Times New Roman"/>
                <a:cs typeface="Times New Roman"/>
              </a:rPr>
              <a:t>and</a:t>
            </a:r>
            <a:r>
              <a:rPr sz="2300" spc="-35" dirty="0">
                <a:latin typeface="Times New Roman"/>
                <a:cs typeface="Times New Roman"/>
              </a:rPr>
              <a:t> </a:t>
            </a:r>
            <a:r>
              <a:rPr sz="2300" dirty="0">
                <a:latin typeface="Times New Roman"/>
                <a:cs typeface="Times New Roman"/>
              </a:rPr>
              <a:t>Highways,</a:t>
            </a:r>
            <a:r>
              <a:rPr sz="2300" spc="5" dirty="0">
                <a:latin typeface="Times New Roman"/>
                <a:cs typeface="Times New Roman"/>
              </a:rPr>
              <a:t> </a:t>
            </a:r>
            <a:r>
              <a:rPr sz="2300" dirty="0">
                <a:latin typeface="Times New Roman"/>
                <a:cs typeface="Times New Roman"/>
              </a:rPr>
              <a:t>Ministry</a:t>
            </a:r>
            <a:r>
              <a:rPr sz="2300" spc="-60" dirty="0">
                <a:latin typeface="Times New Roman"/>
                <a:cs typeface="Times New Roman"/>
              </a:rPr>
              <a:t> </a:t>
            </a:r>
            <a:r>
              <a:rPr sz="2300" dirty="0">
                <a:latin typeface="Times New Roman"/>
                <a:cs typeface="Times New Roman"/>
              </a:rPr>
              <a:t>of</a:t>
            </a:r>
            <a:r>
              <a:rPr sz="2300" spc="-40" dirty="0">
                <a:latin typeface="Times New Roman"/>
                <a:cs typeface="Times New Roman"/>
              </a:rPr>
              <a:t> </a:t>
            </a:r>
            <a:r>
              <a:rPr sz="2300" dirty="0">
                <a:latin typeface="Times New Roman"/>
                <a:cs typeface="Times New Roman"/>
              </a:rPr>
              <a:t>Petroleum</a:t>
            </a:r>
            <a:r>
              <a:rPr sz="2300" spc="-80" dirty="0">
                <a:latin typeface="Times New Roman"/>
                <a:cs typeface="Times New Roman"/>
              </a:rPr>
              <a:t> </a:t>
            </a:r>
            <a:r>
              <a:rPr sz="2300" dirty="0">
                <a:latin typeface="Times New Roman"/>
                <a:cs typeface="Times New Roman"/>
              </a:rPr>
              <a:t>and</a:t>
            </a:r>
            <a:r>
              <a:rPr sz="2300" spc="-60" dirty="0">
                <a:latin typeface="Times New Roman"/>
                <a:cs typeface="Times New Roman"/>
              </a:rPr>
              <a:t> </a:t>
            </a:r>
            <a:r>
              <a:rPr sz="2300" spc="-10" dirty="0">
                <a:latin typeface="Times New Roman"/>
                <a:cs typeface="Times New Roman"/>
              </a:rPr>
              <a:t>Natural </a:t>
            </a:r>
            <a:r>
              <a:rPr sz="2300" dirty="0">
                <a:latin typeface="Times New Roman"/>
                <a:cs typeface="Times New Roman"/>
              </a:rPr>
              <a:t>Gas,</a:t>
            </a:r>
            <a:r>
              <a:rPr sz="2300" spc="-70" dirty="0">
                <a:latin typeface="Times New Roman"/>
                <a:cs typeface="Times New Roman"/>
              </a:rPr>
              <a:t> </a:t>
            </a:r>
            <a:r>
              <a:rPr sz="2300" dirty="0">
                <a:latin typeface="Times New Roman"/>
                <a:cs typeface="Times New Roman"/>
              </a:rPr>
              <a:t>Ministry</a:t>
            </a:r>
            <a:r>
              <a:rPr sz="2300" spc="-55" dirty="0">
                <a:latin typeface="Times New Roman"/>
                <a:cs typeface="Times New Roman"/>
              </a:rPr>
              <a:t> </a:t>
            </a:r>
            <a:r>
              <a:rPr sz="2300" dirty="0">
                <a:latin typeface="Times New Roman"/>
                <a:cs typeface="Times New Roman"/>
              </a:rPr>
              <a:t>of</a:t>
            </a:r>
            <a:r>
              <a:rPr sz="2300" spc="-85" dirty="0">
                <a:latin typeface="Times New Roman"/>
                <a:cs typeface="Times New Roman"/>
              </a:rPr>
              <a:t> </a:t>
            </a:r>
            <a:r>
              <a:rPr sz="2300" spc="-10" dirty="0">
                <a:latin typeface="Times New Roman"/>
                <a:cs typeface="Times New Roman"/>
              </a:rPr>
              <a:t>Tribal</a:t>
            </a:r>
            <a:r>
              <a:rPr sz="2300" spc="-160" dirty="0">
                <a:latin typeface="Times New Roman"/>
                <a:cs typeface="Times New Roman"/>
              </a:rPr>
              <a:t> </a:t>
            </a:r>
            <a:r>
              <a:rPr sz="2300" dirty="0">
                <a:latin typeface="Times New Roman"/>
                <a:cs typeface="Times New Roman"/>
              </a:rPr>
              <a:t>Affairs,</a:t>
            </a:r>
            <a:r>
              <a:rPr sz="2300" spc="-20" dirty="0">
                <a:latin typeface="Times New Roman"/>
                <a:cs typeface="Times New Roman"/>
              </a:rPr>
              <a:t> </a:t>
            </a:r>
            <a:r>
              <a:rPr sz="2300" dirty="0">
                <a:latin typeface="Times New Roman"/>
                <a:cs typeface="Times New Roman"/>
              </a:rPr>
              <a:t>Ministry</a:t>
            </a:r>
            <a:r>
              <a:rPr sz="2300" spc="-60" dirty="0">
                <a:latin typeface="Times New Roman"/>
                <a:cs typeface="Times New Roman"/>
              </a:rPr>
              <a:t> </a:t>
            </a:r>
            <a:r>
              <a:rPr sz="2300" dirty="0">
                <a:latin typeface="Times New Roman"/>
                <a:cs typeface="Times New Roman"/>
              </a:rPr>
              <a:t>of</a:t>
            </a:r>
            <a:r>
              <a:rPr sz="2300" spc="-85" dirty="0">
                <a:latin typeface="Times New Roman"/>
                <a:cs typeface="Times New Roman"/>
              </a:rPr>
              <a:t> </a:t>
            </a:r>
            <a:r>
              <a:rPr sz="2300" spc="-10" dirty="0">
                <a:latin typeface="Times New Roman"/>
                <a:cs typeface="Times New Roman"/>
              </a:rPr>
              <a:t>Tourism,</a:t>
            </a:r>
            <a:r>
              <a:rPr sz="2300" spc="-60" dirty="0">
                <a:latin typeface="Times New Roman"/>
                <a:cs typeface="Times New Roman"/>
              </a:rPr>
              <a:t> </a:t>
            </a:r>
            <a:r>
              <a:rPr sz="2300" dirty="0">
                <a:latin typeface="Times New Roman"/>
                <a:cs typeface="Times New Roman"/>
              </a:rPr>
              <a:t>Ministry</a:t>
            </a:r>
            <a:r>
              <a:rPr sz="2300" spc="-60" dirty="0">
                <a:latin typeface="Times New Roman"/>
                <a:cs typeface="Times New Roman"/>
              </a:rPr>
              <a:t> </a:t>
            </a:r>
            <a:r>
              <a:rPr sz="2300" spc="-25" dirty="0">
                <a:latin typeface="Times New Roman"/>
                <a:cs typeface="Times New Roman"/>
              </a:rPr>
              <a:t>of </a:t>
            </a:r>
            <a:r>
              <a:rPr sz="2300" spc="-10" dirty="0">
                <a:latin typeface="Times New Roman"/>
                <a:cs typeface="Times New Roman"/>
              </a:rPr>
              <a:t>Corporate</a:t>
            </a:r>
            <a:r>
              <a:rPr sz="2300" spc="-165" dirty="0">
                <a:latin typeface="Times New Roman"/>
                <a:cs typeface="Times New Roman"/>
              </a:rPr>
              <a:t> </a:t>
            </a:r>
            <a:r>
              <a:rPr sz="2300" dirty="0">
                <a:latin typeface="Times New Roman"/>
                <a:cs typeface="Times New Roman"/>
              </a:rPr>
              <a:t>Affairs</a:t>
            </a:r>
            <a:r>
              <a:rPr sz="2300" spc="15" dirty="0">
                <a:latin typeface="Times New Roman"/>
                <a:cs typeface="Times New Roman"/>
              </a:rPr>
              <a:t> </a:t>
            </a:r>
            <a:r>
              <a:rPr sz="2300" dirty="0">
                <a:latin typeface="Times New Roman"/>
                <a:cs typeface="Times New Roman"/>
              </a:rPr>
              <a:t>will</a:t>
            </a:r>
            <a:r>
              <a:rPr sz="2300" spc="-35" dirty="0">
                <a:latin typeface="Times New Roman"/>
                <a:cs typeface="Times New Roman"/>
              </a:rPr>
              <a:t> </a:t>
            </a:r>
            <a:r>
              <a:rPr sz="2300" dirty="0">
                <a:latin typeface="Times New Roman"/>
                <a:cs typeface="Times New Roman"/>
              </a:rPr>
              <a:t>contribute</a:t>
            </a:r>
            <a:r>
              <a:rPr sz="2300" spc="-80" dirty="0">
                <a:latin typeface="Times New Roman"/>
                <a:cs typeface="Times New Roman"/>
              </a:rPr>
              <a:t> </a:t>
            </a:r>
            <a:r>
              <a:rPr sz="2300" dirty="0">
                <a:latin typeface="Times New Roman"/>
                <a:cs typeface="Times New Roman"/>
              </a:rPr>
              <a:t>within</a:t>
            </a:r>
            <a:r>
              <a:rPr sz="2300" spc="-35" dirty="0">
                <a:latin typeface="Times New Roman"/>
                <a:cs typeface="Times New Roman"/>
              </a:rPr>
              <a:t> </a:t>
            </a:r>
            <a:r>
              <a:rPr sz="2300" dirty="0">
                <a:latin typeface="Times New Roman"/>
                <a:cs typeface="Times New Roman"/>
              </a:rPr>
              <a:t>their</a:t>
            </a:r>
            <a:r>
              <a:rPr sz="2300" spc="-40" dirty="0">
                <a:latin typeface="Times New Roman"/>
                <a:cs typeface="Times New Roman"/>
              </a:rPr>
              <a:t> </a:t>
            </a:r>
            <a:r>
              <a:rPr sz="2300" spc="-10" dirty="0">
                <a:latin typeface="Times New Roman"/>
                <a:cs typeface="Times New Roman"/>
              </a:rPr>
              <a:t>domains</a:t>
            </a:r>
            <a:r>
              <a:rPr lang="en-US" sz="2300" spc="-10" dirty="0">
                <a:latin typeface="Times New Roman"/>
                <a:cs typeface="Times New Roman"/>
              </a:rPr>
              <a:t>, The Ministry of </a:t>
            </a:r>
            <a:r>
              <a:rPr lang="en-US" sz="2300" spc="-10" dirty="0" err="1">
                <a:latin typeface="Times New Roman"/>
                <a:cs typeface="Times New Roman"/>
              </a:rPr>
              <a:t>Labour</a:t>
            </a:r>
            <a:r>
              <a:rPr lang="en-US" sz="2300" spc="-10" dirty="0">
                <a:latin typeface="Times New Roman"/>
                <a:cs typeface="Times New Roman"/>
              </a:rPr>
              <a:t> &amp; Employment, The Ministry of Ports, Shipping, and Waterways.</a:t>
            </a:r>
            <a:endParaRPr sz="2300" dirty="0">
              <a:latin typeface="Times New Roman"/>
              <a:cs typeface="Times New Roman"/>
            </a:endParaRPr>
          </a:p>
          <a:p>
            <a:pPr marL="12700" marR="288290">
              <a:lnSpc>
                <a:spcPct val="86600"/>
              </a:lnSpc>
              <a:spcBef>
                <a:spcPts val="2270"/>
              </a:spcBef>
            </a:pPr>
            <a:r>
              <a:rPr sz="2300" b="1" dirty="0">
                <a:latin typeface="Times New Roman"/>
                <a:cs typeface="Times New Roman"/>
              </a:rPr>
              <a:t>State-Level</a:t>
            </a:r>
            <a:r>
              <a:rPr sz="2300" b="1" spc="-90" dirty="0">
                <a:latin typeface="Times New Roman"/>
                <a:cs typeface="Times New Roman"/>
              </a:rPr>
              <a:t> </a:t>
            </a:r>
            <a:r>
              <a:rPr sz="2300" b="1" dirty="0">
                <a:latin typeface="Times New Roman"/>
                <a:cs typeface="Times New Roman"/>
              </a:rPr>
              <a:t>Support</a:t>
            </a:r>
            <a:r>
              <a:rPr sz="2300" dirty="0">
                <a:latin typeface="Times New Roman"/>
                <a:cs typeface="Times New Roman"/>
              </a:rPr>
              <a:t>:</a:t>
            </a:r>
            <a:r>
              <a:rPr sz="2300" spc="-20" dirty="0">
                <a:latin typeface="Times New Roman"/>
                <a:cs typeface="Times New Roman"/>
              </a:rPr>
              <a:t> </a:t>
            </a:r>
            <a:r>
              <a:rPr sz="2300" dirty="0">
                <a:latin typeface="Times New Roman"/>
                <a:cs typeface="Times New Roman"/>
              </a:rPr>
              <a:t>State</a:t>
            </a:r>
            <a:r>
              <a:rPr sz="2300" spc="-40" dirty="0">
                <a:latin typeface="Times New Roman"/>
                <a:cs typeface="Times New Roman"/>
              </a:rPr>
              <a:t> </a:t>
            </a:r>
            <a:r>
              <a:rPr sz="2300" dirty="0">
                <a:latin typeface="Times New Roman"/>
                <a:cs typeface="Times New Roman"/>
              </a:rPr>
              <a:t>Governments,</a:t>
            </a:r>
            <a:r>
              <a:rPr sz="2300" spc="-50" dirty="0">
                <a:latin typeface="Times New Roman"/>
                <a:cs typeface="Times New Roman"/>
              </a:rPr>
              <a:t> </a:t>
            </a:r>
            <a:r>
              <a:rPr sz="2300" spc="-10" dirty="0">
                <a:latin typeface="Times New Roman"/>
                <a:cs typeface="Times New Roman"/>
              </a:rPr>
              <a:t>District</a:t>
            </a:r>
            <a:r>
              <a:rPr sz="2300" spc="-165" dirty="0">
                <a:latin typeface="Times New Roman"/>
                <a:cs typeface="Times New Roman"/>
              </a:rPr>
              <a:t> </a:t>
            </a:r>
            <a:r>
              <a:rPr sz="2300" spc="-10" dirty="0">
                <a:latin typeface="Times New Roman"/>
                <a:cs typeface="Times New Roman"/>
              </a:rPr>
              <a:t>Administrations </a:t>
            </a:r>
            <a:r>
              <a:rPr sz="2300" dirty="0">
                <a:latin typeface="Times New Roman"/>
                <a:cs typeface="Times New Roman"/>
              </a:rPr>
              <a:t>and</a:t>
            </a:r>
            <a:r>
              <a:rPr sz="2300" spc="-85" dirty="0">
                <a:latin typeface="Times New Roman"/>
                <a:cs typeface="Times New Roman"/>
              </a:rPr>
              <a:t> </a:t>
            </a:r>
            <a:r>
              <a:rPr sz="2300" dirty="0">
                <a:latin typeface="Times New Roman"/>
                <a:cs typeface="Times New Roman"/>
              </a:rPr>
              <a:t>local</a:t>
            </a:r>
            <a:r>
              <a:rPr sz="2300" spc="-55" dirty="0">
                <a:latin typeface="Times New Roman"/>
                <a:cs typeface="Times New Roman"/>
              </a:rPr>
              <a:t> </a:t>
            </a:r>
            <a:r>
              <a:rPr sz="2300" dirty="0">
                <a:latin typeface="Times New Roman"/>
                <a:cs typeface="Times New Roman"/>
              </a:rPr>
              <a:t>bodies</a:t>
            </a:r>
            <a:r>
              <a:rPr sz="2300" spc="-70" dirty="0">
                <a:latin typeface="Times New Roman"/>
                <a:cs typeface="Times New Roman"/>
              </a:rPr>
              <a:t> </a:t>
            </a:r>
            <a:r>
              <a:rPr sz="2300" spc="-10" dirty="0">
                <a:latin typeface="Times New Roman"/>
                <a:cs typeface="Times New Roman"/>
              </a:rPr>
              <a:t>through</a:t>
            </a:r>
            <a:r>
              <a:rPr sz="2300" spc="-135" dirty="0">
                <a:latin typeface="Times New Roman"/>
                <a:cs typeface="Times New Roman"/>
              </a:rPr>
              <a:t> </a:t>
            </a:r>
            <a:r>
              <a:rPr sz="2300" spc="-30" dirty="0">
                <a:latin typeface="Times New Roman"/>
                <a:cs typeface="Times New Roman"/>
              </a:rPr>
              <a:t>Ayush</a:t>
            </a:r>
            <a:r>
              <a:rPr sz="2300" spc="5" dirty="0">
                <a:latin typeface="Times New Roman"/>
                <a:cs typeface="Times New Roman"/>
              </a:rPr>
              <a:t> </a:t>
            </a:r>
            <a:r>
              <a:rPr sz="2300" spc="-10" dirty="0">
                <a:latin typeface="Times New Roman"/>
                <a:cs typeface="Times New Roman"/>
              </a:rPr>
              <a:t>Society,</a:t>
            </a:r>
            <a:r>
              <a:rPr sz="2300" spc="-35" dirty="0">
                <a:latin typeface="Times New Roman"/>
                <a:cs typeface="Times New Roman"/>
              </a:rPr>
              <a:t> </a:t>
            </a:r>
            <a:r>
              <a:rPr sz="2300" dirty="0">
                <a:latin typeface="Times New Roman"/>
                <a:cs typeface="Times New Roman"/>
              </a:rPr>
              <a:t>Directorate</a:t>
            </a:r>
            <a:r>
              <a:rPr sz="2300" spc="-90" dirty="0">
                <a:latin typeface="Times New Roman"/>
                <a:cs typeface="Times New Roman"/>
              </a:rPr>
              <a:t> </a:t>
            </a:r>
            <a:r>
              <a:rPr sz="2300" spc="-25" dirty="0">
                <a:latin typeface="Times New Roman"/>
                <a:cs typeface="Times New Roman"/>
              </a:rPr>
              <a:t>and </a:t>
            </a:r>
            <a:r>
              <a:rPr sz="2300" spc="-10" dirty="0">
                <a:latin typeface="Times New Roman"/>
                <a:cs typeface="Times New Roman"/>
              </a:rPr>
              <a:t>Administration.</a:t>
            </a:r>
            <a:endParaRPr sz="23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23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735"/>
              </a:spcBef>
            </a:pPr>
            <a:endParaRPr sz="2300" dirty="0">
              <a:latin typeface="Times New Roman"/>
              <a:cs typeface="Times New Roman"/>
            </a:endParaRPr>
          </a:p>
          <a:p>
            <a:pPr marL="12700" marR="5080">
              <a:lnSpc>
                <a:spcPct val="86600"/>
              </a:lnSpc>
            </a:pPr>
            <a:r>
              <a:rPr sz="2300" b="1" dirty="0">
                <a:latin typeface="Times New Roman"/>
                <a:cs typeface="Times New Roman"/>
              </a:rPr>
              <a:t>Stake</a:t>
            </a:r>
            <a:r>
              <a:rPr sz="2300" b="1" spc="-15" dirty="0">
                <a:latin typeface="Times New Roman"/>
                <a:cs typeface="Times New Roman"/>
              </a:rPr>
              <a:t> </a:t>
            </a:r>
            <a:r>
              <a:rPr sz="2300" b="1" dirty="0">
                <a:latin typeface="Times New Roman"/>
                <a:cs typeface="Times New Roman"/>
              </a:rPr>
              <a:t>holder</a:t>
            </a:r>
            <a:r>
              <a:rPr sz="2300" b="1" spc="-95" dirty="0">
                <a:latin typeface="Times New Roman"/>
                <a:cs typeface="Times New Roman"/>
              </a:rPr>
              <a:t> </a:t>
            </a:r>
            <a:r>
              <a:rPr sz="2300" b="1" dirty="0">
                <a:latin typeface="Times New Roman"/>
                <a:cs typeface="Times New Roman"/>
              </a:rPr>
              <a:t>Institutions</a:t>
            </a:r>
            <a:r>
              <a:rPr sz="2300" dirty="0">
                <a:latin typeface="Times New Roman"/>
                <a:cs typeface="Times New Roman"/>
              </a:rPr>
              <a:t>:</a:t>
            </a:r>
            <a:r>
              <a:rPr sz="2300" spc="-105" dirty="0">
                <a:latin typeface="Times New Roman"/>
                <a:cs typeface="Times New Roman"/>
              </a:rPr>
              <a:t> </a:t>
            </a:r>
            <a:r>
              <a:rPr sz="2300" spc="-50" dirty="0">
                <a:latin typeface="Times New Roman"/>
                <a:cs typeface="Times New Roman"/>
              </a:rPr>
              <a:t>Yoga</a:t>
            </a:r>
            <a:r>
              <a:rPr sz="2300" spc="-10" dirty="0">
                <a:latin typeface="Times New Roman"/>
                <a:cs typeface="Times New Roman"/>
              </a:rPr>
              <a:t> </a:t>
            </a:r>
            <a:r>
              <a:rPr sz="2300" dirty="0">
                <a:latin typeface="Times New Roman"/>
                <a:cs typeface="Times New Roman"/>
              </a:rPr>
              <a:t>institutions,</a:t>
            </a:r>
            <a:r>
              <a:rPr sz="2300" spc="-90" dirty="0">
                <a:latin typeface="Times New Roman"/>
                <a:cs typeface="Times New Roman"/>
              </a:rPr>
              <a:t> </a:t>
            </a:r>
            <a:r>
              <a:rPr sz="2300" dirty="0">
                <a:latin typeface="Times New Roman"/>
                <a:cs typeface="Times New Roman"/>
              </a:rPr>
              <a:t>educational</a:t>
            </a:r>
            <a:r>
              <a:rPr sz="2300" spc="-95" dirty="0">
                <a:latin typeface="Times New Roman"/>
                <a:cs typeface="Times New Roman"/>
              </a:rPr>
              <a:t> </a:t>
            </a:r>
            <a:r>
              <a:rPr sz="2300" spc="-10" dirty="0">
                <a:latin typeface="Times New Roman"/>
                <a:cs typeface="Times New Roman"/>
              </a:rPr>
              <a:t>institutions, </a:t>
            </a:r>
            <a:r>
              <a:rPr sz="2300" dirty="0">
                <a:latin typeface="Times New Roman"/>
                <a:cs typeface="Times New Roman"/>
              </a:rPr>
              <a:t>health</a:t>
            </a:r>
            <a:r>
              <a:rPr sz="2300" spc="-95" dirty="0">
                <a:latin typeface="Times New Roman"/>
                <a:cs typeface="Times New Roman"/>
              </a:rPr>
              <a:t> </a:t>
            </a:r>
            <a:r>
              <a:rPr sz="2300" dirty="0">
                <a:latin typeface="Times New Roman"/>
                <a:cs typeface="Times New Roman"/>
              </a:rPr>
              <a:t>and</a:t>
            </a:r>
            <a:r>
              <a:rPr sz="2300" spc="-65" dirty="0">
                <a:latin typeface="Times New Roman"/>
                <a:cs typeface="Times New Roman"/>
              </a:rPr>
              <a:t> </a:t>
            </a:r>
            <a:r>
              <a:rPr sz="2300" dirty="0">
                <a:latin typeface="Times New Roman"/>
                <a:cs typeface="Times New Roman"/>
              </a:rPr>
              <a:t>wellness</a:t>
            </a:r>
            <a:r>
              <a:rPr sz="2300" spc="-80" dirty="0">
                <a:latin typeface="Times New Roman"/>
                <a:cs typeface="Times New Roman"/>
              </a:rPr>
              <a:t> </a:t>
            </a:r>
            <a:r>
              <a:rPr sz="2300" dirty="0">
                <a:latin typeface="Times New Roman"/>
                <a:cs typeface="Times New Roman"/>
              </a:rPr>
              <a:t>institutions,</a:t>
            </a:r>
            <a:r>
              <a:rPr sz="2300" spc="-90" dirty="0">
                <a:latin typeface="Times New Roman"/>
                <a:cs typeface="Times New Roman"/>
              </a:rPr>
              <a:t> </a:t>
            </a:r>
            <a:r>
              <a:rPr sz="2300" dirty="0">
                <a:latin typeface="Times New Roman"/>
                <a:cs typeface="Times New Roman"/>
              </a:rPr>
              <a:t>youth</a:t>
            </a:r>
            <a:r>
              <a:rPr sz="2300" spc="55" dirty="0">
                <a:latin typeface="Times New Roman"/>
                <a:cs typeface="Times New Roman"/>
              </a:rPr>
              <a:t> </a:t>
            </a:r>
            <a:r>
              <a:rPr sz="2300" dirty="0">
                <a:latin typeface="Times New Roman"/>
                <a:cs typeface="Times New Roman"/>
              </a:rPr>
              <a:t>organisations,</a:t>
            </a:r>
            <a:r>
              <a:rPr sz="2300" spc="-70" dirty="0">
                <a:latin typeface="Times New Roman"/>
                <a:cs typeface="Times New Roman"/>
              </a:rPr>
              <a:t> </a:t>
            </a:r>
            <a:r>
              <a:rPr sz="2300" dirty="0">
                <a:latin typeface="Times New Roman"/>
                <a:cs typeface="Times New Roman"/>
              </a:rPr>
              <a:t>Indian</a:t>
            </a:r>
            <a:r>
              <a:rPr sz="2300" spc="-135" dirty="0">
                <a:latin typeface="Times New Roman"/>
                <a:cs typeface="Times New Roman"/>
              </a:rPr>
              <a:t> </a:t>
            </a:r>
            <a:r>
              <a:rPr sz="2300" spc="-20" dirty="0">
                <a:latin typeface="Times New Roman"/>
                <a:cs typeface="Times New Roman"/>
              </a:rPr>
              <a:t>Yoga </a:t>
            </a:r>
            <a:r>
              <a:rPr sz="2300" dirty="0">
                <a:latin typeface="Times New Roman"/>
                <a:cs typeface="Times New Roman"/>
              </a:rPr>
              <a:t>Association,</a:t>
            </a:r>
            <a:r>
              <a:rPr sz="2300" spc="-90" dirty="0">
                <a:latin typeface="Times New Roman"/>
                <a:cs typeface="Times New Roman"/>
              </a:rPr>
              <a:t> </a:t>
            </a:r>
            <a:r>
              <a:rPr lang="en-US" sz="2300" spc="-90" dirty="0">
                <a:solidFill>
                  <a:schemeClr val="tx1"/>
                </a:solidFill>
                <a:latin typeface="Times New Roman"/>
                <a:cs typeface="Times New Roman"/>
              </a:rPr>
              <a:t>Local Bodies, Universities </a:t>
            </a:r>
            <a:r>
              <a:rPr sz="2300" spc="-20" dirty="0">
                <a:latin typeface="Times New Roman"/>
                <a:cs typeface="Times New Roman"/>
              </a:rPr>
              <a:t>etc.</a:t>
            </a:r>
            <a:endParaRPr sz="2300" dirty="0">
              <a:latin typeface="Times New Roman"/>
              <a:cs typeface="Times New Roman"/>
            </a:endParaRPr>
          </a:p>
        </p:txBody>
      </p:sp>
      <p:grpSp>
        <p:nvGrpSpPr>
          <p:cNvPr id="6" name="object 6"/>
          <p:cNvGrpSpPr/>
          <p:nvPr/>
        </p:nvGrpSpPr>
        <p:grpSpPr>
          <a:xfrm>
            <a:off x="341559" y="286173"/>
            <a:ext cx="8563610" cy="713740"/>
            <a:chOff x="341559" y="286173"/>
            <a:chExt cx="8563610" cy="713740"/>
          </a:xfrm>
        </p:grpSpPr>
        <p:pic>
          <p:nvPicPr>
            <p:cNvPr id="7" name="object 7" descr="IDY-Logo IDY Logo India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41559" y="329183"/>
              <a:ext cx="375454" cy="670559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8400371" y="286173"/>
              <a:ext cx="504297" cy="619252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$PPTXTitle"/>
          <p:cNvSpPr txBox="1">
            <a:spLocks noGrp="1"/>
          </p:cNvSpPr>
          <p:nvPr>
            <p:ph type="title"/>
          </p:nvPr>
        </p:nvSpPr>
        <p:spPr>
          <a:xfrm>
            <a:off x="834644" y="221995"/>
            <a:ext cx="7242809" cy="4533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10" dirty="0">
                <a:solidFill>
                  <a:srgbClr val="C00000"/>
                </a:solidFill>
              </a:rPr>
              <a:t>Common</a:t>
            </a:r>
            <a:r>
              <a:rPr spc="-110" dirty="0">
                <a:solidFill>
                  <a:srgbClr val="C00000"/>
                </a:solidFill>
              </a:rPr>
              <a:t> </a:t>
            </a:r>
            <a:r>
              <a:rPr dirty="0">
                <a:solidFill>
                  <a:srgbClr val="C00000"/>
                </a:solidFill>
              </a:rPr>
              <a:t>Activities</a:t>
            </a:r>
            <a:r>
              <a:rPr spc="-100" dirty="0">
                <a:solidFill>
                  <a:srgbClr val="C00000"/>
                </a:solidFill>
              </a:rPr>
              <a:t> </a:t>
            </a:r>
            <a:r>
              <a:rPr dirty="0">
                <a:solidFill>
                  <a:srgbClr val="C00000"/>
                </a:solidFill>
              </a:rPr>
              <a:t>for</a:t>
            </a:r>
            <a:r>
              <a:rPr spc="-85" dirty="0">
                <a:solidFill>
                  <a:srgbClr val="C00000"/>
                </a:solidFill>
              </a:rPr>
              <a:t> </a:t>
            </a:r>
            <a:r>
              <a:rPr dirty="0">
                <a:solidFill>
                  <a:srgbClr val="C00000"/>
                </a:solidFill>
              </a:rPr>
              <a:t>Ministries/</a:t>
            </a:r>
            <a:r>
              <a:rPr spc="-95" dirty="0">
                <a:solidFill>
                  <a:srgbClr val="C00000"/>
                </a:solidFill>
              </a:rPr>
              <a:t> </a:t>
            </a:r>
            <a:r>
              <a:rPr spc="-10" dirty="0">
                <a:solidFill>
                  <a:srgbClr val="C00000"/>
                </a:solidFill>
              </a:rPr>
              <a:t>Departments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396240" y="1795272"/>
            <a:ext cx="2654935" cy="1594485"/>
          </a:xfrm>
          <a:prstGeom prst="rect">
            <a:avLst/>
          </a:prstGeom>
          <a:solidFill>
            <a:srgbClr val="D24717"/>
          </a:solidFill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1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20"/>
              </a:spcBef>
            </a:pPr>
            <a:endParaRPr sz="1600">
              <a:latin typeface="Times New Roman"/>
              <a:cs typeface="Times New Roman"/>
            </a:endParaRPr>
          </a:p>
          <a:p>
            <a:pPr marL="108585" marR="102235" algn="ctr">
              <a:lnSpc>
                <a:spcPts val="1660"/>
              </a:lnSpc>
            </a:pPr>
            <a:r>
              <a:rPr sz="1600" dirty="0">
                <a:solidFill>
                  <a:srgbClr val="FFFFFF"/>
                </a:solidFill>
                <a:latin typeface="Times New Roman"/>
                <a:cs typeface="Times New Roman"/>
              </a:rPr>
              <a:t>Maximum</a:t>
            </a:r>
            <a:r>
              <a:rPr sz="1600" spc="-4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600" spc="-10" dirty="0">
                <a:solidFill>
                  <a:srgbClr val="FFFFFF"/>
                </a:solidFill>
                <a:latin typeface="Times New Roman"/>
                <a:cs typeface="Times New Roman"/>
              </a:rPr>
              <a:t>participation</a:t>
            </a:r>
            <a:r>
              <a:rPr sz="1600" spc="-5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FFFFFF"/>
                </a:solidFill>
                <a:latin typeface="Times New Roman"/>
                <a:cs typeface="Times New Roman"/>
              </a:rPr>
              <a:t>in</a:t>
            </a:r>
            <a:r>
              <a:rPr sz="1600" spc="2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600" spc="-25" dirty="0">
                <a:solidFill>
                  <a:srgbClr val="FFFFFF"/>
                </a:solidFill>
                <a:latin typeface="Times New Roman"/>
                <a:cs typeface="Times New Roman"/>
              </a:rPr>
              <a:t>the </a:t>
            </a:r>
            <a:r>
              <a:rPr sz="1600" dirty="0">
                <a:solidFill>
                  <a:srgbClr val="FFFFFF"/>
                </a:solidFill>
                <a:latin typeface="Times New Roman"/>
                <a:cs typeface="Times New Roman"/>
              </a:rPr>
              <a:t>main</a:t>
            </a:r>
            <a:r>
              <a:rPr sz="1600" spc="-5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FFFFFF"/>
                </a:solidFill>
                <a:latin typeface="Times New Roman"/>
                <a:cs typeface="Times New Roman"/>
              </a:rPr>
              <a:t>IDY</a:t>
            </a:r>
            <a:r>
              <a:rPr sz="1600" spc="-2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FFFFFF"/>
                </a:solidFill>
                <a:latin typeface="Times New Roman"/>
                <a:cs typeface="Times New Roman"/>
              </a:rPr>
              <a:t>event</a:t>
            </a:r>
            <a:r>
              <a:rPr sz="1600" spc="-1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FFFFFF"/>
                </a:solidFill>
                <a:latin typeface="Times New Roman"/>
                <a:cs typeface="Times New Roman"/>
              </a:rPr>
              <a:t>on</a:t>
            </a:r>
            <a:r>
              <a:rPr sz="1600" spc="-3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FFFFFF"/>
                </a:solidFill>
                <a:latin typeface="Times New Roman"/>
                <a:cs typeface="Times New Roman"/>
              </a:rPr>
              <a:t>21</a:t>
            </a:r>
            <a:r>
              <a:rPr sz="1575" baseline="21164" dirty="0">
                <a:solidFill>
                  <a:srgbClr val="FFFFFF"/>
                </a:solidFill>
                <a:latin typeface="Times New Roman"/>
                <a:cs typeface="Times New Roman"/>
              </a:rPr>
              <a:t>st</a:t>
            </a:r>
            <a:r>
              <a:rPr sz="1575" spc="-60" baseline="21164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600" spc="-20" dirty="0">
                <a:solidFill>
                  <a:srgbClr val="FFFFFF"/>
                </a:solidFill>
                <a:latin typeface="Times New Roman"/>
                <a:cs typeface="Times New Roman"/>
              </a:rPr>
              <a:t>June 2026</a:t>
            </a:r>
            <a:endParaRPr sz="16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316223" y="1795272"/>
            <a:ext cx="2654935" cy="1594485"/>
          </a:xfrm>
          <a:prstGeom prst="rect">
            <a:avLst/>
          </a:prstGeom>
          <a:solidFill>
            <a:srgbClr val="D24717"/>
          </a:solidFill>
        </p:spPr>
        <p:txBody>
          <a:bodyPr vert="horz" wrap="square" lIns="0" tIns="14351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130"/>
              </a:spcBef>
            </a:pPr>
            <a:endParaRPr sz="1600">
              <a:latin typeface="Times New Roman"/>
              <a:cs typeface="Times New Roman"/>
            </a:endParaRPr>
          </a:p>
          <a:p>
            <a:pPr marL="86360" marR="75565" indent="1905" algn="ctr">
              <a:lnSpc>
                <a:spcPts val="1660"/>
              </a:lnSpc>
            </a:pPr>
            <a:r>
              <a:rPr sz="1600" dirty="0">
                <a:solidFill>
                  <a:srgbClr val="FFFFFF"/>
                </a:solidFill>
                <a:latin typeface="Times New Roman"/>
                <a:cs typeface="Times New Roman"/>
              </a:rPr>
              <a:t>Using</a:t>
            </a:r>
            <a:r>
              <a:rPr sz="1600" spc="-3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FFFFFF"/>
                </a:solidFill>
                <a:latin typeface="Times New Roman"/>
                <a:cs typeface="Times New Roman"/>
              </a:rPr>
              <a:t>social</a:t>
            </a:r>
            <a:r>
              <a:rPr sz="1600" spc="-3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FFFFFF"/>
                </a:solidFill>
                <a:latin typeface="Times New Roman"/>
                <a:cs typeface="Times New Roman"/>
              </a:rPr>
              <a:t>media</a:t>
            </a:r>
            <a:r>
              <a:rPr sz="1600" spc="-1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600" spc="-10" dirty="0">
                <a:solidFill>
                  <a:srgbClr val="FFFFFF"/>
                </a:solidFill>
                <a:latin typeface="Times New Roman"/>
                <a:cs typeface="Times New Roman"/>
              </a:rPr>
              <a:t>platforms </a:t>
            </a:r>
            <a:r>
              <a:rPr sz="1600" dirty="0">
                <a:solidFill>
                  <a:srgbClr val="FFFFFF"/>
                </a:solidFill>
                <a:latin typeface="Times New Roman"/>
                <a:cs typeface="Times New Roman"/>
              </a:rPr>
              <a:t>for </a:t>
            </a:r>
            <a:r>
              <a:rPr sz="1600" spc="-10" dirty="0">
                <a:solidFill>
                  <a:srgbClr val="FFFFFF"/>
                </a:solidFill>
                <a:latin typeface="Times New Roman"/>
                <a:cs typeface="Times New Roman"/>
              </a:rPr>
              <a:t>dissemination</a:t>
            </a:r>
            <a:r>
              <a:rPr sz="1600" spc="-7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FFFFFF"/>
                </a:solidFill>
                <a:latin typeface="Times New Roman"/>
                <a:cs typeface="Times New Roman"/>
              </a:rPr>
              <a:t>of</a:t>
            </a:r>
            <a:r>
              <a:rPr sz="1600" spc="3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600" spc="-10" dirty="0">
                <a:solidFill>
                  <a:srgbClr val="FFFFFF"/>
                </a:solidFill>
                <a:latin typeface="Times New Roman"/>
                <a:cs typeface="Times New Roman"/>
              </a:rPr>
              <a:t>latest </a:t>
            </a:r>
            <a:r>
              <a:rPr sz="1600" dirty="0">
                <a:solidFill>
                  <a:srgbClr val="FFFFFF"/>
                </a:solidFill>
                <a:latin typeface="Times New Roman"/>
                <a:cs typeface="Times New Roman"/>
              </a:rPr>
              <a:t>updates</a:t>
            </a:r>
            <a:r>
              <a:rPr sz="1600" spc="-7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FFFFFF"/>
                </a:solidFill>
                <a:latin typeface="Times New Roman"/>
                <a:cs typeface="Times New Roman"/>
              </a:rPr>
              <a:t>and</a:t>
            </a:r>
            <a:r>
              <a:rPr sz="1600" spc="-3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FFFFFF"/>
                </a:solidFill>
                <a:latin typeface="Times New Roman"/>
                <a:cs typeface="Times New Roman"/>
              </a:rPr>
              <a:t>information</a:t>
            </a:r>
            <a:r>
              <a:rPr sz="1600" spc="-3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600" spc="-20" dirty="0">
                <a:solidFill>
                  <a:srgbClr val="FFFFFF"/>
                </a:solidFill>
                <a:latin typeface="Times New Roman"/>
                <a:cs typeface="Times New Roman"/>
              </a:rPr>
              <a:t>about </a:t>
            </a:r>
            <a:r>
              <a:rPr sz="1600" spc="-25" dirty="0">
                <a:solidFill>
                  <a:srgbClr val="FFFFFF"/>
                </a:solidFill>
                <a:latin typeface="Times New Roman"/>
                <a:cs typeface="Times New Roman"/>
              </a:rPr>
              <a:t>IDY</a:t>
            </a:r>
            <a:endParaRPr sz="16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6236208" y="1795272"/>
            <a:ext cx="2654935" cy="1594485"/>
          </a:xfrm>
          <a:prstGeom prst="rect">
            <a:avLst/>
          </a:prstGeom>
          <a:solidFill>
            <a:srgbClr val="D24717"/>
          </a:solidFill>
        </p:spPr>
        <p:txBody>
          <a:bodyPr vert="horz" wrap="square" lIns="0" tIns="14351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130"/>
              </a:spcBef>
            </a:pPr>
            <a:endParaRPr sz="1600">
              <a:latin typeface="Times New Roman"/>
              <a:cs typeface="Times New Roman"/>
            </a:endParaRPr>
          </a:p>
          <a:p>
            <a:pPr marL="69850" marR="53340" algn="ctr">
              <a:lnSpc>
                <a:spcPts val="1660"/>
              </a:lnSpc>
            </a:pPr>
            <a:r>
              <a:rPr sz="1600" dirty="0">
                <a:solidFill>
                  <a:srgbClr val="FFFFFF"/>
                </a:solidFill>
                <a:latin typeface="Times New Roman"/>
                <a:cs typeface="Times New Roman"/>
              </a:rPr>
              <a:t>Social</a:t>
            </a:r>
            <a:r>
              <a:rPr sz="1600" spc="-5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FFFFFF"/>
                </a:solidFill>
                <a:latin typeface="Times New Roman"/>
                <a:cs typeface="Times New Roman"/>
              </a:rPr>
              <a:t>Media</a:t>
            </a:r>
            <a:r>
              <a:rPr sz="1600" spc="-5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FFFFFF"/>
                </a:solidFill>
                <a:latin typeface="Times New Roman"/>
                <a:cs typeface="Times New Roman"/>
              </a:rPr>
              <a:t>posts</a:t>
            </a:r>
            <a:r>
              <a:rPr sz="1600" spc="-4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FFFFFF"/>
                </a:solidFill>
                <a:latin typeface="Times New Roman"/>
                <a:cs typeface="Times New Roman"/>
              </a:rPr>
              <a:t>of</a:t>
            </a:r>
            <a:r>
              <a:rPr sz="1600" spc="-2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600" spc="-10" dirty="0">
                <a:solidFill>
                  <a:srgbClr val="FFFFFF"/>
                </a:solidFill>
                <a:latin typeface="Times New Roman"/>
                <a:cs typeface="Times New Roman"/>
              </a:rPr>
              <a:t>Ministry </a:t>
            </a:r>
            <a:r>
              <a:rPr sz="1600" dirty="0">
                <a:solidFill>
                  <a:srgbClr val="FFFFFF"/>
                </a:solidFill>
                <a:latin typeface="Times New Roman"/>
                <a:cs typeface="Times New Roman"/>
              </a:rPr>
              <a:t>of</a:t>
            </a:r>
            <a:r>
              <a:rPr sz="1600" spc="-9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600" spc="-30" dirty="0">
                <a:solidFill>
                  <a:srgbClr val="FFFFFF"/>
                </a:solidFill>
                <a:latin typeface="Times New Roman"/>
                <a:cs typeface="Times New Roman"/>
              </a:rPr>
              <a:t>Ayush</a:t>
            </a:r>
            <a:r>
              <a:rPr sz="1600" spc="-1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FFFFFF"/>
                </a:solidFill>
                <a:latin typeface="Times New Roman"/>
                <a:cs typeface="Times New Roman"/>
              </a:rPr>
              <a:t>may</a:t>
            </a:r>
            <a:r>
              <a:rPr sz="1600" spc="-3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FFFFFF"/>
                </a:solidFill>
                <a:latin typeface="Times New Roman"/>
                <a:cs typeface="Times New Roman"/>
              </a:rPr>
              <a:t>be</a:t>
            </a:r>
            <a:r>
              <a:rPr sz="1600" spc="-5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FFFFFF"/>
                </a:solidFill>
                <a:latin typeface="Times New Roman"/>
                <a:cs typeface="Times New Roman"/>
              </a:rPr>
              <a:t>shared</a:t>
            </a:r>
            <a:r>
              <a:rPr sz="1600" spc="-3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600" spc="-25" dirty="0">
                <a:solidFill>
                  <a:srgbClr val="FFFFFF"/>
                </a:solidFill>
                <a:latin typeface="Times New Roman"/>
                <a:cs typeface="Times New Roman"/>
              </a:rPr>
              <a:t>by </a:t>
            </a:r>
            <a:r>
              <a:rPr sz="1600" spc="-10" dirty="0">
                <a:solidFill>
                  <a:srgbClr val="FFFFFF"/>
                </a:solidFill>
                <a:latin typeface="Times New Roman"/>
                <a:cs typeface="Times New Roman"/>
              </a:rPr>
              <a:t>Ministries/Departments</a:t>
            </a:r>
            <a:r>
              <a:rPr sz="1600" spc="1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600" spc="-25" dirty="0">
                <a:solidFill>
                  <a:srgbClr val="FFFFFF"/>
                </a:solidFill>
                <a:latin typeface="Times New Roman"/>
                <a:cs typeface="Times New Roman"/>
              </a:rPr>
              <a:t>on </a:t>
            </a:r>
            <a:r>
              <a:rPr sz="1600" dirty="0">
                <a:solidFill>
                  <a:srgbClr val="FFFFFF"/>
                </a:solidFill>
                <a:latin typeface="Times New Roman"/>
                <a:cs typeface="Times New Roman"/>
              </a:rPr>
              <a:t>their</a:t>
            </a:r>
            <a:r>
              <a:rPr sz="1600" spc="-3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FFFFFF"/>
                </a:solidFill>
                <a:latin typeface="Times New Roman"/>
                <a:cs typeface="Times New Roman"/>
              </a:rPr>
              <a:t>social</a:t>
            </a:r>
            <a:r>
              <a:rPr sz="1600" spc="-4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FFFFFF"/>
                </a:solidFill>
                <a:latin typeface="Times New Roman"/>
                <a:cs typeface="Times New Roman"/>
              </a:rPr>
              <a:t>media</a:t>
            </a:r>
            <a:r>
              <a:rPr sz="1600" spc="-2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600" spc="-10" dirty="0">
                <a:solidFill>
                  <a:srgbClr val="FFFFFF"/>
                </a:solidFill>
                <a:latin typeface="Times New Roman"/>
                <a:cs typeface="Times New Roman"/>
              </a:rPr>
              <a:t>platforms</a:t>
            </a:r>
            <a:endParaRPr sz="160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856232" y="3654552"/>
            <a:ext cx="2654935" cy="1594485"/>
          </a:xfrm>
          <a:prstGeom prst="rect">
            <a:avLst/>
          </a:prstGeom>
          <a:solidFill>
            <a:srgbClr val="D24717"/>
          </a:solidFill>
        </p:spPr>
        <p:txBody>
          <a:bodyPr vert="horz" wrap="square" lIns="0" tIns="4064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320"/>
              </a:spcBef>
            </a:pPr>
            <a:endParaRPr sz="1400">
              <a:latin typeface="Times New Roman"/>
              <a:cs typeface="Times New Roman"/>
            </a:endParaRPr>
          </a:p>
          <a:p>
            <a:pPr marL="120650" marR="114300" indent="7620" algn="ctr">
              <a:lnSpc>
                <a:spcPct val="86100"/>
              </a:lnSpc>
            </a:pPr>
            <a:r>
              <a:rPr sz="1400" dirty="0">
                <a:solidFill>
                  <a:srgbClr val="FFFFFF"/>
                </a:solidFill>
                <a:latin typeface="Times New Roman"/>
                <a:cs typeface="Times New Roman"/>
              </a:rPr>
              <a:t>IDY</a:t>
            </a:r>
            <a:r>
              <a:rPr sz="1400" spc="-9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FFFFFF"/>
                </a:solidFill>
                <a:latin typeface="Times New Roman"/>
                <a:cs typeface="Times New Roman"/>
              </a:rPr>
              <a:t>logo</a:t>
            </a:r>
            <a:r>
              <a:rPr sz="1400" spc="-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FFFFFF"/>
                </a:solidFill>
                <a:latin typeface="Times New Roman"/>
                <a:cs typeface="Times New Roman"/>
              </a:rPr>
              <a:t>may</a:t>
            </a:r>
            <a:r>
              <a:rPr sz="1400" spc="-1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FFFFFF"/>
                </a:solidFill>
                <a:latin typeface="Times New Roman"/>
                <a:cs typeface="Times New Roman"/>
              </a:rPr>
              <a:t>be</a:t>
            </a:r>
            <a:r>
              <a:rPr sz="1400" spc="-4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FFFFFF"/>
                </a:solidFill>
                <a:latin typeface="Times New Roman"/>
                <a:cs typeface="Times New Roman"/>
              </a:rPr>
              <a:t>displayed</a:t>
            </a:r>
            <a:r>
              <a:rPr sz="1400" spc="1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400" spc="-25" dirty="0">
                <a:solidFill>
                  <a:srgbClr val="FFFFFF"/>
                </a:solidFill>
                <a:latin typeface="Times New Roman"/>
                <a:cs typeface="Times New Roman"/>
              </a:rPr>
              <a:t>and </a:t>
            </a:r>
            <a:r>
              <a:rPr sz="1400" dirty="0">
                <a:solidFill>
                  <a:srgbClr val="FFFFFF"/>
                </a:solidFill>
                <a:latin typeface="Times New Roman"/>
                <a:cs typeface="Times New Roman"/>
              </a:rPr>
              <a:t>IDY</a:t>
            </a:r>
            <a:r>
              <a:rPr sz="1400" spc="-9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FFFFFF"/>
                </a:solidFill>
                <a:latin typeface="Times New Roman"/>
                <a:cs typeface="Times New Roman"/>
              </a:rPr>
              <a:t>related</a:t>
            </a:r>
            <a:r>
              <a:rPr sz="1400" spc="-3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Times New Roman"/>
                <a:cs typeface="Times New Roman"/>
              </a:rPr>
              <a:t>guidelines/digital </a:t>
            </a:r>
            <a:r>
              <a:rPr sz="1400" dirty="0">
                <a:solidFill>
                  <a:srgbClr val="FFFFFF"/>
                </a:solidFill>
                <a:latin typeface="Times New Roman"/>
                <a:cs typeface="Times New Roman"/>
              </a:rPr>
              <a:t>resources</a:t>
            </a:r>
            <a:r>
              <a:rPr sz="1400" spc="-2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FFFFFF"/>
                </a:solidFill>
                <a:latin typeface="Times New Roman"/>
                <a:cs typeface="Times New Roman"/>
              </a:rPr>
              <a:t>may</a:t>
            </a:r>
            <a:r>
              <a:rPr sz="1400" spc="-1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FFFFFF"/>
                </a:solidFill>
                <a:latin typeface="Times New Roman"/>
                <a:cs typeface="Times New Roman"/>
              </a:rPr>
              <a:t>be</a:t>
            </a:r>
            <a:r>
              <a:rPr sz="1400" spc="-4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FFFFFF"/>
                </a:solidFill>
                <a:latin typeface="Times New Roman"/>
                <a:cs typeface="Times New Roman"/>
              </a:rPr>
              <a:t>uploaded</a:t>
            </a:r>
            <a:r>
              <a:rPr sz="1400" spc="-1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FFFFFF"/>
                </a:solidFill>
                <a:latin typeface="Times New Roman"/>
                <a:cs typeface="Times New Roman"/>
              </a:rPr>
              <a:t>on</a:t>
            </a:r>
            <a:r>
              <a:rPr sz="1400" spc="-5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400" spc="-25" dirty="0">
                <a:solidFill>
                  <a:srgbClr val="FFFFFF"/>
                </a:solidFill>
                <a:latin typeface="Times New Roman"/>
                <a:cs typeface="Times New Roman"/>
              </a:rPr>
              <a:t>the </a:t>
            </a:r>
            <a:r>
              <a:rPr sz="1400" spc="-20" dirty="0">
                <a:solidFill>
                  <a:srgbClr val="FFFFFF"/>
                </a:solidFill>
                <a:latin typeface="Times New Roman"/>
                <a:cs typeface="Times New Roman"/>
              </a:rPr>
              <a:t>Websites/</a:t>
            </a:r>
            <a:r>
              <a:rPr sz="1400" spc="-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FFFFFF"/>
                </a:solidFill>
                <a:latin typeface="Times New Roman"/>
                <a:cs typeface="Times New Roman"/>
              </a:rPr>
              <a:t>Portals</a:t>
            </a:r>
            <a:r>
              <a:rPr sz="1400" spc="3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FFFFFF"/>
                </a:solidFill>
                <a:latin typeface="Times New Roman"/>
                <a:cs typeface="Times New Roman"/>
              </a:rPr>
              <a:t>of</a:t>
            </a:r>
            <a:r>
              <a:rPr sz="1400" spc="27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Times New Roman"/>
                <a:cs typeface="Times New Roman"/>
              </a:rPr>
              <a:t>respective Ministries/Departments.</a:t>
            </a:r>
            <a:endParaRPr sz="1400">
              <a:latin typeface="Times New Roman"/>
              <a:cs typeface="Times New Roman"/>
            </a:endParaRPr>
          </a:p>
          <a:p>
            <a:pPr algn="ctr">
              <a:lnSpc>
                <a:spcPts val="1465"/>
              </a:lnSpc>
            </a:pPr>
            <a:r>
              <a:rPr sz="1400" spc="-10" dirty="0">
                <a:solidFill>
                  <a:srgbClr val="FFFFFF"/>
                </a:solidFill>
                <a:latin typeface="Times New Roman"/>
                <a:cs typeface="Times New Roman"/>
              </a:rPr>
              <a:t>Communication</a:t>
            </a:r>
            <a:r>
              <a:rPr sz="1400" spc="3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FFFFFF"/>
                </a:solidFill>
                <a:latin typeface="Times New Roman"/>
                <a:cs typeface="Times New Roman"/>
              </a:rPr>
              <a:t>sent</a:t>
            </a:r>
            <a:r>
              <a:rPr sz="1400" spc="-4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FFFFFF"/>
                </a:solidFill>
                <a:latin typeface="Times New Roman"/>
                <a:cs typeface="Times New Roman"/>
              </a:rPr>
              <a:t>in</a:t>
            </a:r>
            <a:r>
              <a:rPr sz="1400" spc="-2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FFFFFF"/>
                </a:solidFill>
                <a:latin typeface="Times New Roman"/>
                <a:cs typeface="Times New Roman"/>
              </a:rPr>
              <a:t>this</a:t>
            </a:r>
            <a:r>
              <a:rPr sz="1400" spc="1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Times New Roman"/>
                <a:cs typeface="Times New Roman"/>
              </a:rPr>
              <a:t>regard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4776215" y="3654552"/>
            <a:ext cx="2654935" cy="1329338"/>
          </a:xfrm>
          <a:prstGeom prst="rect">
            <a:avLst/>
          </a:prstGeom>
          <a:solidFill>
            <a:srgbClr val="D24717"/>
          </a:solidFill>
        </p:spPr>
        <p:txBody>
          <a:bodyPr vert="horz" wrap="square" lIns="0" tIns="267970" rIns="0" bIns="0" rtlCol="0">
            <a:spAutoFit/>
          </a:bodyPr>
          <a:lstStyle/>
          <a:p>
            <a:pPr marL="135890" marR="121285" algn="ctr">
              <a:lnSpc>
                <a:spcPct val="86400"/>
              </a:lnSpc>
              <a:spcBef>
                <a:spcPts val="2110"/>
              </a:spcBef>
            </a:pPr>
            <a:r>
              <a:rPr sz="2000" spc="-10" dirty="0">
                <a:solidFill>
                  <a:srgbClr val="FFFFFF"/>
                </a:solidFill>
                <a:latin typeface="Times New Roman"/>
                <a:cs typeface="Times New Roman"/>
              </a:rPr>
              <a:t>Ministries/Departments </a:t>
            </a:r>
            <a:r>
              <a:rPr sz="2000" dirty="0">
                <a:solidFill>
                  <a:srgbClr val="FFFFFF"/>
                </a:solidFill>
                <a:latin typeface="Times New Roman"/>
                <a:cs typeface="Times New Roman"/>
              </a:rPr>
              <a:t>may</a:t>
            </a:r>
            <a:r>
              <a:rPr sz="2000" spc="-3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FFFFFF"/>
                </a:solidFill>
                <a:latin typeface="Times New Roman"/>
                <a:cs typeface="Times New Roman"/>
              </a:rPr>
              <a:t>sensitize</a:t>
            </a:r>
            <a:r>
              <a:rPr sz="2000" spc="-20" dirty="0">
                <a:solidFill>
                  <a:srgbClr val="FFFFFF"/>
                </a:solidFill>
                <a:latin typeface="Times New Roman"/>
                <a:cs typeface="Times New Roman"/>
              </a:rPr>
              <a:t> their </a:t>
            </a:r>
            <a:r>
              <a:rPr sz="2000" dirty="0">
                <a:solidFill>
                  <a:srgbClr val="FFFFFF"/>
                </a:solidFill>
                <a:latin typeface="Times New Roman"/>
                <a:cs typeface="Times New Roman"/>
              </a:rPr>
              <a:t>employees</a:t>
            </a:r>
            <a:r>
              <a:rPr sz="2000" spc="-1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FFFFFF"/>
                </a:solidFill>
                <a:latin typeface="Times New Roman"/>
                <a:cs typeface="Times New Roman"/>
              </a:rPr>
              <a:t>on</a:t>
            </a:r>
            <a:r>
              <a:rPr sz="2000" spc="-8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spc="-10" dirty="0">
                <a:solidFill>
                  <a:srgbClr val="FFFFFF"/>
                </a:solidFill>
                <a:latin typeface="Times New Roman"/>
                <a:cs typeface="Times New Roman"/>
              </a:rPr>
              <a:t>CYP/Y-break</a:t>
            </a:r>
            <a:r>
              <a:rPr lang="en-US" sz="2000" spc="-10" dirty="0">
                <a:solidFill>
                  <a:srgbClr val="FFFFFF"/>
                </a:solidFill>
                <a:latin typeface="Times New Roman"/>
                <a:cs typeface="Times New Roman"/>
              </a:rPr>
              <a:t> Pro</a:t>
            </a:r>
            <a:endParaRPr sz="2000" dirty="0">
              <a:latin typeface="Times New Roman"/>
              <a:cs typeface="Times New Roman"/>
            </a:endParaRPr>
          </a:p>
        </p:txBody>
      </p:sp>
      <p:grpSp>
        <p:nvGrpSpPr>
          <p:cNvPr id="8" name="object 8"/>
          <p:cNvGrpSpPr/>
          <p:nvPr/>
        </p:nvGrpSpPr>
        <p:grpSpPr>
          <a:xfrm>
            <a:off x="253167" y="134112"/>
            <a:ext cx="8658225" cy="668020"/>
            <a:chOff x="253167" y="134112"/>
            <a:chExt cx="8658225" cy="668020"/>
          </a:xfrm>
        </p:grpSpPr>
        <p:pic>
          <p:nvPicPr>
            <p:cNvPr id="9" name="object 9" descr="IDY-Logo IDY Logo India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53167" y="134112"/>
              <a:ext cx="375454" cy="667512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8406467" y="161290"/>
              <a:ext cx="504297" cy="622173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$PPTXTitle"/>
          <p:cNvSpPr txBox="1">
            <a:spLocks noGrp="1"/>
          </p:cNvSpPr>
          <p:nvPr>
            <p:ph type="title"/>
          </p:nvPr>
        </p:nvSpPr>
        <p:spPr>
          <a:xfrm>
            <a:off x="1023010" y="293573"/>
            <a:ext cx="7466965" cy="45402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pc="-10" dirty="0">
                <a:solidFill>
                  <a:srgbClr val="C00000"/>
                </a:solidFill>
              </a:rPr>
              <a:t>Common</a:t>
            </a:r>
            <a:r>
              <a:rPr spc="-55" dirty="0">
                <a:solidFill>
                  <a:srgbClr val="C00000"/>
                </a:solidFill>
              </a:rPr>
              <a:t> </a:t>
            </a:r>
            <a:r>
              <a:rPr dirty="0">
                <a:solidFill>
                  <a:srgbClr val="C00000"/>
                </a:solidFill>
              </a:rPr>
              <a:t>Activities</a:t>
            </a:r>
            <a:r>
              <a:rPr spc="-40" dirty="0">
                <a:solidFill>
                  <a:srgbClr val="C00000"/>
                </a:solidFill>
              </a:rPr>
              <a:t> </a:t>
            </a:r>
            <a:r>
              <a:rPr dirty="0">
                <a:solidFill>
                  <a:srgbClr val="C00000"/>
                </a:solidFill>
              </a:rPr>
              <a:t>for</a:t>
            </a:r>
            <a:r>
              <a:rPr spc="-25" dirty="0">
                <a:solidFill>
                  <a:srgbClr val="C00000"/>
                </a:solidFill>
              </a:rPr>
              <a:t> </a:t>
            </a:r>
            <a:r>
              <a:rPr spc="-10" dirty="0">
                <a:solidFill>
                  <a:srgbClr val="C00000"/>
                </a:solidFill>
              </a:rPr>
              <a:t>Ministries/Departments-</a:t>
            </a:r>
            <a:r>
              <a:rPr spc="-50" dirty="0">
                <a:solidFill>
                  <a:srgbClr val="C00000"/>
                </a:solidFill>
              </a:rPr>
              <a:t>2</a:t>
            </a:r>
          </a:p>
        </p:txBody>
      </p:sp>
      <p:grpSp>
        <p:nvGrpSpPr>
          <p:cNvPr id="3" name="object 3"/>
          <p:cNvGrpSpPr/>
          <p:nvPr/>
        </p:nvGrpSpPr>
        <p:grpSpPr>
          <a:xfrm>
            <a:off x="557783" y="1200911"/>
            <a:ext cx="8129270" cy="1381125"/>
            <a:chOff x="557783" y="1200911"/>
            <a:chExt cx="8129270" cy="1381125"/>
          </a:xfrm>
        </p:grpSpPr>
        <p:sp>
          <p:nvSpPr>
            <p:cNvPr id="4" name="object 4"/>
            <p:cNvSpPr/>
            <p:nvPr/>
          </p:nvSpPr>
          <p:spPr>
            <a:xfrm>
              <a:off x="557783" y="1200911"/>
              <a:ext cx="8129270" cy="1381125"/>
            </a:xfrm>
            <a:custGeom>
              <a:avLst/>
              <a:gdLst/>
              <a:ahLst/>
              <a:cxnLst/>
              <a:rect l="l" t="t" r="r" b="b"/>
              <a:pathLst>
                <a:path w="8129270" h="1381125">
                  <a:moveTo>
                    <a:pt x="7990967" y="0"/>
                  </a:moveTo>
                  <a:lnTo>
                    <a:pt x="138074" y="0"/>
                  </a:lnTo>
                  <a:lnTo>
                    <a:pt x="94429" y="7041"/>
                  </a:lnTo>
                  <a:lnTo>
                    <a:pt x="56526" y="26647"/>
                  </a:lnTo>
                  <a:lnTo>
                    <a:pt x="26638" y="56537"/>
                  </a:lnTo>
                  <a:lnTo>
                    <a:pt x="7038" y="94431"/>
                  </a:lnTo>
                  <a:lnTo>
                    <a:pt x="0" y="138049"/>
                  </a:lnTo>
                  <a:lnTo>
                    <a:pt x="0" y="1242695"/>
                  </a:lnTo>
                  <a:lnTo>
                    <a:pt x="7038" y="1286312"/>
                  </a:lnTo>
                  <a:lnTo>
                    <a:pt x="26638" y="1324206"/>
                  </a:lnTo>
                  <a:lnTo>
                    <a:pt x="56526" y="1354096"/>
                  </a:lnTo>
                  <a:lnTo>
                    <a:pt x="94429" y="1373702"/>
                  </a:lnTo>
                  <a:lnTo>
                    <a:pt x="138074" y="1380743"/>
                  </a:lnTo>
                  <a:lnTo>
                    <a:pt x="7990967" y="1380743"/>
                  </a:lnTo>
                  <a:lnTo>
                    <a:pt x="8034584" y="1373702"/>
                  </a:lnTo>
                  <a:lnTo>
                    <a:pt x="8072478" y="1354096"/>
                  </a:lnTo>
                  <a:lnTo>
                    <a:pt x="8102368" y="1324206"/>
                  </a:lnTo>
                  <a:lnTo>
                    <a:pt x="8121974" y="1286312"/>
                  </a:lnTo>
                  <a:lnTo>
                    <a:pt x="8129016" y="1242695"/>
                  </a:lnTo>
                  <a:lnTo>
                    <a:pt x="8129016" y="138049"/>
                  </a:lnTo>
                  <a:lnTo>
                    <a:pt x="8121974" y="94431"/>
                  </a:lnTo>
                  <a:lnTo>
                    <a:pt x="8102368" y="56537"/>
                  </a:lnTo>
                  <a:lnTo>
                    <a:pt x="8072478" y="26647"/>
                  </a:lnTo>
                  <a:lnTo>
                    <a:pt x="8034584" y="7041"/>
                  </a:lnTo>
                  <a:lnTo>
                    <a:pt x="7990967" y="0"/>
                  </a:lnTo>
                  <a:close/>
                </a:path>
              </a:pathLst>
            </a:custGeom>
            <a:solidFill>
              <a:srgbClr val="EECFC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" name="object 5" descr="Classroom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975359" y="1511807"/>
              <a:ext cx="758952" cy="758951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975359" y="1511807"/>
              <a:ext cx="759460" cy="759460"/>
            </a:xfrm>
            <a:custGeom>
              <a:avLst/>
              <a:gdLst/>
              <a:ahLst/>
              <a:cxnLst/>
              <a:rect l="l" t="t" r="r" b="b"/>
              <a:pathLst>
                <a:path w="759460" h="759460">
                  <a:moveTo>
                    <a:pt x="0" y="758951"/>
                  </a:moveTo>
                  <a:lnTo>
                    <a:pt x="758952" y="758951"/>
                  </a:lnTo>
                  <a:lnTo>
                    <a:pt x="758952" y="0"/>
                  </a:lnTo>
                  <a:lnTo>
                    <a:pt x="0" y="0"/>
                  </a:lnTo>
                  <a:lnTo>
                    <a:pt x="0" y="758951"/>
                  </a:lnTo>
                  <a:close/>
                </a:path>
              </a:pathLst>
            </a:custGeom>
            <a:ln w="12192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/>
          <p:nvPr/>
        </p:nvSpPr>
        <p:spPr>
          <a:xfrm>
            <a:off x="2287016" y="1426286"/>
            <a:ext cx="6078220" cy="911860"/>
          </a:xfrm>
          <a:prstGeom prst="rect">
            <a:avLst/>
          </a:prstGeom>
        </p:spPr>
        <p:txBody>
          <a:bodyPr vert="horz" wrap="square" lIns="0" tIns="25400" rIns="0" bIns="0" rtlCol="0">
            <a:spAutoFit/>
          </a:bodyPr>
          <a:lstStyle/>
          <a:p>
            <a:pPr marL="12700" marR="5080">
              <a:lnSpc>
                <a:spcPct val="95500"/>
              </a:lnSpc>
              <a:spcBef>
                <a:spcPts val="200"/>
              </a:spcBef>
            </a:pPr>
            <a:r>
              <a:rPr sz="2000" spc="-10" dirty="0">
                <a:latin typeface="Times New Roman"/>
                <a:cs typeface="Times New Roman"/>
              </a:rPr>
              <a:t>Organizing</a:t>
            </a:r>
            <a:r>
              <a:rPr sz="2000" spc="-50" dirty="0">
                <a:latin typeface="Times New Roman"/>
                <a:cs typeface="Times New Roman"/>
              </a:rPr>
              <a:t> </a:t>
            </a:r>
            <a:r>
              <a:rPr sz="2000" spc="-60" dirty="0">
                <a:latin typeface="Times New Roman"/>
                <a:cs typeface="Times New Roman"/>
              </a:rPr>
              <a:t>Yoga-</a:t>
            </a:r>
            <a:r>
              <a:rPr sz="2000" dirty="0">
                <a:latin typeface="Times New Roman"/>
                <a:cs typeface="Times New Roman"/>
              </a:rPr>
              <a:t>related activities</a:t>
            </a:r>
            <a:r>
              <a:rPr sz="2000" spc="-1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such</a:t>
            </a:r>
            <a:r>
              <a:rPr sz="2000" spc="1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as</a:t>
            </a:r>
            <a:r>
              <a:rPr sz="2000" spc="-35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online/offline </a:t>
            </a:r>
            <a:r>
              <a:rPr sz="2000" dirty="0">
                <a:latin typeface="Times New Roman"/>
                <a:cs typeface="Times New Roman"/>
              </a:rPr>
              <a:t>lectures,</a:t>
            </a:r>
            <a:r>
              <a:rPr sz="2000" spc="-5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workshops,</a:t>
            </a:r>
            <a:r>
              <a:rPr sz="2000" spc="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seminar</a:t>
            </a:r>
            <a:r>
              <a:rPr sz="2000" spc="-1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etc.</a:t>
            </a:r>
            <a:r>
              <a:rPr sz="2000" spc="-5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by</a:t>
            </a:r>
            <a:r>
              <a:rPr sz="2000" spc="-125" dirty="0">
                <a:latin typeface="Times New Roman"/>
                <a:cs typeface="Times New Roman"/>
              </a:rPr>
              <a:t> </a:t>
            </a:r>
            <a:r>
              <a:rPr sz="2000" spc="-45" dirty="0">
                <a:latin typeface="Times New Roman"/>
                <a:cs typeface="Times New Roman"/>
              </a:rPr>
              <a:t>Yoga</a:t>
            </a:r>
            <a:r>
              <a:rPr sz="2000" spc="-6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experts,</a:t>
            </a:r>
            <a:r>
              <a:rPr sz="2000" spc="-5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ahead</a:t>
            </a:r>
            <a:r>
              <a:rPr sz="2000" spc="-55" dirty="0">
                <a:latin typeface="Times New Roman"/>
                <a:cs typeface="Times New Roman"/>
              </a:rPr>
              <a:t> </a:t>
            </a:r>
            <a:r>
              <a:rPr sz="2000" spc="-25" dirty="0">
                <a:latin typeface="Times New Roman"/>
                <a:cs typeface="Times New Roman"/>
              </a:rPr>
              <a:t>of </a:t>
            </a:r>
            <a:r>
              <a:rPr sz="2000" dirty="0">
                <a:latin typeface="Times New Roman"/>
                <a:cs typeface="Times New Roman"/>
              </a:rPr>
              <a:t>IDY</a:t>
            </a:r>
            <a:r>
              <a:rPr sz="2000" spc="-100" dirty="0">
                <a:latin typeface="Times New Roman"/>
                <a:cs typeface="Times New Roman"/>
              </a:rPr>
              <a:t> </a:t>
            </a:r>
            <a:r>
              <a:rPr sz="2000" spc="-20" dirty="0">
                <a:latin typeface="Times New Roman"/>
                <a:cs typeface="Times New Roman"/>
              </a:rPr>
              <a:t>2026</a:t>
            </a:r>
            <a:endParaRPr sz="2000">
              <a:latin typeface="Times New Roman"/>
              <a:cs typeface="Times New Roman"/>
            </a:endParaRPr>
          </a:p>
        </p:txBody>
      </p:sp>
      <p:grpSp>
        <p:nvGrpSpPr>
          <p:cNvPr id="8" name="object 8"/>
          <p:cNvGrpSpPr/>
          <p:nvPr/>
        </p:nvGrpSpPr>
        <p:grpSpPr>
          <a:xfrm>
            <a:off x="557783" y="2916935"/>
            <a:ext cx="8129270" cy="1381125"/>
            <a:chOff x="557783" y="2916935"/>
            <a:chExt cx="8129270" cy="1381125"/>
          </a:xfrm>
        </p:grpSpPr>
        <p:sp>
          <p:nvSpPr>
            <p:cNvPr id="9" name="object 9"/>
            <p:cNvSpPr/>
            <p:nvPr/>
          </p:nvSpPr>
          <p:spPr>
            <a:xfrm>
              <a:off x="557783" y="2916935"/>
              <a:ext cx="8129270" cy="1381125"/>
            </a:xfrm>
            <a:custGeom>
              <a:avLst/>
              <a:gdLst/>
              <a:ahLst/>
              <a:cxnLst/>
              <a:rect l="l" t="t" r="r" b="b"/>
              <a:pathLst>
                <a:path w="8129270" h="1381125">
                  <a:moveTo>
                    <a:pt x="7990967" y="0"/>
                  </a:moveTo>
                  <a:lnTo>
                    <a:pt x="138074" y="0"/>
                  </a:lnTo>
                  <a:lnTo>
                    <a:pt x="94429" y="7041"/>
                  </a:lnTo>
                  <a:lnTo>
                    <a:pt x="56526" y="26647"/>
                  </a:lnTo>
                  <a:lnTo>
                    <a:pt x="26638" y="56537"/>
                  </a:lnTo>
                  <a:lnTo>
                    <a:pt x="7038" y="94431"/>
                  </a:lnTo>
                  <a:lnTo>
                    <a:pt x="0" y="138049"/>
                  </a:lnTo>
                  <a:lnTo>
                    <a:pt x="0" y="1242695"/>
                  </a:lnTo>
                  <a:lnTo>
                    <a:pt x="7038" y="1286312"/>
                  </a:lnTo>
                  <a:lnTo>
                    <a:pt x="26638" y="1324206"/>
                  </a:lnTo>
                  <a:lnTo>
                    <a:pt x="56526" y="1354096"/>
                  </a:lnTo>
                  <a:lnTo>
                    <a:pt x="94429" y="1373702"/>
                  </a:lnTo>
                  <a:lnTo>
                    <a:pt x="138074" y="1380744"/>
                  </a:lnTo>
                  <a:lnTo>
                    <a:pt x="7990967" y="1380744"/>
                  </a:lnTo>
                  <a:lnTo>
                    <a:pt x="8034584" y="1373702"/>
                  </a:lnTo>
                  <a:lnTo>
                    <a:pt x="8072478" y="1354096"/>
                  </a:lnTo>
                  <a:lnTo>
                    <a:pt x="8102368" y="1324206"/>
                  </a:lnTo>
                  <a:lnTo>
                    <a:pt x="8121974" y="1286312"/>
                  </a:lnTo>
                  <a:lnTo>
                    <a:pt x="8129016" y="1242695"/>
                  </a:lnTo>
                  <a:lnTo>
                    <a:pt x="8129016" y="138049"/>
                  </a:lnTo>
                  <a:lnTo>
                    <a:pt x="8121974" y="94431"/>
                  </a:lnTo>
                  <a:lnTo>
                    <a:pt x="8102368" y="56537"/>
                  </a:lnTo>
                  <a:lnTo>
                    <a:pt x="8072478" y="26647"/>
                  </a:lnTo>
                  <a:lnTo>
                    <a:pt x="8034584" y="7041"/>
                  </a:lnTo>
                  <a:lnTo>
                    <a:pt x="7990967" y="0"/>
                  </a:lnTo>
                  <a:close/>
                </a:path>
              </a:pathLst>
            </a:custGeom>
            <a:solidFill>
              <a:srgbClr val="EECFC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0" name="object 10" descr="Newspaper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975359" y="3227831"/>
              <a:ext cx="758952" cy="758952"/>
            </a:xfrm>
            <a:prstGeom prst="rect">
              <a:avLst/>
            </a:prstGeom>
          </p:spPr>
        </p:pic>
        <p:sp>
          <p:nvSpPr>
            <p:cNvPr id="11" name="object 11"/>
            <p:cNvSpPr/>
            <p:nvPr/>
          </p:nvSpPr>
          <p:spPr>
            <a:xfrm>
              <a:off x="975359" y="3227831"/>
              <a:ext cx="759460" cy="759460"/>
            </a:xfrm>
            <a:custGeom>
              <a:avLst/>
              <a:gdLst/>
              <a:ahLst/>
              <a:cxnLst/>
              <a:rect l="l" t="t" r="r" b="b"/>
              <a:pathLst>
                <a:path w="759460" h="759460">
                  <a:moveTo>
                    <a:pt x="0" y="758952"/>
                  </a:moveTo>
                  <a:lnTo>
                    <a:pt x="758952" y="758952"/>
                  </a:lnTo>
                  <a:lnTo>
                    <a:pt x="758952" y="0"/>
                  </a:lnTo>
                  <a:lnTo>
                    <a:pt x="0" y="0"/>
                  </a:lnTo>
                  <a:lnTo>
                    <a:pt x="0" y="758952"/>
                  </a:lnTo>
                  <a:close/>
                </a:path>
              </a:pathLst>
            </a:custGeom>
            <a:ln w="12192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2" name="object 12"/>
          <p:cNvSpPr txBox="1"/>
          <p:nvPr/>
        </p:nvSpPr>
        <p:spPr>
          <a:xfrm>
            <a:off x="2287016" y="3289503"/>
            <a:ext cx="5594985" cy="6223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ts val="2355"/>
              </a:lnSpc>
              <a:spcBef>
                <a:spcPts val="95"/>
              </a:spcBef>
            </a:pPr>
            <a:r>
              <a:rPr sz="2000" spc="-10" dirty="0">
                <a:latin typeface="Times New Roman"/>
                <a:cs typeface="Times New Roman"/>
              </a:rPr>
              <a:t>Publishing</a:t>
            </a:r>
            <a:r>
              <a:rPr sz="2000" spc="-65" dirty="0">
                <a:latin typeface="Times New Roman"/>
                <a:cs typeface="Times New Roman"/>
              </a:rPr>
              <a:t> </a:t>
            </a:r>
            <a:r>
              <a:rPr sz="2000" spc="-50" dirty="0">
                <a:latin typeface="Times New Roman"/>
                <a:cs typeface="Times New Roman"/>
              </a:rPr>
              <a:t>Yoga</a:t>
            </a:r>
            <a:r>
              <a:rPr sz="2000" spc="-2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and</a:t>
            </a:r>
            <a:r>
              <a:rPr sz="2000" spc="-20" dirty="0">
                <a:latin typeface="Times New Roman"/>
                <a:cs typeface="Times New Roman"/>
              </a:rPr>
              <a:t> </a:t>
            </a:r>
            <a:r>
              <a:rPr sz="2000" spc="-65" dirty="0">
                <a:latin typeface="Times New Roman"/>
                <a:cs typeface="Times New Roman"/>
              </a:rPr>
              <a:t>IDY-</a:t>
            </a:r>
            <a:r>
              <a:rPr sz="2000" dirty="0">
                <a:latin typeface="Times New Roman"/>
                <a:cs typeface="Times New Roman"/>
              </a:rPr>
              <a:t>specific</a:t>
            </a:r>
            <a:r>
              <a:rPr sz="2000" spc="2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articles</a:t>
            </a:r>
            <a:r>
              <a:rPr sz="2000" spc="-4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in</a:t>
            </a:r>
            <a:r>
              <a:rPr sz="2000" spc="-1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official</a:t>
            </a:r>
            <a:r>
              <a:rPr sz="2000" spc="15" dirty="0">
                <a:latin typeface="Times New Roman"/>
                <a:cs typeface="Times New Roman"/>
              </a:rPr>
              <a:t> </a:t>
            </a:r>
            <a:r>
              <a:rPr sz="2000" spc="-25" dirty="0">
                <a:latin typeface="Times New Roman"/>
                <a:cs typeface="Times New Roman"/>
              </a:rPr>
              <a:t>e-</a:t>
            </a:r>
            <a:endParaRPr sz="2000">
              <a:latin typeface="Times New Roman"/>
              <a:cs typeface="Times New Roman"/>
            </a:endParaRPr>
          </a:p>
          <a:p>
            <a:pPr marL="12700">
              <a:lnSpc>
                <a:spcPts val="2355"/>
              </a:lnSpc>
              <a:tabLst>
                <a:tab pos="2138045" algn="l"/>
              </a:tabLst>
            </a:pPr>
            <a:r>
              <a:rPr sz="2000" dirty="0">
                <a:latin typeface="Times New Roman"/>
                <a:cs typeface="Times New Roman"/>
              </a:rPr>
              <a:t>newsletter,</a:t>
            </a:r>
            <a:r>
              <a:rPr sz="2000" spc="-100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bulletin,</a:t>
            </a:r>
            <a:r>
              <a:rPr sz="2000" dirty="0">
                <a:latin typeface="Times New Roman"/>
                <a:cs typeface="Times New Roman"/>
              </a:rPr>
              <a:t>	magazine</a:t>
            </a:r>
            <a:r>
              <a:rPr sz="2000" spc="-65" dirty="0">
                <a:latin typeface="Times New Roman"/>
                <a:cs typeface="Times New Roman"/>
              </a:rPr>
              <a:t> </a:t>
            </a:r>
            <a:r>
              <a:rPr sz="2000" spc="-25" dirty="0">
                <a:latin typeface="Times New Roman"/>
                <a:cs typeface="Times New Roman"/>
              </a:rPr>
              <a:t>etc</a:t>
            </a:r>
            <a:endParaRPr sz="2000">
              <a:latin typeface="Times New Roman"/>
              <a:cs typeface="Times New Roman"/>
            </a:endParaRPr>
          </a:p>
        </p:txBody>
      </p:sp>
      <p:grpSp>
        <p:nvGrpSpPr>
          <p:cNvPr id="13" name="object 13"/>
          <p:cNvGrpSpPr/>
          <p:nvPr/>
        </p:nvGrpSpPr>
        <p:grpSpPr>
          <a:xfrm>
            <a:off x="557783" y="4632959"/>
            <a:ext cx="8129270" cy="1381125"/>
            <a:chOff x="557783" y="4632959"/>
            <a:chExt cx="8129270" cy="1381125"/>
          </a:xfrm>
        </p:grpSpPr>
        <p:sp>
          <p:nvSpPr>
            <p:cNvPr id="14" name="object 14"/>
            <p:cNvSpPr/>
            <p:nvPr/>
          </p:nvSpPr>
          <p:spPr>
            <a:xfrm>
              <a:off x="557783" y="4632959"/>
              <a:ext cx="8129270" cy="1381125"/>
            </a:xfrm>
            <a:custGeom>
              <a:avLst/>
              <a:gdLst/>
              <a:ahLst/>
              <a:cxnLst/>
              <a:rect l="l" t="t" r="r" b="b"/>
              <a:pathLst>
                <a:path w="8129270" h="1381125">
                  <a:moveTo>
                    <a:pt x="7990967" y="0"/>
                  </a:moveTo>
                  <a:lnTo>
                    <a:pt x="138074" y="0"/>
                  </a:lnTo>
                  <a:lnTo>
                    <a:pt x="94429" y="7041"/>
                  </a:lnTo>
                  <a:lnTo>
                    <a:pt x="56526" y="26647"/>
                  </a:lnTo>
                  <a:lnTo>
                    <a:pt x="26638" y="56537"/>
                  </a:lnTo>
                  <a:lnTo>
                    <a:pt x="7038" y="94431"/>
                  </a:lnTo>
                  <a:lnTo>
                    <a:pt x="0" y="138048"/>
                  </a:lnTo>
                  <a:lnTo>
                    <a:pt x="0" y="1242669"/>
                  </a:lnTo>
                  <a:lnTo>
                    <a:pt x="7038" y="1286314"/>
                  </a:lnTo>
                  <a:lnTo>
                    <a:pt x="26638" y="1324217"/>
                  </a:lnTo>
                  <a:lnTo>
                    <a:pt x="56526" y="1354105"/>
                  </a:lnTo>
                  <a:lnTo>
                    <a:pt x="94429" y="1373705"/>
                  </a:lnTo>
                  <a:lnTo>
                    <a:pt x="138074" y="1380743"/>
                  </a:lnTo>
                  <a:lnTo>
                    <a:pt x="7990967" y="1380743"/>
                  </a:lnTo>
                  <a:lnTo>
                    <a:pt x="8034584" y="1373705"/>
                  </a:lnTo>
                  <a:lnTo>
                    <a:pt x="8072478" y="1354105"/>
                  </a:lnTo>
                  <a:lnTo>
                    <a:pt x="8102368" y="1324217"/>
                  </a:lnTo>
                  <a:lnTo>
                    <a:pt x="8121974" y="1286314"/>
                  </a:lnTo>
                  <a:lnTo>
                    <a:pt x="8129016" y="1242669"/>
                  </a:lnTo>
                  <a:lnTo>
                    <a:pt x="8129016" y="138048"/>
                  </a:lnTo>
                  <a:lnTo>
                    <a:pt x="8121974" y="94431"/>
                  </a:lnTo>
                  <a:lnTo>
                    <a:pt x="8102368" y="56537"/>
                  </a:lnTo>
                  <a:lnTo>
                    <a:pt x="8072478" y="26647"/>
                  </a:lnTo>
                  <a:lnTo>
                    <a:pt x="8034584" y="7041"/>
                  </a:lnTo>
                  <a:lnTo>
                    <a:pt x="7990967" y="0"/>
                  </a:lnTo>
                  <a:close/>
                </a:path>
              </a:pathLst>
            </a:custGeom>
            <a:solidFill>
              <a:srgbClr val="EECFC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5" name="object 15" descr="Clapping Hands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975359" y="4943855"/>
              <a:ext cx="758952" cy="758952"/>
            </a:xfrm>
            <a:prstGeom prst="rect">
              <a:avLst/>
            </a:prstGeom>
          </p:spPr>
        </p:pic>
        <p:sp>
          <p:nvSpPr>
            <p:cNvPr id="16" name="object 16"/>
            <p:cNvSpPr/>
            <p:nvPr/>
          </p:nvSpPr>
          <p:spPr>
            <a:xfrm>
              <a:off x="975359" y="4943855"/>
              <a:ext cx="759460" cy="759460"/>
            </a:xfrm>
            <a:custGeom>
              <a:avLst/>
              <a:gdLst/>
              <a:ahLst/>
              <a:cxnLst/>
              <a:rect l="l" t="t" r="r" b="b"/>
              <a:pathLst>
                <a:path w="759460" h="759460">
                  <a:moveTo>
                    <a:pt x="0" y="758952"/>
                  </a:moveTo>
                  <a:lnTo>
                    <a:pt x="758952" y="758952"/>
                  </a:lnTo>
                  <a:lnTo>
                    <a:pt x="758952" y="0"/>
                  </a:lnTo>
                  <a:lnTo>
                    <a:pt x="0" y="0"/>
                  </a:lnTo>
                  <a:lnTo>
                    <a:pt x="0" y="758952"/>
                  </a:lnTo>
                  <a:close/>
                </a:path>
              </a:pathLst>
            </a:custGeom>
            <a:ln w="12192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7" name="object 17"/>
          <p:cNvSpPr txBox="1"/>
          <p:nvPr/>
        </p:nvSpPr>
        <p:spPr>
          <a:xfrm>
            <a:off x="2287651" y="4715001"/>
            <a:ext cx="6149975" cy="1204595"/>
          </a:xfrm>
          <a:prstGeom prst="rect">
            <a:avLst/>
          </a:prstGeom>
        </p:spPr>
        <p:txBody>
          <a:bodyPr vert="horz" wrap="square" lIns="0" tIns="24765" rIns="0" bIns="0" rtlCol="0">
            <a:spAutoFit/>
          </a:bodyPr>
          <a:lstStyle/>
          <a:p>
            <a:pPr marL="12700" marR="5080">
              <a:lnSpc>
                <a:spcPct val="95700"/>
              </a:lnSpc>
              <a:spcBef>
                <a:spcPts val="195"/>
              </a:spcBef>
            </a:pPr>
            <a:r>
              <a:rPr sz="2000" dirty="0">
                <a:latin typeface="Times New Roman"/>
                <a:cs typeface="Times New Roman"/>
              </a:rPr>
              <a:t>Employees</a:t>
            </a:r>
            <a:r>
              <a:rPr sz="2000" spc="1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may</a:t>
            </a:r>
            <a:r>
              <a:rPr sz="2000" spc="-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be</a:t>
            </a:r>
            <a:r>
              <a:rPr sz="2000" spc="-4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encouraged</a:t>
            </a:r>
            <a:r>
              <a:rPr sz="2000" spc="-1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for</a:t>
            </a:r>
            <a:r>
              <a:rPr sz="2000" spc="-3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participation</a:t>
            </a:r>
            <a:r>
              <a:rPr sz="2000" spc="-5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of</a:t>
            </a:r>
            <a:r>
              <a:rPr sz="2000" spc="-60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their </a:t>
            </a:r>
            <a:r>
              <a:rPr sz="2000" dirty="0">
                <a:latin typeface="Times New Roman"/>
                <a:cs typeface="Times New Roman"/>
              </a:rPr>
              <a:t>family members</a:t>
            </a:r>
            <a:r>
              <a:rPr sz="2000" spc="3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in</a:t>
            </a:r>
            <a:r>
              <a:rPr sz="2000" spc="-6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the</a:t>
            </a:r>
            <a:r>
              <a:rPr sz="2000" spc="-2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IDY</a:t>
            </a:r>
            <a:r>
              <a:rPr sz="2000" spc="34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activities</a:t>
            </a:r>
            <a:r>
              <a:rPr sz="2000" spc="-3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organized</a:t>
            </a:r>
            <a:r>
              <a:rPr sz="2000" spc="-1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on</a:t>
            </a:r>
            <a:r>
              <a:rPr sz="2000" spc="-65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MyGov </a:t>
            </a:r>
            <a:r>
              <a:rPr sz="2000" dirty="0">
                <a:latin typeface="Times New Roman"/>
                <a:cs typeface="Times New Roman"/>
              </a:rPr>
              <a:t>platform</a:t>
            </a:r>
            <a:r>
              <a:rPr sz="2000" spc="-3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and</a:t>
            </a:r>
            <a:r>
              <a:rPr sz="2000" spc="-4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MyBharat</a:t>
            </a:r>
            <a:r>
              <a:rPr sz="2000" spc="1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portal</a:t>
            </a:r>
            <a:r>
              <a:rPr sz="2000" spc="-6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like</a:t>
            </a:r>
            <a:r>
              <a:rPr sz="2000" spc="-2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quiz,</a:t>
            </a:r>
            <a:r>
              <a:rPr sz="2000" spc="-4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competitions,</a:t>
            </a:r>
            <a:r>
              <a:rPr sz="2000" spc="5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video </a:t>
            </a:r>
            <a:r>
              <a:rPr sz="2000" dirty="0">
                <a:latin typeface="Times New Roman"/>
                <a:cs typeface="Times New Roman"/>
              </a:rPr>
              <a:t>campaigns,</a:t>
            </a:r>
            <a:r>
              <a:rPr sz="2000" spc="-60" dirty="0">
                <a:latin typeface="Times New Roman"/>
                <a:cs typeface="Times New Roman"/>
              </a:rPr>
              <a:t> </a:t>
            </a:r>
            <a:r>
              <a:rPr sz="2000" spc="-20" dirty="0">
                <a:latin typeface="Times New Roman"/>
                <a:cs typeface="Times New Roman"/>
              </a:rPr>
              <a:t>etc.</a:t>
            </a:r>
            <a:endParaRPr sz="2000">
              <a:latin typeface="Times New Roman"/>
              <a:cs typeface="Times New Roman"/>
            </a:endParaRPr>
          </a:p>
        </p:txBody>
      </p:sp>
      <p:grpSp>
        <p:nvGrpSpPr>
          <p:cNvPr id="18" name="object 18"/>
          <p:cNvGrpSpPr/>
          <p:nvPr/>
        </p:nvGrpSpPr>
        <p:grpSpPr>
          <a:xfrm>
            <a:off x="324374" y="134112"/>
            <a:ext cx="8710295" cy="728980"/>
            <a:chOff x="324374" y="134112"/>
            <a:chExt cx="8710295" cy="728980"/>
          </a:xfrm>
        </p:grpSpPr>
        <p:pic>
          <p:nvPicPr>
            <p:cNvPr id="19" name="object 19" descr="IDY-Logo IDY Logo India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324374" y="134112"/>
              <a:ext cx="407483" cy="585216"/>
            </a:xfrm>
            <a:prstGeom prst="rect">
              <a:avLst/>
            </a:prstGeom>
          </p:spPr>
        </p:pic>
        <p:pic>
          <p:nvPicPr>
            <p:cNvPr id="20" name="object 20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8461248" y="176784"/>
              <a:ext cx="573024" cy="685799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$PPTXTitle"/>
          <p:cNvSpPr txBox="1">
            <a:spLocks noGrp="1"/>
          </p:cNvSpPr>
          <p:nvPr>
            <p:ph type="title"/>
          </p:nvPr>
        </p:nvSpPr>
        <p:spPr>
          <a:xfrm>
            <a:off x="2503677" y="59893"/>
            <a:ext cx="4065904" cy="821690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10"/>
              </a:spcBef>
            </a:pPr>
            <a:r>
              <a:rPr dirty="0">
                <a:solidFill>
                  <a:srgbClr val="D24717"/>
                </a:solidFill>
              </a:rPr>
              <a:t>Key</a:t>
            </a:r>
            <a:r>
              <a:rPr spc="-35" dirty="0">
                <a:solidFill>
                  <a:srgbClr val="D24717"/>
                </a:solidFill>
              </a:rPr>
              <a:t> </a:t>
            </a:r>
            <a:r>
              <a:rPr dirty="0">
                <a:solidFill>
                  <a:srgbClr val="D24717"/>
                </a:solidFill>
              </a:rPr>
              <a:t>Ministries</a:t>
            </a:r>
            <a:r>
              <a:rPr spc="-10" dirty="0">
                <a:solidFill>
                  <a:srgbClr val="D24717"/>
                </a:solidFill>
              </a:rPr>
              <a:t> </a:t>
            </a:r>
            <a:r>
              <a:rPr dirty="0">
                <a:solidFill>
                  <a:srgbClr val="D24717"/>
                </a:solidFill>
              </a:rPr>
              <a:t>–</a:t>
            </a:r>
            <a:r>
              <a:rPr spc="-70" dirty="0">
                <a:solidFill>
                  <a:srgbClr val="D24717"/>
                </a:solidFill>
              </a:rPr>
              <a:t> </a:t>
            </a:r>
            <a:r>
              <a:rPr dirty="0">
                <a:solidFill>
                  <a:srgbClr val="D24717"/>
                </a:solidFill>
              </a:rPr>
              <a:t>IDY</a:t>
            </a:r>
            <a:r>
              <a:rPr spc="-114" dirty="0">
                <a:solidFill>
                  <a:srgbClr val="D24717"/>
                </a:solidFill>
              </a:rPr>
              <a:t> </a:t>
            </a:r>
            <a:r>
              <a:rPr spc="-20" dirty="0">
                <a:solidFill>
                  <a:srgbClr val="D24717"/>
                </a:solidFill>
              </a:rPr>
              <a:t>2026</a:t>
            </a:r>
          </a:p>
          <a:p>
            <a:pPr algn="ctr">
              <a:lnSpc>
                <a:spcPct val="100000"/>
              </a:lnSpc>
              <a:spcBef>
                <a:spcPts val="15"/>
              </a:spcBef>
            </a:pPr>
            <a:r>
              <a:rPr sz="2400" dirty="0"/>
              <a:t>M/o</a:t>
            </a:r>
            <a:r>
              <a:rPr sz="2400" spc="20" dirty="0"/>
              <a:t> </a:t>
            </a:r>
            <a:r>
              <a:rPr sz="2400" spc="-10" dirty="0"/>
              <a:t>External</a:t>
            </a:r>
            <a:r>
              <a:rPr sz="2400" spc="-225" dirty="0"/>
              <a:t> </a:t>
            </a:r>
            <a:r>
              <a:rPr sz="2400" spc="-10" dirty="0"/>
              <a:t>Affairs</a:t>
            </a:r>
            <a:endParaRPr sz="2400"/>
          </a:p>
        </p:txBody>
      </p:sp>
      <p:sp>
        <p:nvSpPr>
          <p:cNvPr id="3" name="object 3"/>
          <p:cNvSpPr/>
          <p:nvPr/>
        </p:nvSpPr>
        <p:spPr>
          <a:xfrm>
            <a:off x="323088" y="1197863"/>
            <a:ext cx="8568055" cy="3855720"/>
          </a:xfrm>
          <a:custGeom>
            <a:avLst/>
            <a:gdLst/>
            <a:ahLst/>
            <a:cxnLst/>
            <a:rect l="l" t="t" r="r" b="b"/>
            <a:pathLst>
              <a:path w="8568055" h="3855720">
                <a:moveTo>
                  <a:pt x="0" y="0"/>
                </a:moveTo>
                <a:lnTo>
                  <a:pt x="8567928" y="0"/>
                </a:lnTo>
              </a:path>
              <a:path w="8568055" h="3855720">
                <a:moveTo>
                  <a:pt x="0" y="963168"/>
                </a:moveTo>
                <a:lnTo>
                  <a:pt x="8567928" y="963168"/>
                </a:lnTo>
              </a:path>
              <a:path w="8568055" h="3855720">
                <a:moveTo>
                  <a:pt x="0" y="1929384"/>
                </a:moveTo>
                <a:lnTo>
                  <a:pt x="8567928" y="1929384"/>
                </a:lnTo>
              </a:path>
              <a:path w="8568055" h="3855720">
                <a:moveTo>
                  <a:pt x="0" y="2892552"/>
                </a:moveTo>
                <a:lnTo>
                  <a:pt x="8567928" y="2892552"/>
                </a:lnTo>
              </a:path>
              <a:path w="8568055" h="3855720">
                <a:moveTo>
                  <a:pt x="0" y="3855720"/>
                </a:moveTo>
                <a:lnTo>
                  <a:pt x="8567928" y="3855720"/>
                </a:lnTo>
              </a:path>
            </a:pathLst>
          </a:custGeom>
          <a:ln w="12192">
            <a:solidFill>
              <a:srgbClr val="D2471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387197" y="1215898"/>
            <a:ext cx="8380095" cy="4787849"/>
          </a:xfrm>
          <a:prstGeom prst="rect">
            <a:avLst/>
          </a:prstGeom>
        </p:spPr>
        <p:txBody>
          <a:bodyPr vert="horz" wrap="square" lIns="0" tIns="52705" rIns="0" bIns="0" rtlCol="0">
            <a:spAutoFit/>
          </a:bodyPr>
          <a:lstStyle/>
          <a:p>
            <a:pPr marL="12700" marR="31750">
              <a:lnSpc>
                <a:spcPct val="86500"/>
              </a:lnSpc>
              <a:spcBef>
                <a:spcPts val="415"/>
              </a:spcBef>
            </a:pPr>
            <a:r>
              <a:rPr sz="2000" b="1" dirty="0">
                <a:latin typeface="Times New Roman"/>
                <a:cs typeface="Times New Roman"/>
              </a:rPr>
              <a:t>Global</a:t>
            </a:r>
            <a:r>
              <a:rPr sz="2000" b="1" spc="-60" dirty="0">
                <a:latin typeface="Times New Roman"/>
                <a:cs typeface="Times New Roman"/>
              </a:rPr>
              <a:t> </a:t>
            </a:r>
            <a:r>
              <a:rPr sz="2000" b="1" dirty="0">
                <a:latin typeface="Times New Roman"/>
                <a:cs typeface="Times New Roman"/>
              </a:rPr>
              <a:t>Coordination:</a:t>
            </a:r>
            <a:r>
              <a:rPr sz="2000" b="1" spc="-7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Coordinate</a:t>
            </a:r>
            <a:r>
              <a:rPr sz="2000" spc="-7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with</a:t>
            </a:r>
            <a:r>
              <a:rPr sz="2000" spc="-3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foreign</a:t>
            </a:r>
            <a:r>
              <a:rPr sz="2000" spc="-4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Governments/</a:t>
            </a:r>
            <a:r>
              <a:rPr sz="2000" spc="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Institutions/</a:t>
            </a:r>
            <a:r>
              <a:rPr sz="2000" spc="-20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Indian </a:t>
            </a:r>
            <a:r>
              <a:rPr sz="2000" dirty="0">
                <a:latin typeface="Times New Roman"/>
                <a:cs typeface="Times New Roman"/>
              </a:rPr>
              <a:t>Missions</a:t>
            </a:r>
            <a:r>
              <a:rPr sz="2000" spc="-1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for</a:t>
            </a:r>
            <a:r>
              <a:rPr sz="2000" spc="-4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global</a:t>
            </a:r>
            <a:r>
              <a:rPr sz="2000" spc="-4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observance</a:t>
            </a:r>
            <a:r>
              <a:rPr sz="2000" spc="-1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of</a:t>
            </a:r>
            <a:r>
              <a:rPr sz="2000" spc="-6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IDY</a:t>
            </a:r>
            <a:r>
              <a:rPr sz="2000" spc="-6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2026,</a:t>
            </a:r>
            <a:r>
              <a:rPr sz="2000" spc="-8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including</a:t>
            </a:r>
            <a:r>
              <a:rPr sz="2000" spc="1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CYP</a:t>
            </a:r>
            <a:r>
              <a:rPr sz="2000" spc="-9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training</a:t>
            </a:r>
            <a:r>
              <a:rPr sz="2000" spc="-1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and</a:t>
            </a:r>
            <a:r>
              <a:rPr sz="2000" spc="-35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event execution</a:t>
            </a:r>
            <a:endParaRPr sz="2000" dirty="0">
              <a:latin typeface="Times New Roman"/>
              <a:cs typeface="Times New Roman"/>
            </a:endParaRPr>
          </a:p>
          <a:p>
            <a:pPr marL="12700" marR="153035">
              <a:lnSpc>
                <a:spcPct val="86600"/>
              </a:lnSpc>
              <a:spcBef>
                <a:spcPts val="1365"/>
              </a:spcBef>
            </a:pPr>
            <a:r>
              <a:rPr sz="2000" b="1" dirty="0">
                <a:latin typeface="Times New Roman"/>
                <a:cs typeface="Times New Roman"/>
              </a:rPr>
              <a:t>Early</a:t>
            </a:r>
            <a:r>
              <a:rPr sz="2000" b="1" spc="-45" dirty="0">
                <a:latin typeface="Times New Roman"/>
                <a:cs typeface="Times New Roman"/>
              </a:rPr>
              <a:t> </a:t>
            </a:r>
            <a:r>
              <a:rPr sz="2000" b="1" dirty="0">
                <a:latin typeface="Times New Roman"/>
                <a:cs typeface="Times New Roman"/>
              </a:rPr>
              <a:t>Sensitization</a:t>
            </a:r>
            <a:r>
              <a:rPr sz="2000" b="1" spc="-50" dirty="0">
                <a:latin typeface="Times New Roman"/>
                <a:cs typeface="Times New Roman"/>
              </a:rPr>
              <a:t> </a:t>
            </a:r>
            <a:r>
              <a:rPr sz="2000" b="1" dirty="0">
                <a:latin typeface="Times New Roman"/>
                <a:cs typeface="Times New Roman"/>
              </a:rPr>
              <a:t>of</a:t>
            </a:r>
            <a:r>
              <a:rPr sz="2000" b="1" spc="-45" dirty="0">
                <a:latin typeface="Times New Roman"/>
                <a:cs typeface="Times New Roman"/>
              </a:rPr>
              <a:t> </a:t>
            </a:r>
            <a:r>
              <a:rPr sz="2000" b="1" dirty="0">
                <a:latin typeface="Times New Roman"/>
                <a:cs typeface="Times New Roman"/>
              </a:rPr>
              <a:t>Indian</a:t>
            </a:r>
            <a:r>
              <a:rPr sz="2000" b="1" spc="-30" dirty="0">
                <a:latin typeface="Times New Roman"/>
                <a:cs typeface="Times New Roman"/>
              </a:rPr>
              <a:t> </a:t>
            </a:r>
            <a:r>
              <a:rPr sz="2000" b="1" dirty="0">
                <a:latin typeface="Times New Roman"/>
                <a:cs typeface="Times New Roman"/>
              </a:rPr>
              <a:t>Missions:</a:t>
            </a:r>
            <a:r>
              <a:rPr sz="2000" b="1" spc="-5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Through</a:t>
            </a:r>
            <a:r>
              <a:rPr sz="2000" spc="-6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VCs,</a:t>
            </a:r>
            <a:r>
              <a:rPr sz="2000" spc="-4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in</a:t>
            </a:r>
            <a:r>
              <a:rPr sz="2000" spc="-4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coordination</a:t>
            </a:r>
            <a:r>
              <a:rPr sz="2000" spc="-5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with </a:t>
            </a:r>
            <a:r>
              <a:rPr sz="2000" spc="-25" dirty="0">
                <a:latin typeface="Times New Roman"/>
                <a:cs typeface="Times New Roman"/>
              </a:rPr>
              <a:t>the </a:t>
            </a:r>
            <a:r>
              <a:rPr sz="2000" dirty="0">
                <a:latin typeface="Times New Roman"/>
                <a:cs typeface="Times New Roman"/>
              </a:rPr>
              <a:t>Ministry</a:t>
            </a:r>
            <a:r>
              <a:rPr sz="2000" spc="-8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of</a:t>
            </a:r>
            <a:r>
              <a:rPr sz="2000" spc="-125" dirty="0">
                <a:latin typeface="Times New Roman"/>
                <a:cs typeface="Times New Roman"/>
              </a:rPr>
              <a:t> </a:t>
            </a:r>
            <a:r>
              <a:rPr sz="2000" spc="-30" dirty="0">
                <a:latin typeface="Times New Roman"/>
                <a:cs typeface="Times New Roman"/>
              </a:rPr>
              <a:t>Ayush,</a:t>
            </a:r>
            <a:r>
              <a:rPr sz="2000" spc="1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for</a:t>
            </a:r>
            <a:r>
              <a:rPr sz="2000" spc="-7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timely</a:t>
            </a:r>
            <a:r>
              <a:rPr sz="2000" spc="-2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planning,</a:t>
            </a:r>
            <a:r>
              <a:rPr sz="2000" spc="-3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theme</a:t>
            </a:r>
            <a:r>
              <a:rPr sz="2000" spc="-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alignment,</a:t>
            </a:r>
            <a:r>
              <a:rPr sz="2000" spc="-1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and</a:t>
            </a:r>
            <a:r>
              <a:rPr sz="2000" spc="-45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standardized messaging.</a:t>
            </a:r>
            <a:r>
              <a:rPr lang="en-IN" sz="2000" spc="-10" dirty="0">
                <a:latin typeface="Times New Roman"/>
                <a:cs typeface="Times New Roman"/>
              </a:rPr>
              <a:t> An Attempt to invite </a:t>
            </a:r>
            <a:r>
              <a:rPr lang="en-IN" sz="2000" spc="-10" dirty="0" err="1">
                <a:latin typeface="Times New Roman"/>
                <a:cs typeface="Times New Roman"/>
              </a:rPr>
              <a:t>HoS</a:t>
            </a:r>
            <a:r>
              <a:rPr lang="en-IN" sz="2000" spc="-10" dirty="0">
                <a:latin typeface="Times New Roman"/>
                <a:cs typeface="Times New Roman"/>
              </a:rPr>
              <a:t>/Spouse to gain more momentum this year.</a:t>
            </a:r>
            <a:endParaRPr sz="2000" dirty="0">
              <a:latin typeface="Times New Roman"/>
              <a:cs typeface="Times New Roman"/>
            </a:endParaRPr>
          </a:p>
          <a:p>
            <a:pPr marL="12700" marR="247015">
              <a:lnSpc>
                <a:spcPct val="86600"/>
              </a:lnSpc>
              <a:spcBef>
                <a:spcPts val="1365"/>
              </a:spcBef>
            </a:pPr>
            <a:r>
              <a:rPr sz="2000" b="1" dirty="0">
                <a:latin typeface="Times New Roman"/>
                <a:cs typeface="Times New Roman"/>
              </a:rPr>
              <a:t>Health</a:t>
            </a:r>
            <a:r>
              <a:rPr sz="2000" b="1" spc="-65" dirty="0">
                <a:latin typeface="Times New Roman"/>
                <a:cs typeface="Times New Roman"/>
              </a:rPr>
              <a:t> </a:t>
            </a:r>
            <a:r>
              <a:rPr sz="2000" b="1" dirty="0">
                <a:latin typeface="Times New Roman"/>
                <a:cs typeface="Times New Roman"/>
              </a:rPr>
              <a:t>Diplomacy:</a:t>
            </a:r>
            <a:r>
              <a:rPr sz="2000" b="1" spc="-1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Institutionalize</a:t>
            </a:r>
            <a:r>
              <a:rPr sz="2000" spc="-60" dirty="0">
                <a:latin typeface="Times New Roman"/>
                <a:cs typeface="Times New Roman"/>
              </a:rPr>
              <a:t> </a:t>
            </a:r>
            <a:r>
              <a:rPr sz="2000" spc="-45" dirty="0">
                <a:latin typeface="Times New Roman"/>
                <a:cs typeface="Times New Roman"/>
              </a:rPr>
              <a:t>Yoga</a:t>
            </a:r>
            <a:r>
              <a:rPr sz="2000" spc="-6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as</a:t>
            </a:r>
            <a:r>
              <a:rPr sz="2000" spc="-6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a</a:t>
            </a:r>
            <a:r>
              <a:rPr sz="2000" spc="-6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permanent</a:t>
            </a:r>
            <a:r>
              <a:rPr sz="2000" spc="-2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pillar</a:t>
            </a:r>
            <a:r>
              <a:rPr sz="2000" spc="-5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of</a:t>
            </a:r>
            <a:r>
              <a:rPr sz="2000" spc="-7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India’s</a:t>
            </a:r>
            <a:r>
              <a:rPr sz="2000" spc="-25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health diplomacy,</a:t>
            </a:r>
            <a:r>
              <a:rPr sz="2000" spc="-9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leveraging</a:t>
            </a:r>
            <a:r>
              <a:rPr sz="2000" spc="-5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the</a:t>
            </a:r>
            <a:r>
              <a:rPr sz="2000" spc="-5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momentum</a:t>
            </a:r>
            <a:r>
              <a:rPr sz="2000" spc="-1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of</a:t>
            </a:r>
            <a:r>
              <a:rPr sz="2000" spc="-7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the</a:t>
            </a:r>
            <a:r>
              <a:rPr sz="2000" spc="-10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WHO–Ministry</a:t>
            </a:r>
            <a:r>
              <a:rPr sz="2000" spc="-7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of</a:t>
            </a:r>
            <a:r>
              <a:rPr sz="2000" spc="-125" dirty="0">
                <a:latin typeface="Times New Roman"/>
                <a:cs typeface="Times New Roman"/>
              </a:rPr>
              <a:t> </a:t>
            </a:r>
            <a:r>
              <a:rPr sz="2000" spc="-30" dirty="0">
                <a:latin typeface="Times New Roman"/>
                <a:cs typeface="Times New Roman"/>
              </a:rPr>
              <a:t>Ayush</a:t>
            </a:r>
            <a:r>
              <a:rPr sz="2000" spc="10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Global </a:t>
            </a:r>
            <a:r>
              <a:rPr sz="2000" dirty="0">
                <a:latin typeface="Times New Roman"/>
                <a:cs typeface="Times New Roman"/>
              </a:rPr>
              <a:t>Summit</a:t>
            </a:r>
            <a:r>
              <a:rPr sz="2000" spc="1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on</a:t>
            </a:r>
            <a:r>
              <a:rPr sz="2000" spc="-12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Traditional</a:t>
            </a:r>
            <a:r>
              <a:rPr sz="2000" spc="-80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Medicine.</a:t>
            </a:r>
            <a:endParaRPr sz="2000" dirty="0">
              <a:latin typeface="Times New Roman"/>
              <a:cs typeface="Times New Roman"/>
            </a:endParaRPr>
          </a:p>
          <a:p>
            <a:pPr marL="12700" marR="66675">
              <a:lnSpc>
                <a:spcPct val="86500"/>
              </a:lnSpc>
              <a:spcBef>
                <a:spcPts val="1365"/>
              </a:spcBef>
            </a:pPr>
            <a:r>
              <a:rPr sz="2000" b="1" dirty="0">
                <a:latin typeface="Times New Roman"/>
                <a:cs typeface="Times New Roman"/>
              </a:rPr>
              <a:t>Leveraging</a:t>
            </a:r>
            <a:r>
              <a:rPr sz="2000" b="1" spc="-40" dirty="0">
                <a:latin typeface="Times New Roman"/>
                <a:cs typeface="Times New Roman"/>
              </a:rPr>
              <a:t> </a:t>
            </a:r>
            <a:r>
              <a:rPr sz="2000" b="1" dirty="0">
                <a:latin typeface="Times New Roman"/>
                <a:cs typeface="Times New Roman"/>
              </a:rPr>
              <a:t>MoUs</a:t>
            </a:r>
            <a:r>
              <a:rPr sz="2000" b="1" spc="-100" dirty="0">
                <a:latin typeface="Times New Roman"/>
                <a:cs typeface="Times New Roman"/>
              </a:rPr>
              <a:t> </a:t>
            </a:r>
            <a:r>
              <a:rPr sz="2000" b="1" dirty="0">
                <a:latin typeface="Times New Roman"/>
                <a:cs typeface="Times New Roman"/>
              </a:rPr>
              <a:t>and</a:t>
            </a:r>
            <a:r>
              <a:rPr sz="2000" b="1" spc="-40" dirty="0">
                <a:latin typeface="Times New Roman"/>
                <a:cs typeface="Times New Roman"/>
              </a:rPr>
              <a:t> </a:t>
            </a:r>
            <a:r>
              <a:rPr sz="2000" b="1" dirty="0">
                <a:latin typeface="Times New Roman"/>
                <a:cs typeface="Times New Roman"/>
              </a:rPr>
              <a:t>International</a:t>
            </a:r>
            <a:r>
              <a:rPr sz="2000" b="1" spc="-55" dirty="0">
                <a:latin typeface="Times New Roman"/>
                <a:cs typeface="Times New Roman"/>
              </a:rPr>
              <a:t> </a:t>
            </a:r>
            <a:r>
              <a:rPr sz="2000" b="1" dirty="0">
                <a:latin typeface="Times New Roman"/>
                <a:cs typeface="Times New Roman"/>
              </a:rPr>
              <a:t>Partnerships:</a:t>
            </a:r>
            <a:r>
              <a:rPr sz="2000" b="1" spc="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Utilize</a:t>
            </a:r>
            <a:r>
              <a:rPr sz="2000" spc="-5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existing</a:t>
            </a:r>
            <a:r>
              <a:rPr sz="2000" spc="1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MoUs</a:t>
            </a:r>
            <a:r>
              <a:rPr sz="2000" spc="-55" dirty="0">
                <a:latin typeface="Times New Roman"/>
                <a:cs typeface="Times New Roman"/>
              </a:rPr>
              <a:t> </a:t>
            </a:r>
            <a:r>
              <a:rPr sz="2000" spc="-20" dirty="0">
                <a:latin typeface="Times New Roman"/>
                <a:cs typeface="Times New Roman"/>
              </a:rPr>
              <a:t>with </a:t>
            </a:r>
            <a:r>
              <a:rPr sz="2000" dirty="0">
                <a:latin typeface="Times New Roman"/>
                <a:cs typeface="Times New Roman"/>
              </a:rPr>
              <a:t>foreign</a:t>
            </a:r>
            <a:r>
              <a:rPr sz="2000" spc="-7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governments,</a:t>
            </a:r>
            <a:r>
              <a:rPr sz="2000" spc="4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universities,</a:t>
            </a:r>
            <a:r>
              <a:rPr sz="2000" spc="-2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and</a:t>
            </a:r>
            <a:r>
              <a:rPr sz="2000" spc="-4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institutions</a:t>
            </a:r>
            <a:r>
              <a:rPr sz="2000" spc="-1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to</a:t>
            </a:r>
            <a:r>
              <a:rPr sz="2000" spc="-8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organize</a:t>
            </a:r>
            <a:r>
              <a:rPr sz="2000" spc="-2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joint</a:t>
            </a:r>
            <a:r>
              <a:rPr sz="2000" spc="-9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IDY</a:t>
            </a:r>
            <a:r>
              <a:rPr sz="2000" spc="-125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events, </a:t>
            </a:r>
            <a:r>
              <a:rPr sz="2000" dirty="0">
                <a:latin typeface="Times New Roman"/>
                <a:cs typeface="Times New Roman"/>
              </a:rPr>
              <a:t>conduct</a:t>
            </a:r>
            <a:r>
              <a:rPr sz="2000" spc="-4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structured</a:t>
            </a:r>
            <a:r>
              <a:rPr sz="2000" spc="-2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CYP</a:t>
            </a:r>
            <a:r>
              <a:rPr sz="2000" spc="-10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training,</a:t>
            </a:r>
            <a:r>
              <a:rPr sz="2000" spc="-3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and</a:t>
            </a:r>
            <a:r>
              <a:rPr sz="2000" spc="-5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promote</a:t>
            </a:r>
            <a:r>
              <a:rPr sz="2000" spc="-3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inclusion</a:t>
            </a:r>
            <a:r>
              <a:rPr sz="2000" spc="-2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of</a:t>
            </a:r>
            <a:r>
              <a:rPr sz="2000" spc="-114" dirty="0">
                <a:latin typeface="Times New Roman"/>
                <a:cs typeface="Times New Roman"/>
              </a:rPr>
              <a:t> </a:t>
            </a:r>
            <a:r>
              <a:rPr sz="2000" spc="-45" dirty="0">
                <a:latin typeface="Times New Roman"/>
                <a:cs typeface="Times New Roman"/>
              </a:rPr>
              <a:t>Yoga</a:t>
            </a:r>
            <a:r>
              <a:rPr sz="2000" spc="-50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modules.</a:t>
            </a:r>
            <a:endParaRPr sz="2000" dirty="0">
              <a:latin typeface="Times New Roman"/>
              <a:cs typeface="Times New Roman"/>
            </a:endParaRPr>
          </a:p>
          <a:p>
            <a:pPr marL="12700" marR="5080">
              <a:lnSpc>
                <a:spcPct val="86500"/>
              </a:lnSpc>
              <a:spcBef>
                <a:spcPts val="1365"/>
              </a:spcBef>
            </a:pPr>
            <a:r>
              <a:rPr sz="2000" b="1" spc="-20" dirty="0">
                <a:latin typeface="Times New Roman"/>
                <a:cs typeface="Times New Roman"/>
              </a:rPr>
              <a:t>Ayush</a:t>
            </a:r>
            <a:r>
              <a:rPr sz="2000" b="1" spc="-105" dirty="0">
                <a:latin typeface="Times New Roman"/>
                <a:cs typeface="Times New Roman"/>
              </a:rPr>
              <a:t> </a:t>
            </a:r>
            <a:r>
              <a:rPr sz="2000" b="1" dirty="0">
                <a:latin typeface="Times New Roman"/>
                <a:cs typeface="Times New Roman"/>
              </a:rPr>
              <a:t>Chairs</a:t>
            </a:r>
            <a:r>
              <a:rPr sz="2000" b="1" spc="-75" dirty="0">
                <a:latin typeface="Times New Roman"/>
                <a:cs typeface="Times New Roman"/>
              </a:rPr>
              <a:t> </a:t>
            </a:r>
            <a:r>
              <a:rPr sz="2000" b="1" spc="-10" dirty="0">
                <a:latin typeface="Times New Roman"/>
                <a:cs typeface="Times New Roman"/>
              </a:rPr>
              <a:t>and</a:t>
            </a:r>
            <a:r>
              <a:rPr sz="2000" b="1" spc="-114" dirty="0">
                <a:latin typeface="Times New Roman"/>
                <a:cs typeface="Times New Roman"/>
              </a:rPr>
              <a:t> </a:t>
            </a:r>
            <a:r>
              <a:rPr sz="2000" b="1" dirty="0">
                <a:latin typeface="Times New Roman"/>
                <a:cs typeface="Times New Roman"/>
              </a:rPr>
              <a:t>Academic</a:t>
            </a:r>
            <a:r>
              <a:rPr sz="2000" b="1" spc="-20" dirty="0">
                <a:latin typeface="Times New Roman"/>
                <a:cs typeface="Times New Roman"/>
              </a:rPr>
              <a:t> </a:t>
            </a:r>
            <a:r>
              <a:rPr sz="2000" b="1" dirty="0">
                <a:latin typeface="Times New Roman"/>
                <a:cs typeface="Times New Roman"/>
              </a:rPr>
              <a:t>Linkages:</a:t>
            </a:r>
            <a:r>
              <a:rPr sz="2000" b="1" spc="1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Facilitate</a:t>
            </a:r>
            <a:r>
              <a:rPr sz="2000" spc="-125" dirty="0">
                <a:latin typeface="Times New Roman"/>
                <a:cs typeface="Times New Roman"/>
              </a:rPr>
              <a:t> </a:t>
            </a:r>
            <a:r>
              <a:rPr sz="2000" spc="-30" dirty="0">
                <a:latin typeface="Times New Roman"/>
                <a:cs typeface="Times New Roman"/>
              </a:rPr>
              <a:t>Ayush</a:t>
            </a:r>
            <a:r>
              <a:rPr sz="2000" spc="2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Chairs</a:t>
            </a:r>
            <a:r>
              <a:rPr sz="2000" spc="-2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abroad</a:t>
            </a:r>
            <a:r>
              <a:rPr sz="2000" spc="-9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as</a:t>
            </a:r>
            <a:r>
              <a:rPr sz="2000" spc="-65" dirty="0">
                <a:latin typeface="Times New Roman"/>
                <a:cs typeface="Times New Roman"/>
              </a:rPr>
              <a:t> </a:t>
            </a:r>
            <a:r>
              <a:rPr sz="2000" spc="-25" dirty="0">
                <a:latin typeface="Times New Roman"/>
                <a:cs typeface="Times New Roman"/>
              </a:rPr>
              <a:t>IDY </a:t>
            </a:r>
            <a:r>
              <a:rPr sz="2000" dirty="0">
                <a:latin typeface="Times New Roman"/>
                <a:cs typeface="Times New Roman"/>
              </a:rPr>
              <a:t>2026</a:t>
            </a:r>
            <a:r>
              <a:rPr sz="2000" spc="-9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nodal</a:t>
            </a:r>
            <a:r>
              <a:rPr sz="2000" spc="-8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points</a:t>
            </a:r>
            <a:r>
              <a:rPr sz="2000" spc="-5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for</a:t>
            </a:r>
            <a:r>
              <a:rPr sz="2000" spc="-6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academic</a:t>
            </a:r>
            <a:r>
              <a:rPr sz="2000" spc="-5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seminars, workshops,</a:t>
            </a:r>
            <a:r>
              <a:rPr sz="2000" spc="-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demonstrations, student</a:t>
            </a:r>
            <a:r>
              <a:rPr sz="2000" spc="-50" dirty="0">
                <a:latin typeface="Times New Roman"/>
                <a:cs typeface="Times New Roman"/>
              </a:rPr>
              <a:t> </a:t>
            </a:r>
            <a:r>
              <a:rPr sz="2000" spc="-25" dirty="0">
                <a:latin typeface="Times New Roman"/>
                <a:cs typeface="Times New Roman"/>
              </a:rPr>
              <a:t>and </a:t>
            </a:r>
            <a:r>
              <a:rPr sz="2000" dirty="0">
                <a:latin typeface="Times New Roman"/>
                <a:cs typeface="Times New Roman"/>
              </a:rPr>
              <a:t>faculty</a:t>
            </a:r>
            <a:r>
              <a:rPr sz="2000" spc="-3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engagement,</a:t>
            </a:r>
            <a:r>
              <a:rPr sz="2000" spc="2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and</a:t>
            </a:r>
            <a:r>
              <a:rPr sz="2000" spc="-3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documentation</a:t>
            </a:r>
            <a:r>
              <a:rPr sz="2000" spc="-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of</a:t>
            </a:r>
            <a:r>
              <a:rPr sz="2000" spc="-7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best</a:t>
            </a:r>
            <a:r>
              <a:rPr sz="2000" spc="-65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practices.</a:t>
            </a:r>
            <a:endParaRPr sz="2000" dirty="0">
              <a:latin typeface="Times New Roman"/>
              <a:cs typeface="Times New Roman"/>
            </a:endParaRPr>
          </a:p>
        </p:txBody>
      </p:sp>
      <p:grpSp>
        <p:nvGrpSpPr>
          <p:cNvPr id="5" name="object 5"/>
          <p:cNvGrpSpPr/>
          <p:nvPr/>
        </p:nvGrpSpPr>
        <p:grpSpPr>
          <a:xfrm>
            <a:off x="211260" y="115823"/>
            <a:ext cx="8719185" cy="719455"/>
            <a:chOff x="211260" y="115823"/>
            <a:chExt cx="8719185" cy="719455"/>
          </a:xfrm>
        </p:grpSpPr>
        <p:pic>
          <p:nvPicPr>
            <p:cNvPr id="6" name="object 6" descr="IDY-Logo IDY Logo India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11260" y="115823"/>
              <a:ext cx="418321" cy="585215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8375945" y="189399"/>
              <a:ext cx="553900" cy="645540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$PPTXTitle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53340" rIns="0" bIns="0" rtlCol="0">
            <a:spAutoFit/>
          </a:bodyPr>
          <a:lstStyle/>
          <a:p>
            <a:pPr marL="243204">
              <a:lnSpc>
                <a:spcPct val="100000"/>
              </a:lnSpc>
              <a:spcBef>
                <a:spcPts val="420"/>
              </a:spcBef>
            </a:pPr>
            <a:r>
              <a:rPr sz="3200" dirty="0">
                <a:solidFill>
                  <a:srgbClr val="C00000"/>
                </a:solidFill>
              </a:rPr>
              <a:t>Origin</a:t>
            </a:r>
            <a:r>
              <a:rPr sz="3200" spc="-50" dirty="0">
                <a:solidFill>
                  <a:srgbClr val="C00000"/>
                </a:solidFill>
              </a:rPr>
              <a:t> </a:t>
            </a:r>
            <a:r>
              <a:rPr sz="3200" dirty="0">
                <a:solidFill>
                  <a:srgbClr val="C00000"/>
                </a:solidFill>
              </a:rPr>
              <a:t>of</a:t>
            </a:r>
            <a:r>
              <a:rPr sz="3200" spc="-85" dirty="0">
                <a:solidFill>
                  <a:srgbClr val="C00000"/>
                </a:solidFill>
              </a:rPr>
              <a:t> </a:t>
            </a:r>
            <a:r>
              <a:rPr sz="3200" dirty="0">
                <a:solidFill>
                  <a:srgbClr val="C00000"/>
                </a:solidFill>
              </a:rPr>
              <a:t>the</a:t>
            </a:r>
            <a:r>
              <a:rPr sz="3200" spc="-65" dirty="0">
                <a:solidFill>
                  <a:srgbClr val="C00000"/>
                </a:solidFill>
              </a:rPr>
              <a:t> </a:t>
            </a:r>
            <a:r>
              <a:rPr sz="3200" dirty="0">
                <a:solidFill>
                  <a:srgbClr val="C00000"/>
                </a:solidFill>
              </a:rPr>
              <a:t>International</a:t>
            </a:r>
            <a:r>
              <a:rPr sz="3200" spc="-75" dirty="0">
                <a:solidFill>
                  <a:srgbClr val="C00000"/>
                </a:solidFill>
              </a:rPr>
              <a:t> </a:t>
            </a:r>
            <a:r>
              <a:rPr sz="3200" dirty="0">
                <a:solidFill>
                  <a:srgbClr val="C00000"/>
                </a:solidFill>
              </a:rPr>
              <a:t>Day</a:t>
            </a:r>
            <a:r>
              <a:rPr sz="3200" spc="-60" dirty="0">
                <a:solidFill>
                  <a:srgbClr val="C00000"/>
                </a:solidFill>
              </a:rPr>
              <a:t> </a:t>
            </a:r>
            <a:r>
              <a:rPr sz="3200" dirty="0">
                <a:solidFill>
                  <a:srgbClr val="C00000"/>
                </a:solidFill>
              </a:rPr>
              <a:t>of</a:t>
            </a:r>
            <a:r>
              <a:rPr sz="3200" spc="-170" dirty="0">
                <a:solidFill>
                  <a:srgbClr val="C00000"/>
                </a:solidFill>
              </a:rPr>
              <a:t> </a:t>
            </a:r>
            <a:r>
              <a:rPr sz="3200" spc="-20" dirty="0">
                <a:solidFill>
                  <a:srgbClr val="C00000"/>
                </a:solidFill>
              </a:rPr>
              <a:t>Yoga</a:t>
            </a:r>
            <a:endParaRPr sz="3200"/>
          </a:p>
          <a:p>
            <a:pPr marL="230504" marR="799465" algn="ctr">
              <a:lnSpc>
                <a:spcPct val="100000"/>
              </a:lnSpc>
              <a:spcBef>
                <a:spcPts val="370"/>
              </a:spcBef>
            </a:pPr>
            <a:r>
              <a:rPr sz="3200" spc="-10" dirty="0">
                <a:solidFill>
                  <a:srgbClr val="C00000"/>
                </a:solidFill>
              </a:rPr>
              <a:t>(IDY</a:t>
            </a:r>
            <a:r>
              <a:rPr sz="3600" spc="-10" dirty="0">
                <a:solidFill>
                  <a:srgbClr val="C00000"/>
                </a:solidFill>
              </a:rPr>
              <a:t>)</a:t>
            </a:r>
            <a:endParaRPr sz="3600"/>
          </a:p>
        </p:txBody>
      </p:sp>
      <p:sp>
        <p:nvSpPr>
          <p:cNvPr id="3" name="object 3"/>
          <p:cNvSpPr/>
          <p:nvPr/>
        </p:nvSpPr>
        <p:spPr>
          <a:xfrm>
            <a:off x="396240" y="1984248"/>
            <a:ext cx="8351520" cy="0"/>
          </a:xfrm>
          <a:custGeom>
            <a:avLst/>
            <a:gdLst/>
            <a:ahLst/>
            <a:cxnLst/>
            <a:rect l="l" t="t" r="r" b="b"/>
            <a:pathLst>
              <a:path w="8351520">
                <a:moveTo>
                  <a:pt x="0" y="0"/>
                </a:moveTo>
                <a:lnTo>
                  <a:pt x="8351519" y="0"/>
                </a:lnTo>
              </a:path>
            </a:pathLst>
          </a:custGeom>
          <a:ln w="12192">
            <a:solidFill>
              <a:srgbClr val="D2471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489610" y="2015108"/>
            <a:ext cx="8168640" cy="1188720"/>
          </a:xfrm>
          <a:prstGeom prst="rect">
            <a:avLst/>
          </a:prstGeom>
        </p:spPr>
        <p:txBody>
          <a:bodyPr vert="horz" wrap="square" lIns="0" tIns="73025" rIns="0" bIns="0" rtlCol="0">
            <a:spAutoFit/>
          </a:bodyPr>
          <a:lstStyle/>
          <a:p>
            <a:pPr marL="12700" marR="5080" algn="just">
              <a:lnSpc>
                <a:spcPct val="86100"/>
              </a:lnSpc>
              <a:spcBef>
                <a:spcPts val="575"/>
              </a:spcBef>
            </a:pPr>
            <a:r>
              <a:rPr sz="2800" dirty="0">
                <a:latin typeface="Times New Roman"/>
                <a:cs typeface="Times New Roman"/>
              </a:rPr>
              <a:t>Hon’ble</a:t>
            </a:r>
            <a:r>
              <a:rPr sz="2800" spc="409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Prime</a:t>
            </a:r>
            <a:r>
              <a:rPr sz="2800" spc="40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Minister</a:t>
            </a:r>
            <a:r>
              <a:rPr sz="2800" spc="40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of</a:t>
            </a:r>
            <a:r>
              <a:rPr sz="2800" spc="40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India</a:t>
            </a:r>
            <a:r>
              <a:rPr sz="2800" spc="38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address</a:t>
            </a:r>
            <a:r>
              <a:rPr sz="2800" spc="39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to</a:t>
            </a:r>
            <a:r>
              <a:rPr sz="2800" spc="38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the</a:t>
            </a:r>
            <a:r>
              <a:rPr sz="2800" spc="405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Times New Roman"/>
                <a:cs typeface="Times New Roman"/>
              </a:rPr>
              <a:t>United </a:t>
            </a:r>
            <a:r>
              <a:rPr sz="2800" dirty="0">
                <a:latin typeface="Times New Roman"/>
                <a:cs typeface="Times New Roman"/>
              </a:rPr>
              <a:t>Nations</a:t>
            </a:r>
            <a:r>
              <a:rPr sz="2800" spc="61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General</a:t>
            </a:r>
            <a:r>
              <a:rPr sz="2800" spc="60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Assembly</a:t>
            </a:r>
            <a:r>
              <a:rPr sz="2800" spc="56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on</a:t>
            </a:r>
            <a:r>
              <a:rPr sz="2800" spc="60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September</a:t>
            </a:r>
            <a:r>
              <a:rPr sz="2800" spc="60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27,</a:t>
            </a:r>
            <a:r>
              <a:rPr sz="2800" spc="58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2014</a:t>
            </a:r>
            <a:r>
              <a:rPr sz="2800" spc="560" dirty="0">
                <a:latin typeface="Times New Roman"/>
                <a:cs typeface="Times New Roman"/>
              </a:rPr>
              <a:t> </a:t>
            </a:r>
            <a:r>
              <a:rPr sz="2800" spc="-25" dirty="0">
                <a:latin typeface="Times New Roman"/>
                <a:cs typeface="Times New Roman"/>
              </a:rPr>
              <a:t>to </a:t>
            </a:r>
            <a:r>
              <a:rPr sz="2800" dirty="0">
                <a:latin typeface="Times New Roman"/>
                <a:cs typeface="Times New Roman"/>
              </a:rPr>
              <a:t>dedicate</a:t>
            </a:r>
            <a:r>
              <a:rPr sz="2800" spc="-6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a</a:t>
            </a:r>
            <a:r>
              <a:rPr sz="2800" spc="1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day</a:t>
            </a:r>
            <a:r>
              <a:rPr sz="2800" spc="-2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to</a:t>
            </a:r>
            <a:r>
              <a:rPr sz="2800" spc="-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celebrate</a:t>
            </a:r>
            <a:r>
              <a:rPr sz="2800" spc="-145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Times New Roman"/>
                <a:cs typeface="Times New Roman"/>
              </a:rPr>
              <a:t>Yoga.</a:t>
            </a:r>
            <a:endParaRPr sz="2800" dirty="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396240" y="4431791"/>
            <a:ext cx="8351520" cy="0"/>
          </a:xfrm>
          <a:custGeom>
            <a:avLst/>
            <a:gdLst/>
            <a:ahLst/>
            <a:cxnLst/>
            <a:rect l="l" t="t" r="r" b="b"/>
            <a:pathLst>
              <a:path w="8351520">
                <a:moveTo>
                  <a:pt x="0" y="0"/>
                </a:moveTo>
                <a:lnTo>
                  <a:pt x="8351519" y="0"/>
                </a:lnTo>
              </a:path>
            </a:pathLst>
          </a:custGeom>
          <a:ln w="12192">
            <a:solidFill>
              <a:srgbClr val="D2471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489610" y="4465447"/>
            <a:ext cx="8143875" cy="1194435"/>
          </a:xfrm>
          <a:prstGeom prst="rect">
            <a:avLst/>
          </a:prstGeom>
        </p:spPr>
        <p:txBody>
          <a:bodyPr vert="horz" wrap="square" lIns="0" tIns="69850" rIns="0" bIns="0" rtlCol="0">
            <a:spAutoFit/>
          </a:bodyPr>
          <a:lstStyle/>
          <a:p>
            <a:pPr marL="12700" marR="5080">
              <a:lnSpc>
                <a:spcPct val="86800"/>
              </a:lnSpc>
              <a:spcBef>
                <a:spcPts val="550"/>
              </a:spcBef>
            </a:pPr>
            <a:r>
              <a:rPr sz="2800" dirty="0">
                <a:latin typeface="Times New Roman"/>
                <a:cs typeface="Times New Roman"/>
              </a:rPr>
              <a:t>On</a:t>
            </a:r>
            <a:r>
              <a:rPr sz="2800" spc="-10" dirty="0">
                <a:latin typeface="Times New Roman"/>
                <a:cs typeface="Times New Roman"/>
              </a:rPr>
              <a:t> </a:t>
            </a:r>
            <a:r>
              <a:rPr sz="2800" b="1" spc="-10" dirty="0">
                <a:latin typeface="Times New Roman"/>
                <a:cs typeface="Times New Roman"/>
              </a:rPr>
              <a:t>11th</a:t>
            </a:r>
            <a:r>
              <a:rPr sz="2800" b="1" spc="-60" dirty="0">
                <a:latin typeface="Times New Roman"/>
                <a:cs typeface="Times New Roman"/>
              </a:rPr>
              <a:t> </a:t>
            </a:r>
            <a:r>
              <a:rPr sz="2800" b="1" dirty="0">
                <a:latin typeface="Times New Roman"/>
                <a:cs typeface="Times New Roman"/>
              </a:rPr>
              <a:t>December</a:t>
            </a:r>
            <a:r>
              <a:rPr sz="2800" b="1" spc="-65" dirty="0">
                <a:latin typeface="Times New Roman"/>
                <a:cs typeface="Times New Roman"/>
              </a:rPr>
              <a:t> </a:t>
            </a:r>
            <a:r>
              <a:rPr sz="2800" b="1" dirty="0">
                <a:latin typeface="Times New Roman"/>
                <a:cs typeface="Times New Roman"/>
              </a:rPr>
              <a:t>2014</a:t>
            </a:r>
            <a:r>
              <a:rPr sz="2800" dirty="0">
                <a:latin typeface="Times New Roman"/>
                <a:cs typeface="Times New Roman"/>
              </a:rPr>
              <a:t>,</a:t>
            </a:r>
            <a:r>
              <a:rPr sz="2800" spc="-7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the</a:t>
            </a:r>
            <a:r>
              <a:rPr sz="2800" spc="-3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United</a:t>
            </a:r>
            <a:r>
              <a:rPr sz="2800" spc="-7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Nations</a:t>
            </a:r>
            <a:r>
              <a:rPr sz="2800" spc="-75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Times New Roman"/>
                <a:cs typeface="Times New Roman"/>
              </a:rPr>
              <a:t>General </a:t>
            </a:r>
            <a:r>
              <a:rPr sz="2800" dirty="0">
                <a:latin typeface="Times New Roman"/>
                <a:cs typeface="Times New Roman"/>
              </a:rPr>
              <a:t>Assembly</a:t>
            </a:r>
            <a:r>
              <a:rPr sz="2800" spc="-2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declared</a:t>
            </a:r>
            <a:r>
              <a:rPr sz="2800" spc="-50" dirty="0">
                <a:latin typeface="Times New Roman"/>
                <a:cs typeface="Times New Roman"/>
              </a:rPr>
              <a:t> </a:t>
            </a:r>
            <a:r>
              <a:rPr sz="2800" b="1" dirty="0">
                <a:latin typeface="Times New Roman"/>
                <a:cs typeface="Times New Roman"/>
              </a:rPr>
              <a:t>June</a:t>
            </a:r>
            <a:r>
              <a:rPr sz="2800" b="1" spc="-35" dirty="0">
                <a:latin typeface="Times New Roman"/>
                <a:cs typeface="Times New Roman"/>
              </a:rPr>
              <a:t> </a:t>
            </a:r>
            <a:r>
              <a:rPr sz="2800" b="1" dirty="0">
                <a:latin typeface="Times New Roman"/>
                <a:cs typeface="Times New Roman"/>
              </a:rPr>
              <a:t>21st</a:t>
            </a:r>
            <a:r>
              <a:rPr sz="2800" b="1" spc="-5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as</a:t>
            </a:r>
            <a:r>
              <a:rPr sz="2800" spc="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the</a:t>
            </a:r>
            <a:r>
              <a:rPr sz="2800" spc="-5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International</a:t>
            </a:r>
            <a:r>
              <a:rPr sz="2800" spc="-2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Day</a:t>
            </a:r>
            <a:r>
              <a:rPr sz="2800" spc="-65" dirty="0">
                <a:latin typeface="Times New Roman"/>
                <a:cs typeface="Times New Roman"/>
              </a:rPr>
              <a:t> </a:t>
            </a:r>
            <a:r>
              <a:rPr sz="2800" spc="-25" dirty="0">
                <a:latin typeface="Times New Roman"/>
                <a:cs typeface="Times New Roman"/>
              </a:rPr>
              <a:t>of </a:t>
            </a:r>
            <a:r>
              <a:rPr sz="2800" spc="-10" dirty="0">
                <a:latin typeface="Times New Roman"/>
                <a:cs typeface="Times New Roman"/>
              </a:rPr>
              <a:t>Yoga.</a:t>
            </a:r>
            <a:endParaRPr sz="2800">
              <a:latin typeface="Times New Roman"/>
              <a:cs typeface="Times New Roman"/>
            </a:endParaRPr>
          </a:p>
        </p:txBody>
      </p:sp>
      <p:grpSp>
        <p:nvGrpSpPr>
          <p:cNvPr id="7" name="object 7"/>
          <p:cNvGrpSpPr/>
          <p:nvPr/>
        </p:nvGrpSpPr>
        <p:grpSpPr>
          <a:xfrm>
            <a:off x="409974" y="268224"/>
            <a:ext cx="8533765" cy="725805"/>
            <a:chOff x="409974" y="268224"/>
            <a:chExt cx="8533765" cy="725805"/>
          </a:xfrm>
        </p:grpSpPr>
        <p:pic>
          <p:nvPicPr>
            <p:cNvPr id="8" name="object 8" descr="IDY-Logo IDY Logo India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09974" y="268224"/>
              <a:ext cx="461827" cy="725424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8350851" y="344339"/>
              <a:ext cx="592481" cy="628015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$PPTXTitle"/>
          <p:cNvSpPr txBox="1">
            <a:spLocks noGrp="1"/>
          </p:cNvSpPr>
          <p:nvPr>
            <p:ph type="title"/>
          </p:nvPr>
        </p:nvSpPr>
        <p:spPr>
          <a:xfrm>
            <a:off x="2503677" y="59893"/>
            <a:ext cx="4065904" cy="821690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10"/>
              </a:spcBef>
            </a:pPr>
            <a:r>
              <a:rPr dirty="0">
                <a:solidFill>
                  <a:srgbClr val="D24717"/>
                </a:solidFill>
              </a:rPr>
              <a:t>Key</a:t>
            </a:r>
            <a:r>
              <a:rPr spc="-35" dirty="0">
                <a:solidFill>
                  <a:srgbClr val="D24717"/>
                </a:solidFill>
              </a:rPr>
              <a:t> </a:t>
            </a:r>
            <a:r>
              <a:rPr dirty="0">
                <a:solidFill>
                  <a:srgbClr val="D24717"/>
                </a:solidFill>
              </a:rPr>
              <a:t>Ministries</a:t>
            </a:r>
            <a:r>
              <a:rPr spc="-10" dirty="0">
                <a:solidFill>
                  <a:srgbClr val="D24717"/>
                </a:solidFill>
              </a:rPr>
              <a:t> </a:t>
            </a:r>
            <a:r>
              <a:rPr dirty="0">
                <a:solidFill>
                  <a:srgbClr val="D24717"/>
                </a:solidFill>
              </a:rPr>
              <a:t>–</a:t>
            </a:r>
            <a:r>
              <a:rPr spc="-70" dirty="0">
                <a:solidFill>
                  <a:srgbClr val="D24717"/>
                </a:solidFill>
              </a:rPr>
              <a:t> </a:t>
            </a:r>
            <a:r>
              <a:rPr dirty="0">
                <a:solidFill>
                  <a:srgbClr val="D24717"/>
                </a:solidFill>
              </a:rPr>
              <a:t>IDY</a:t>
            </a:r>
            <a:r>
              <a:rPr spc="-114" dirty="0">
                <a:solidFill>
                  <a:srgbClr val="D24717"/>
                </a:solidFill>
              </a:rPr>
              <a:t> </a:t>
            </a:r>
            <a:r>
              <a:rPr spc="-20" dirty="0">
                <a:solidFill>
                  <a:srgbClr val="D24717"/>
                </a:solidFill>
              </a:rPr>
              <a:t>2026</a:t>
            </a:r>
          </a:p>
          <a:p>
            <a:pPr algn="ctr">
              <a:lnSpc>
                <a:spcPct val="100000"/>
              </a:lnSpc>
              <a:spcBef>
                <a:spcPts val="15"/>
              </a:spcBef>
            </a:pPr>
            <a:r>
              <a:rPr sz="2400" dirty="0"/>
              <a:t>M/o</a:t>
            </a:r>
            <a:r>
              <a:rPr sz="2400" spc="10" dirty="0"/>
              <a:t> </a:t>
            </a:r>
            <a:r>
              <a:rPr sz="2400" spc="-10" dirty="0"/>
              <a:t>External</a:t>
            </a:r>
            <a:r>
              <a:rPr sz="2400" spc="-235" dirty="0"/>
              <a:t> </a:t>
            </a:r>
            <a:r>
              <a:rPr sz="2400" dirty="0"/>
              <a:t>Affairs</a:t>
            </a:r>
            <a:r>
              <a:rPr sz="2400" spc="-75" dirty="0"/>
              <a:t> </a:t>
            </a:r>
            <a:r>
              <a:rPr sz="2400" spc="-25" dirty="0"/>
              <a:t>-</a:t>
            </a:r>
            <a:r>
              <a:rPr sz="2400" spc="-50" dirty="0"/>
              <a:t>2</a:t>
            </a:r>
            <a:endParaRPr sz="2400"/>
          </a:p>
        </p:txBody>
      </p:sp>
      <p:sp>
        <p:nvSpPr>
          <p:cNvPr id="3" name="object 3"/>
          <p:cNvSpPr/>
          <p:nvPr/>
        </p:nvSpPr>
        <p:spPr>
          <a:xfrm>
            <a:off x="323088" y="1197863"/>
            <a:ext cx="8632190" cy="4246245"/>
          </a:xfrm>
          <a:custGeom>
            <a:avLst/>
            <a:gdLst/>
            <a:ahLst/>
            <a:cxnLst/>
            <a:rect l="l" t="t" r="r" b="b"/>
            <a:pathLst>
              <a:path w="8632190" h="4246245">
                <a:moveTo>
                  <a:pt x="0" y="0"/>
                </a:moveTo>
                <a:lnTo>
                  <a:pt x="8631936" y="0"/>
                </a:lnTo>
              </a:path>
              <a:path w="8632190" h="4246245">
                <a:moveTo>
                  <a:pt x="0" y="853439"/>
                </a:moveTo>
                <a:lnTo>
                  <a:pt x="8631936" y="853439"/>
                </a:lnTo>
              </a:path>
              <a:path w="8632190" h="4246245">
                <a:moveTo>
                  <a:pt x="0" y="1703832"/>
                </a:moveTo>
                <a:lnTo>
                  <a:pt x="8631936" y="1703832"/>
                </a:lnTo>
              </a:path>
              <a:path w="8632190" h="4246245">
                <a:moveTo>
                  <a:pt x="0" y="2554224"/>
                </a:moveTo>
                <a:lnTo>
                  <a:pt x="8631936" y="2554224"/>
                </a:lnTo>
              </a:path>
              <a:path w="8632190" h="4246245">
                <a:moveTo>
                  <a:pt x="0" y="4245864"/>
                </a:moveTo>
                <a:lnTo>
                  <a:pt x="8631936" y="4245864"/>
                </a:lnTo>
              </a:path>
              <a:path w="8632190" h="4246245">
                <a:moveTo>
                  <a:pt x="0" y="3267455"/>
                </a:moveTo>
                <a:lnTo>
                  <a:pt x="8631936" y="3267455"/>
                </a:lnTo>
              </a:path>
            </a:pathLst>
          </a:custGeom>
          <a:ln w="12192">
            <a:solidFill>
              <a:srgbClr val="D2471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379577" y="1213230"/>
            <a:ext cx="8518525" cy="5105628"/>
          </a:xfrm>
          <a:prstGeom prst="rect">
            <a:avLst/>
          </a:prstGeom>
        </p:spPr>
        <p:txBody>
          <a:bodyPr vert="horz" wrap="square" lIns="0" tIns="51435" rIns="0" bIns="0" rtlCol="0">
            <a:spAutoFit/>
          </a:bodyPr>
          <a:lstStyle/>
          <a:p>
            <a:pPr marL="12700" marR="439420">
              <a:lnSpc>
                <a:spcPts val="1870"/>
              </a:lnSpc>
              <a:spcBef>
                <a:spcPts val="405"/>
              </a:spcBef>
            </a:pPr>
            <a:r>
              <a:rPr sz="1800" b="1" dirty="0">
                <a:latin typeface="Times New Roman"/>
                <a:cs typeface="Times New Roman"/>
              </a:rPr>
              <a:t>Collaboration</a:t>
            </a:r>
            <a:r>
              <a:rPr sz="1800" b="1" spc="35" dirty="0">
                <a:latin typeface="Times New Roman"/>
                <a:cs typeface="Times New Roman"/>
              </a:rPr>
              <a:t> </a:t>
            </a:r>
            <a:r>
              <a:rPr sz="1800" b="1" dirty="0">
                <a:latin typeface="Times New Roman"/>
                <a:cs typeface="Times New Roman"/>
              </a:rPr>
              <a:t>with</a:t>
            </a:r>
            <a:r>
              <a:rPr sz="1800" b="1" spc="-90" dirty="0">
                <a:latin typeface="Times New Roman"/>
                <a:cs typeface="Times New Roman"/>
              </a:rPr>
              <a:t> </a:t>
            </a:r>
            <a:r>
              <a:rPr sz="1800" b="1" spc="-10" dirty="0">
                <a:latin typeface="Times New Roman"/>
                <a:cs typeface="Times New Roman"/>
              </a:rPr>
              <a:t>Certified</a:t>
            </a:r>
            <a:r>
              <a:rPr sz="1800" b="1" spc="-90" dirty="0">
                <a:latin typeface="Times New Roman"/>
                <a:cs typeface="Times New Roman"/>
              </a:rPr>
              <a:t> </a:t>
            </a:r>
            <a:r>
              <a:rPr sz="1800" b="1" spc="-35" dirty="0">
                <a:latin typeface="Times New Roman"/>
                <a:cs typeface="Times New Roman"/>
              </a:rPr>
              <a:t>Yoga</a:t>
            </a:r>
            <a:r>
              <a:rPr sz="1800" b="1" spc="-50" dirty="0">
                <a:latin typeface="Times New Roman"/>
                <a:cs typeface="Times New Roman"/>
              </a:rPr>
              <a:t> </a:t>
            </a:r>
            <a:r>
              <a:rPr sz="1800" b="1" dirty="0">
                <a:latin typeface="Times New Roman"/>
                <a:cs typeface="Times New Roman"/>
              </a:rPr>
              <a:t>Institutions:</a:t>
            </a:r>
            <a:r>
              <a:rPr sz="1800" b="1" spc="4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Encourage</a:t>
            </a:r>
            <a:r>
              <a:rPr sz="1800" spc="-6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Indian</a:t>
            </a:r>
            <a:r>
              <a:rPr sz="1800" spc="-5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Missions</a:t>
            </a:r>
            <a:r>
              <a:rPr sz="1800" spc="-8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to</a:t>
            </a:r>
            <a:r>
              <a:rPr sz="1800" spc="-25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imes New Roman"/>
                <a:cs typeface="Times New Roman"/>
              </a:rPr>
              <a:t>engage </a:t>
            </a:r>
            <a:r>
              <a:rPr sz="1800" b="1" dirty="0">
                <a:latin typeface="Times New Roman"/>
                <a:cs typeface="Times New Roman"/>
              </a:rPr>
              <a:t>YCB</a:t>
            </a:r>
            <a:r>
              <a:rPr sz="1800" dirty="0">
                <a:latin typeface="Times New Roman"/>
                <a:cs typeface="Times New Roman"/>
              </a:rPr>
              <a:t>-</a:t>
            </a:r>
            <a:r>
              <a:rPr sz="1800" spc="-10" dirty="0">
                <a:latin typeface="Times New Roman"/>
                <a:cs typeface="Times New Roman"/>
              </a:rPr>
              <a:t>certified</a:t>
            </a:r>
            <a:r>
              <a:rPr sz="1800" spc="-80" dirty="0">
                <a:latin typeface="Times New Roman"/>
                <a:cs typeface="Times New Roman"/>
              </a:rPr>
              <a:t> </a:t>
            </a:r>
            <a:r>
              <a:rPr sz="1800" spc="-30" dirty="0">
                <a:latin typeface="Times New Roman"/>
                <a:cs typeface="Times New Roman"/>
              </a:rPr>
              <a:t>Yoga</a:t>
            </a:r>
            <a:r>
              <a:rPr sz="1800" dirty="0">
                <a:latin typeface="Times New Roman"/>
                <a:cs typeface="Times New Roman"/>
              </a:rPr>
              <a:t> professionals</a:t>
            </a:r>
            <a:r>
              <a:rPr sz="1800" spc="-4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and</a:t>
            </a:r>
            <a:r>
              <a:rPr sz="1800" spc="-2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reputed</a:t>
            </a:r>
            <a:r>
              <a:rPr sz="1800" spc="-3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institutions</a:t>
            </a:r>
            <a:r>
              <a:rPr sz="1800" spc="-9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to</a:t>
            </a:r>
            <a:r>
              <a:rPr sz="1800" spc="-2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ensure</a:t>
            </a:r>
            <a:r>
              <a:rPr sz="1800" spc="-2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authenticity</a:t>
            </a:r>
            <a:r>
              <a:rPr sz="1800" spc="-55" dirty="0">
                <a:latin typeface="Times New Roman"/>
                <a:cs typeface="Times New Roman"/>
              </a:rPr>
              <a:t> </a:t>
            </a:r>
            <a:r>
              <a:rPr sz="1800" spc="-25" dirty="0">
                <a:latin typeface="Times New Roman"/>
                <a:cs typeface="Times New Roman"/>
              </a:rPr>
              <a:t>and </a:t>
            </a:r>
            <a:r>
              <a:rPr sz="1800" dirty="0">
                <a:latin typeface="Times New Roman"/>
                <a:cs typeface="Times New Roman"/>
              </a:rPr>
              <a:t>adherence</a:t>
            </a:r>
            <a:r>
              <a:rPr sz="1800" spc="-5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to</a:t>
            </a:r>
            <a:r>
              <a:rPr sz="1800" spc="-4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the</a:t>
            </a:r>
            <a:r>
              <a:rPr sz="1800" spc="-6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Common</a:t>
            </a:r>
            <a:r>
              <a:rPr sz="1800" spc="-65" dirty="0">
                <a:latin typeface="Times New Roman"/>
                <a:cs typeface="Times New Roman"/>
              </a:rPr>
              <a:t> </a:t>
            </a:r>
            <a:r>
              <a:rPr sz="1800" spc="-40" dirty="0">
                <a:latin typeface="Times New Roman"/>
                <a:cs typeface="Times New Roman"/>
              </a:rPr>
              <a:t>Yoga</a:t>
            </a:r>
            <a:r>
              <a:rPr sz="1800" spc="-25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imes New Roman"/>
                <a:cs typeface="Times New Roman"/>
              </a:rPr>
              <a:t>Protocol.</a:t>
            </a:r>
            <a:endParaRPr sz="1800" dirty="0">
              <a:latin typeface="Times New Roman"/>
              <a:cs typeface="Times New Roman"/>
            </a:endParaRPr>
          </a:p>
          <a:p>
            <a:pPr marL="12700" marR="589915">
              <a:lnSpc>
                <a:spcPct val="86700"/>
              </a:lnSpc>
              <a:spcBef>
                <a:spcPts val="1075"/>
              </a:spcBef>
            </a:pPr>
            <a:r>
              <a:rPr sz="1800" spc="-20" dirty="0">
                <a:latin typeface="Courier New"/>
                <a:cs typeface="Courier New"/>
              </a:rPr>
              <a:t>o</a:t>
            </a:r>
            <a:r>
              <a:rPr sz="1800" b="1" spc="-20" dirty="0">
                <a:latin typeface="Times New Roman"/>
                <a:cs typeface="Times New Roman"/>
              </a:rPr>
              <a:t>Embassy-</a:t>
            </a:r>
            <a:r>
              <a:rPr sz="1800" b="1" dirty="0">
                <a:latin typeface="Times New Roman"/>
                <a:cs typeface="Times New Roman"/>
              </a:rPr>
              <a:t>Led</a:t>
            </a:r>
            <a:r>
              <a:rPr sz="1800" b="1" spc="55" dirty="0">
                <a:latin typeface="Times New Roman"/>
                <a:cs typeface="Times New Roman"/>
              </a:rPr>
              <a:t> </a:t>
            </a:r>
            <a:r>
              <a:rPr sz="1800" b="1" dirty="0">
                <a:latin typeface="Times New Roman"/>
                <a:cs typeface="Times New Roman"/>
              </a:rPr>
              <a:t>Flagship</a:t>
            </a:r>
            <a:r>
              <a:rPr sz="1800" b="1" spc="-5" dirty="0">
                <a:latin typeface="Times New Roman"/>
                <a:cs typeface="Times New Roman"/>
              </a:rPr>
              <a:t> </a:t>
            </a:r>
            <a:r>
              <a:rPr sz="1800" b="1" dirty="0">
                <a:latin typeface="Times New Roman"/>
                <a:cs typeface="Times New Roman"/>
              </a:rPr>
              <a:t>Events:</a:t>
            </a:r>
            <a:r>
              <a:rPr sz="1800" b="1" spc="4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Promote</a:t>
            </a:r>
            <a:r>
              <a:rPr sz="1800" spc="-6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high-visibility</a:t>
            </a:r>
            <a:r>
              <a:rPr sz="1800" spc="-5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IDY</a:t>
            </a:r>
            <a:r>
              <a:rPr sz="1800" spc="-7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events</a:t>
            </a:r>
            <a:r>
              <a:rPr sz="1800" spc="-2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at</a:t>
            </a:r>
            <a:r>
              <a:rPr sz="1800" spc="-1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iconic</a:t>
            </a:r>
            <a:r>
              <a:rPr sz="1800" spc="-40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imes New Roman"/>
                <a:cs typeface="Times New Roman"/>
              </a:rPr>
              <a:t>global </a:t>
            </a:r>
            <a:r>
              <a:rPr sz="1800" dirty="0">
                <a:latin typeface="Times New Roman"/>
                <a:cs typeface="Times New Roman"/>
              </a:rPr>
              <a:t>locations</a:t>
            </a:r>
            <a:r>
              <a:rPr sz="1800" spc="-5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in</a:t>
            </a:r>
            <a:r>
              <a:rPr sz="1800" spc="-3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partnership</a:t>
            </a:r>
            <a:r>
              <a:rPr sz="1800" spc="-5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with</a:t>
            </a:r>
            <a:r>
              <a:rPr sz="1800" spc="-2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host</a:t>
            </a:r>
            <a:r>
              <a:rPr sz="1800" spc="-5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governments, UN/WHO</a:t>
            </a:r>
            <a:r>
              <a:rPr sz="1800" spc="-1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offices,</a:t>
            </a:r>
            <a:r>
              <a:rPr sz="1800" spc="-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and</a:t>
            </a:r>
            <a:r>
              <a:rPr sz="1800" spc="-40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imes New Roman"/>
                <a:cs typeface="Times New Roman"/>
              </a:rPr>
              <a:t>multilateral organizations</a:t>
            </a:r>
            <a:r>
              <a:rPr lang="en-IN" sz="1800" spc="-10" dirty="0">
                <a:latin typeface="Times New Roman"/>
                <a:cs typeface="Times New Roman"/>
              </a:rPr>
              <a:t> </a:t>
            </a:r>
            <a:r>
              <a:rPr lang="en-US" sz="1800" spc="-10" dirty="0">
                <a:latin typeface="Times New Roman"/>
                <a:cs typeface="Times New Roman"/>
              </a:rPr>
              <a:t>for better execution.</a:t>
            </a:r>
            <a:endParaRPr lang="en-US" sz="1800" dirty="0">
              <a:latin typeface="Times New Roman"/>
              <a:cs typeface="Times New Roman"/>
            </a:endParaRPr>
          </a:p>
          <a:p>
            <a:pPr marL="12700" marR="273050">
              <a:lnSpc>
                <a:spcPct val="86700"/>
              </a:lnSpc>
              <a:spcBef>
                <a:spcPts val="1085"/>
              </a:spcBef>
            </a:pPr>
            <a:r>
              <a:rPr lang="en-US" sz="1800" dirty="0" err="1">
                <a:latin typeface="Courier New"/>
                <a:cs typeface="Courier New"/>
              </a:rPr>
              <a:t>o</a:t>
            </a:r>
            <a:r>
              <a:rPr lang="en-US" sz="1800" b="1" dirty="0" err="1">
                <a:latin typeface="Times New Roman"/>
                <a:cs typeface="Times New Roman"/>
              </a:rPr>
              <a:t>Multilateral</a:t>
            </a:r>
            <a:r>
              <a:rPr lang="en-US" sz="1800" b="1" spc="-30" dirty="0">
                <a:latin typeface="Times New Roman"/>
                <a:cs typeface="Times New Roman"/>
              </a:rPr>
              <a:t> </a:t>
            </a:r>
            <a:r>
              <a:rPr lang="en-US" sz="1800" b="1" dirty="0">
                <a:latin typeface="Times New Roman"/>
                <a:cs typeface="Times New Roman"/>
              </a:rPr>
              <a:t>and BRICS</a:t>
            </a:r>
            <a:r>
              <a:rPr lang="en-US" sz="1800" b="1" spc="-45" dirty="0">
                <a:latin typeface="Times New Roman"/>
                <a:cs typeface="Times New Roman"/>
              </a:rPr>
              <a:t> </a:t>
            </a:r>
            <a:r>
              <a:rPr lang="en-US" sz="1800" b="1" dirty="0">
                <a:latin typeface="Times New Roman"/>
                <a:cs typeface="Times New Roman"/>
              </a:rPr>
              <a:t>Engagement:</a:t>
            </a:r>
            <a:r>
              <a:rPr lang="en-US" sz="1800" b="1" spc="85" dirty="0">
                <a:latin typeface="Times New Roman"/>
                <a:cs typeface="Times New Roman"/>
              </a:rPr>
              <a:t> </a:t>
            </a:r>
            <a:r>
              <a:rPr lang="en-US" sz="1800" spc="-10" dirty="0">
                <a:latin typeface="Times New Roman"/>
                <a:cs typeface="Times New Roman"/>
              </a:rPr>
              <a:t>Integrate</a:t>
            </a:r>
            <a:r>
              <a:rPr lang="en-US" sz="1800" spc="-105" dirty="0">
                <a:latin typeface="Times New Roman"/>
                <a:cs typeface="Times New Roman"/>
              </a:rPr>
              <a:t> </a:t>
            </a:r>
            <a:r>
              <a:rPr lang="en-US" sz="1800" spc="-35" dirty="0">
                <a:latin typeface="Times New Roman"/>
                <a:cs typeface="Times New Roman"/>
              </a:rPr>
              <a:t>Yoga</a:t>
            </a:r>
            <a:r>
              <a:rPr lang="en-US" sz="1800" spc="-10" dirty="0">
                <a:latin typeface="Times New Roman"/>
                <a:cs typeface="Times New Roman"/>
              </a:rPr>
              <a:t> </a:t>
            </a:r>
            <a:r>
              <a:rPr lang="en-US" sz="1800" dirty="0">
                <a:latin typeface="Times New Roman"/>
                <a:cs typeface="Times New Roman"/>
              </a:rPr>
              <a:t>promotion</a:t>
            </a:r>
            <a:r>
              <a:rPr lang="en-US" sz="1800" spc="-65" dirty="0">
                <a:latin typeface="Times New Roman"/>
                <a:cs typeface="Times New Roman"/>
              </a:rPr>
              <a:t> </a:t>
            </a:r>
            <a:r>
              <a:rPr lang="en-US" sz="1800" dirty="0">
                <a:latin typeface="Times New Roman"/>
                <a:cs typeface="Times New Roman"/>
              </a:rPr>
              <a:t>into</a:t>
            </a:r>
            <a:r>
              <a:rPr lang="en-US" sz="1800" spc="-60" dirty="0">
                <a:latin typeface="Times New Roman"/>
                <a:cs typeface="Times New Roman"/>
              </a:rPr>
              <a:t> </a:t>
            </a:r>
            <a:r>
              <a:rPr lang="en-US" sz="1800" dirty="0">
                <a:latin typeface="Times New Roman"/>
                <a:cs typeface="Times New Roman"/>
              </a:rPr>
              <a:t>UN,</a:t>
            </a:r>
            <a:r>
              <a:rPr lang="en-US" sz="1800" spc="-30" dirty="0">
                <a:latin typeface="Times New Roman"/>
                <a:cs typeface="Times New Roman"/>
              </a:rPr>
              <a:t> </a:t>
            </a:r>
            <a:r>
              <a:rPr lang="en-US" sz="1800" dirty="0">
                <a:latin typeface="Times New Roman"/>
                <a:cs typeface="Times New Roman"/>
              </a:rPr>
              <a:t>G20,</a:t>
            </a:r>
            <a:r>
              <a:rPr lang="en-US" sz="1800" spc="-20" dirty="0">
                <a:latin typeface="Times New Roman"/>
                <a:cs typeface="Times New Roman"/>
              </a:rPr>
              <a:t> </a:t>
            </a:r>
            <a:r>
              <a:rPr lang="en-US" sz="1800" spc="-25" dirty="0">
                <a:latin typeface="Times New Roman"/>
                <a:cs typeface="Times New Roman"/>
              </a:rPr>
              <a:t>and </a:t>
            </a:r>
            <a:r>
              <a:rPr lang="en-US" sz="1800" dirty="0">
                <a:latin typeface="Times New Roman"/>
                <a:cs typeface="Times New Roman"/>
              </a:rPr>
              <a:t>BRICS</a:t>
            </a:r>
            <a:r>
              <a:rPr lang="en-US" sz="1800" spc="-15" dirty="0">
                <a:latin typeface="Times New Roman"/>
                <a:cs typeface="Times New Roman"/>
              </a:rPr>
              <a:t> </a:t>
            </a:r>
            <a:r>
              <a:rPr lang="en-US" sz="1800" dirty="0">
                <a:latin typeface="Times New Roman"/>
                <a:cs typeface="Times New Roman"/>
              </a:rPr>
              <a:t>platforms,</a:t>
            </a:r>
            <a:r>
              <a:rPr lang="en-US" sz="1800" spc="-10" dirty="0">
                <a:latin typeface="Times New Roman"/>
                <a:cs typeface="Times New Roman"/>
              </a:rPr>
              <a:t> </a:t>
            </a:r>
            <a:r>
              <a:rPr lang="en-US" sz="1800" dirty="0">
                <a:latin typeface="Times New Roman"/>
                <a:cs typeface="Times New Roman"/>
              </a:rPr>
              <a:t>including</a:t>
            </a:r>
            <a:r>
              <a:rPr lang="en-US" sz="1800" spc="-75" dirty="0">
                <a:latin typeface="Times New Roman"/>
                <a:cs typeface="Times New Roman"/>
              </a:rPr>
              <a:t> </a:t>
            </a:r>
            <a:r>
              <a:rPr lang="en-US" sz="1800" dirty="0">
                <a:latin typeface="Times New Roman"/>
                <a:cs typeface="Times New Roman"/>
              </a:rPr>
              <a:t>promotion</a:t>
            </a:r>
            <a:r>
              <a:rPr lang="en-US" sz="1800" spc="-20" dirty="0">
                <a:latin typeface="Times New Roman"/>
                <a:cs typeface="Times New Roman"/>
              </a:rPr>
              <a:t> </a:t>
            </a:r>
            <a:r>
              <a:rPr lang="en-US" sz="1800" dirty="0">
                <a:latin typeface="Times New Roman"/>
                <a:cs typeface="Times New Roman"/>
              </a:rPr>
              <a:t>of</a:t>
            </a:r>
            <a:r>
              <a:rPr lang="en-US" sz="1800" spc="-35" dirty="0">
                <a:latin typeface="Times New Roman"/>
                <a:cs typeface="Times New Roman"/>
              </a:rPr>
              <a:t> </a:t>
            </a:r>
            <a:r>
              <a:rPr lang="en-US" sz="1800" dirty="0">
                <a:latin typeface="Times New Roman"/>
                <a:cs typeface="Times New Roman"/>
              </a:rPr>
              <a:t>IDY</a:t>
            </a:r>
            <a:r>
              <a:rPr lang="en-US" sz="1800" spc="-50" dirty="0">
                <a:latin typeface="Times New Roman"/>
                <a:cs typeface="Times New Roman"/>
              </a:rPr>
              <a:t> </a:t>
            </a:r>
            <a:r>
              <a:rPr lang="en-US" sz="1800" dirty="0">
                <a:latin typeface="Times New Roman"/>
                <a:cs typeface="Times New Roman"/>
              </a:rPr>
              <a:t>2026</a:t>
            </a:r>
            <a:r>
              <a:rPr lang="en-US" sz="1800" spc="-45" dirty="0">
                <a:latin typeface="Times New Roman"/>
                <a:cs typeface="Times New Roman"/>
              </a:rPr>
              <a:t> </a:t>
            </a:r>
            <a:r>
              <a:rPr lang="en-US" sz="1800" dirty="0">
                <a:latin typeface="Times New Roman"/>
                <a:cs typeface="Times New Roman"/>
              </a:rPr>
              <a:t>as</a:t>
            </a:r>
            <a:r>
              <a:rPr lang="en-US" sz="1800" spc="-10" dirty="0">
                <a:latin typeface="Times New Roman"/>
                <a:cs typeface="Times New Roman"/>
              </a:rPr>
              <a:t> </a:t>
            </a:r>
            <a:r>
              <a:rPr lang="en-US" sz="1800" dirty="0">
                <a:latin typeface="Times New Roman"/>
                <a:cs typeface="Times New Roman"/>
              </a:rPr>
              <a:t>a</a:t>
            </a:r>
            <a:r>
              <a:rPr lang="en-US" sz="1800" spc="-15" dirty="0">
                <a:latin typeface="Times New Roman"/>
                <a:cs typeface="Times New Roman"/>
              </a:rPr>
              <a:t> </a:t>
            </a:r>
            <a:r>
              <a:rPr lang="en-US" sz="1800" dirty="0">
                <a:latin typeface="Times New Roman"/>
                <a:cs typeface="Times New Roman"/>
              </a:rPr>
              <a:t>BRICS</a:t>
            </a:r>
            <a:r>
              <a:rPr lang="en-US" sz="1800" spc="-45" dirty="0">
                <a:latin typeface="Times New Roman"/>
                <a:cs typeface="Times New Roman"/>
              </a:rPr>
              <a:t> </a:t>
            </a:r>
            <a:r>
              <a:rPr lang="en-US" sz="1800" spc="-10" dirty="0">
                <a:latin typeface="Times New Roman"/>
                <a:cs typeface="Times New Roman"/>
              </a:rPr>
              <a:t>Wellness</a:t>
            </a:r>
            <a:r>
              <a:rPr lang="en-US" sz="1800" spc="5" dirty="0">
                <a:latin typeface="Times New Roman"/>
                <a:cs typeface="Times New Roman"/>
              </a:rPr>
              <a:t> </a:t>
            </a:r>
            <a:r>
              <a:rPr lang="en-US" sz="1800" dirty="0">
                <a:latin typeface="Times New Roman"/>
                <a:cs typeface="Times New Roman"/>
              </a:rPr>
              <a:t>and</a:t>
            </a:r>
            <a:r>
              <a:rPr lang="en-US" sz="1800" spc="-20" dirty="0">
                <a:latin typeface="Times New Roman"/>
                <a:cs typeface="Times New Roman"/>
              </a:rPr>
              <a:t> </a:t>
            </a:r>
            <a:r>
              <a:rPr lang="en-US" sz="1800" spc="-10" dirty="0">
                <a:latin typeface="Times New Roman"/>
                <a:cs typeface="Times New Roman"/>
              </a:rPr>
              <a:t>Preventive </a:t>
            </a:r>
            <a:r>
              <a:rPr lang="en-US" sz="1800" dirty="0">
                <a:latin typeface="Times New Roman"/>
                <a:cs typeface="Times New Roman"/>
              </a:rPr>
              <a:t>Health</a:t>
            </a:r>
            <a:r>
              <a:rPr lang="en-US" sz="1800" spc="-40" dirty="0">
                <a:latin typeface="Times New Roman"/>
                <a:cs typeface="Times New Roman"/>
              </a:rPr>
              <a:t> </a:t>
            </a:r>
            <a:r>
              <a:rPr lang="en-US" sz="1800" spc="-10" dirty="0">
                <a:latin typeface="Times New Roman"/>
                <a:cs typeface="Times New Roman"/>
              </a:rPr>
              <a:t>Initiative.</a:t>
            </a:r>
            <a:endParaRPr lang="en-US" sz="1800" dirty="0">
              <a:latin typeface="Times New Roman"/>
              <a:cs typeface="Times New Roman"/>
            </a:endParaRPr>
          </a:p>
          <a:p>
            <a:pPr marL="12700">
              <a:lnSpc>
                <a:spcPts val="2014"/>
              </a:lnSpc>
              <a:spcBef>
                <a:spcPts val="800"/>
              </a:spcBef>
            </a:pPr>
            <a:r>
              <a:rPr sz="1800" dirty="0" err="1">
                <a:latin typeface="Courier New"/>
                <a:cs typeface="Courier New"/>
              </a:rPr>
              <a:t>o</a:t>
            </a:r>
            <a:r>
              <a:rPr sz="1800" b="1" dirty="0" err="1">
                <a:latin typeface="Times New Roman"/>
                <a:cs typeface="Times New Roman"/>
              </a:rPr>
              <a:t>Media</a:t>
            </a:r>
            <a:r>
              <a:rPr sz="1800" b="1" spc="-50" dirty="0">
                <a:latin typeface="Times New Roman"/>
                <a:cs typeface="Times New Roman"/>
              </a:rPr>
              <a:t> </a:t>
            </a:r>
            <a:r>
              <a:rPr sz="1800" b="1" dirty="0">
                <a:latin typeface="Times New Roman"/>
                <a:cs typeface="Times New Roman"/>
              </a:rPr>
              <a:t>and</a:t>
            </a:r>
            <a:r>
              <a:rPr sz="1800" b="1" spc="-10" dirty="0">
                <a:latin typeface="Times New Roman"/>
                <a:cs typeface="Times New Roman"/>
              </a:rPr>
              <a:t> </a:t>
            </a:r>
            <a:r>
              <a:rPr sz="1800" b="1" dirty="0">
                <a:latin typeface="Times New Roman"/>
                <a:cs typeface="Times New Roman"/>
              </a:rPr>
              <a:t>Digital</a:t>
            </a:r>
            <a:r>
              <a:rPr sz="1800" b="1" spc="-55" dirty="0">
                <a:latin typeface="Times New Roman"/>
                <a:cs typeface="Times New Roman"/>
              </a:rPr>
              <a:t> </a:t>
            </a:r>
            <a:r>
              <a:rPr sz="1800" b="1" dirty="0">
                <a:latin typeface="Times New Roman"/>
                <a:cs typeface="Times New Roman"/>
              </a:rPr>
              <a:t>Outreach:</a:t>
            </a:r>
            <a:r>
              <a:rPr sz="1800" b="1" spc="2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Support</a:t>
            </a:r>
            <a:r>
              <a:rPr sz="1800" spc="-7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press</a:t>
            </a:r>
            <a:r>
              <a:rPr sz="1800" spc="-5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briefings,</a:t>
            </a:r>
            <a:r>
              <a:rPr sz="1800" spc="-3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social</a:t>
            </a:r>
            <a:r>
              <a:rPr sz="1800" spc="-6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media</a:t>
            </a:r>
            <a:r>
              <a:rPr sz="1800" spc="-1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campaigns,</a:t>
            </a:r>
            <a:r>
              <a:rPr sz="1800" spc="10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imes New Roman"/>
                <a:cs typeface="Times New Roman"/>
              </a:rPr>
              <a:t>digital</a:t>
            </a:r>
            <a:endParaRPr sz="1800" dirty="0">
              <a:latin typeface="Times New Roman"/>
              <a:cs typeface="Times New Roman"/>
            </a:endParaRPr>
          </a:p>
          <a:p>
            <a:pPr marL="12700">
              <a:lnSpc>
                <a:spcPts val="2014"/>
              </a:lnSpc>
            </a:pPr>
            <a:r>
              <a:rPr sz="1800" dirty="0">
                <a:latin typeface="Times New Roman"/>
                <a:cs typeface="Times New Roman"/>
              </a:rPr>
              <a:t>outreach,</a:t>
            </a:r>
            <a:r>
              <a:rPr sz="1800" spc="-4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and</a:t>
            </a:r>
            <a:r>
              <a:rPr sz="1800" spc="-3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live</a:t>
            </a:r>
            <a:r>
              <a:rPr sz="1800" spc="-2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streaming</a:t>
            </a:r>
            <a:r>
              <a:rPr sz="1800" spc="-1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of</a:t>
            </a:r>
            <a:r>
              <a:rPr sz="1800" spc="-2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IDY</a:t>
            </a:r>
            <a:r>
              <a:rPr sz="1800" spc="-10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events</a:t>
            </a:r>
            <a:r>
              <a:rPr sz="1800" spc="-2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by</a:t>
            </a:r>
            <a:r>
              <a:rPr sz="1800" spc="-3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Indian</a:t>
            </a:r>
            <a:r>
              <a:rPr sz="1800" spc="-60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imes New Roman"/>
                <a:cs typeface="Times New Roman"/>
              </a:rPr>
              <a:t>Missions.</a:t>
            </a:r>
            <a:endParaRPr sz="18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890"/>
              </a:spcBef>
            </a:pPr>
            <a:endParaRPr sz="1800" dirty="0">
              <a:latin typeface="Times New Roman"/>
              <a:cs typeface="Times New Roman"/>
            </a:endParaRPr>
          </a:p>
          <a:p>
            <a:pPr marL="12700" marR="5080">
              <a:lnSpc>
                <a:spcPct val="86700"/>
              </a:lnSpc>
            </a:pPr>
            <a:r>
              <a:rPr sz="1800" spc="-25" dirty="0">
                <a:latin typeface="Courier New"/>
                <a:cs typeface="Courier New"/>
              </a:rPr>
              <a:t>o</a:t>
            </a:r>
            <a:r>
              <a:rPr sz="1800" b="1" spc="-25" dirty="0">
                <a:latin typeface="Times New Roman"/>
                <a:cs typeface="Times New Roman"/>
              </a:rPr>
              <a:t>Youth,</a:t>
            </a:r>
            <a:r>
              <a:rPr sz="1800" b="1" spc="-50" dirty="0">
                <a:latin typeface="Times New Roman"/>
                <a:cs typeface="Times New Roman"/>
              </a:rPr>
              <a:t> </a:t>
            </a:r>
            <a:r>
              <a:rPr sz="1800" b="1" dirty="0">
                <a:latin typeface="Times New Roman"/>
                <a:cs typeface="Times New Roman"/>
              </a:rPr>
              <a:t>Institutions,</a:t>
            </a:r>
            <a:r>
              <a:rPr sz="1800" b="1" spc="-5" dirty="0">
                <a:latin typeface="Times New Roman"/>
                <a:cs typeface="Times New Roman"/>
              </a:rPr>
              <a:t> </a:t>
            </a:r>
            <a:r>
              <a:rPr sz="1800" b="1" dirty="0">
                <a:latin typeface="Times New Roman"/>
                <a:cs typeface="Times New Roman"/>
              </a:rPr>
              <a:t>and</a:t>
            </a:r>
            <a:r>
              <a:rPr sz="1800" b="1" spc="-90" dirty="0">
                <a:latin typeface="Times New Roman"/>
                <a:cs typeface="Times New Roman"/>
              </a:rPr>
              <a:t> </a:t>
            </a:r>
            <a:r>
              <a:rPr sz="1800" b="1" spc="-10" dirty="0">
                <a:latin typeface="Times New Roman"/>
                <a:cs typeface="Times New Roman"/>
              </a:rPr>
              <a:t>Workplace</a:t>
            </a:r>
            <a:r>
              <a:rPr sz="1800" b="1" spc="20" dirty="0">
                <a:latin typeface="Times New Roman"/>
                <a:cs typeface="Times New Roman"/>
              </a:rPr>
              <a:t> </a:t>
            </a:r>
            <a:r>
              <a:rPr sz="1800" b="1" dirty="0">
                <a:latin typeface="Times New Roman"/>
                <a:cs typeface="Times New Roman"/>
              </a:rPr>
              <a:t>Outreach:</a:t>
            </a:r>
            <a:r>
              <a:rPr sz="1800" b="1" spc="-1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Encourage</a:t>
            </a:r>
            <a:r>
              <a:rPr sz="1800" spc="-10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engagement</a:t>
            </a:r>
            <a:r>
              <a:rPr sz="1800" spc="-1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of</a:t>
            </a:r>
            <a:r>
              <a:rPr sz="1800" spc="-9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youth,</a:t>
            </a:r>
            <a:r>
              <a:rPr sz="1800" spc="-85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imes New Roman"/>
                <a:cs typeface="Times New Roman"/>
              </a:rPr>
              <a:t>schools, </a:t>
            </a:r>
            <a:r>
              <a:rPr sz="1800" dirty="0">
                <a:latin typeface="Times New Roman"/>
                <a:cs typeface="Times New Roman"/>
              </a:rPr>
              <a:t>universities,</a:t>
            </a:r>
            <a:r>
              <a:rPr sz="1800" spc="-6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and</a:t>
            </a:r>
            <a:r>
              <a:rPr sz="1800" spc="-3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workplaces</a:t>
            </a:r>
            <a:r>
              <a:rPr sz="1800" spc="1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abroad</a:t>
            </a:r>
            <a:r>
              <a:rPr sz="1800" spc="-6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through</a:t>
            </a:r>
            <a:r>
              <a:rPr sz="1800" spc="-105" dirty="0">
                <a:latin typeface="Times New Roman"/>
                <a:cs typeface="Times New Roman"/>
              </a:rPr>
              <a:t> </a:t>
            </a:r>
            <a:r>
              <a:rPr sz="1800" spc="-45" dirty="0">
                <a:latin typeface="Times New Roman"/>
                <a:cs typeface="Times New Roman"/>
              </a:rPr>
              <a:t>Yoga</a:t>
            </a:r>
            <a:r>
              <a:rPr sz="1800" spc="-3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sessions,</a:t>
            </a:r>
            <a:r>
              <a:rPr sz="1800" spc="-2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workshops,</a:t>
            </a:r>
            <a:r>
              <a:rPr sz="1800" spc="-4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and</a:t>
            </a:r>
            <a:r>
              <a:rPr sz="1800" spc="-35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imes New Roman"/>
                <a:cs typeface="Times New Roman"/>
              </a:rPr>
              <a:t>awareness programs.</a:t>
            </a:r>
            <a:endParaRPr sz="1800" dirty="0">
              <a:latin typeface="Times New Roman"/>
              <a:cs typeface="Times New Roman"/>
            </a:endParaRPr>
          </a:p>
          <a:p>
            <a:pPr marL="12700" marR="91440">
              <a:lnSpc>
                <a:spcPct val="86700"/>
              </a:lnSpc>
              <a:spcBef>
                <a:spcPts val="1085"/>
              </a:spcBef>
            </a:pPr>
            <a:r>
              <a:rPr sz="1800" b="1" dirty="0">
                <a:latin typeface="Times New Roman"/>
                <a:cs typeface="Times New Roman"/>
              </a:rPr>
              <a:t>Documentation</a:t>
            </a:r>
            <a:r>
              <a:rPr sz="1800" b="1" spc="25" dirty="0">
                <a:latin typeface="Times New Roman"/>
                <a:cs typeface="Times New Roman"/>
              </a:rPr>
              <a:t> </a:t>
            </a:r>
            <a:r>
              <a:rPr sz="1800" b="1" dirty="0">
                <a:latin typeface="Times New Roman"/>
                <a:cs typeface="Times New Roman"/>
              </a:rPr>
              <a:t>and</a:t>
            </a:r>
            <a:r>
              <a:rPr sz="1800" b="1" spc="-20" dirty="0">
                <a:latin typeface="Times New Roman"/>
                <a:cs typeface="Times New Roman"/>
              </a:rPr>
              <a:t> </a:t>
            </a:r>
            <a:r>
              <a:rPr sz="1800" b="1" dirty="0">
                <a:latin typeface="Times New Roman"/>
                <a:cs typeface="Times New Roman"/>
              </a:rPr>
              <a:t>Reporting:</a:t>
            </a:r>
            <a:r>
              <a:rPr sz="1800" b="1" spc="1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Ensure</a:t>
            </a:r>
            <a:r>
              <a:rPr sz="1800" spc="-7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systematic</a:t>
            </a:r>
            <a:r>
              <a:rPr sz="1800" spc="1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documentation</a:t>
            </a:r>
            <a:r>
              <a:rPr sz="1800" spc="-5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of</a:t>
            </a:r>
            <a:r>
              <a:rPr sz="1800" spc="-7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events,</a:t>
            </a:r>
            <a:r>
              <a:rPr sz="1800" spc="-45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imes New Roman"/>
                <a:cs typeface="Times New Roman"/>
              </a:rPr>
              <a:t>participation, </a:t>
            </a:r>
            <a:r>
              <a:rPr sz="1800" dirty="0">
                <a:latin typeface="Times New Roman"/>
                <a:cs typeface="Times New Roman"/>
              </a:rPr>
              <a:t>media coverage,</a:t>
            </a:r>
            <a:r>
              <a:rPr sz="1800" spc="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and</a:t>
            </a:r>
            <a:r>
              <a:rPr sz="1800" spc="-3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best</a:t>
            </a:r>
            <a:r>
              <a:rPr sz="1800" spc="-2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practices,</a:t>
            </a:r>
            <a:r>
              <a:rPr sz="1800" spc="-1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with</a:t>
            </a:r>
            <a:r>
              <a:rPr sz="1800" spc="-1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post-event</a:t>
            </a:r>
            <a:r>
              <a:rPr sz="1800" spc="-3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reports</a:t>
            </a:r>
            <a:r>
              <a:rPr sz="1800" spc="-4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submitted</a:t>
            </a:r>
            <a:r>
              <a:rPr sz="1800" spc="-1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to</a:t>
            </a:r>
            <a:r>
              <a:rPr sz="1800" spc="-2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the</a:t>
            </a:r>
            <a:r>
              <a:rPr sz="1800" spc="-5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Ministry</a:t>
            </a:r>
            <a:r>
              <a:rPr sz="1800" spc="-50" dirty="0">
                <a:latin typeface="Times New Roman"/>
                <a:cs typeface="Times New Roman"/>
              </a:rPr>
              <a:t> </a:t>
            </a:r>
            <a:r>
              <a:rPr sz="1800" spc="-25" dirty="0">
                <a:latin typeface="Times New Roman"/>
                <a:cs typeface="Times New Roman"/>
              </a:rPr>
              <a:t>of </a:t>
            </a:r>
            <a:r>
              <a:rPr sz="1800" spc="-10" dirty="0">
                <a:latin typeface="Times New Roman"/>
                <a:cs typeface="Times New Roman"/>
              </a:rPr>
              <a:t>Ayush.</a:t>
            </a:r>
            <a:endParaRPr sz="1800" dirty="0">
              <a:latin typeface="Times New Roman"/>
              <a:cs typeface="Times New Roman"/>
            </a:endParaRPr>
          </a:p>
        </p:txBody>
      </p:sp>
      <p:grpSp>
        <p:nvGrpSpPr>
          <p:cNvPr id="5" name="object 5"/>
          <p:cNvGrpSpPr/>
          <p:nvPr/>
        </p:nvGrpSpPr>
        <p:grpSpPr>
          <a:xfrm>
            <a:off x="211260" y="115823"/>
            <a:ext cx="8719185" cy="719455"/>
            <a:chOff x="211260" y="115823"/>
            <a:chExt cx="8719185" cy="719455"/>
          </a:xfrm>
        </p:grpSpPr>
        <p:pic>
          <p:nvPicPr>
            <p:cNvPr id="6" name="object 6" descr="IDY-Logo IDY Logo India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11260" y="115823"/>
              <a:ext cx="418321" cy="585215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8375945" y="189399"/>
              <a:ext cx="553900" cy="645540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$PPTXTitle"/>
          <p:cNvSpPr txBox="1">
            <a:spLocks noGrp="1"/>
          </p:cNvSpPr>
          <p:nvPr>
            <p:ph type="title"/>
          </p:nvPr>
        </p:nvSpPr>
        <p:spPr>
          <a:xfrm>
            <a:off x="967232" y="372872"/>
            <a:ext cx="7053580" cy="7874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783840" marR="5080" indent="-2771775">
              <a:lnSpc>
                <a:spcPct val="100000"/>
              </a:lnSpc>
              <a:spcBef>
                <a:spcPts val="95"/>
              </a:spcBef>
            </a:pPr>
            <a:r>
              <a:rPr sz="2500" dirty="0"/>
              <a:t>Department</a:t>
            </a:r>
            <a:r>
              <a:rPr sz="2500" spc="-15" dirty="0"/>
              <a:t> </a:t>
            </a:r>
            <a:r>
              <a:rPr sz="2500" dirty="0"/>
              <a:t>of</a:t>
            </a:r>
            <a:r>
              <a:rPr sz="2500" spc="-75" dirty="0"/>
              <a:t> </a:t>
            </a:r>
            <a:r>
              <a:rPr sz="2500" dirty="0"/>
              <a:t>Higher</a:t>
            </a:r>
            <a:r>
              <a:rPr sz="2500" spc="-110" dirty="0"/>
              <a:t> </a:t>
            </a:r>
            <a:r>
              <a:rPr sz="2500" dirty="0"/>
              <a:t>Education/</a:t>
            </a:r>
            <a:r>
              <a:rPr sz="2500" spc="-55" dirty="0"/>
              <a:t> </a:t>
            </a:r>
            <a:r>
              <a:rPr sz="2500" dirty="0"/>
              <a:t>School</a:t>
            </a:r>
            <a:r>
              <a:rPr sz="2500" spc="-55" dirty="0"/>
              <a:t> </a:t>
            </a:r>
            <a:r>
              <a:rPr sz="2500" spc="-10" dirty="0"/>
              <a:t>Education </a:t>
            </a:r>
            <a:r>
              <a:rPr sz="2500" dirty="0"/>
              <a:t>&amp;</a:t>
            </a:r>
            <a:r>
              <a:rPr sz="2500" spc="-30" dirty="0"/>
              <a:t> </a:t>
            </a:r>
            <a:r>
              <a:rPr sz="2500" spc="-10" dirty="0"/>
              <a:t>Literacy</a:t>
            </a:r>
            <a:endParaRPr sz="2500"/>
          </a:p>
        </p:txBody>
      </p:sp>
      <p:grpSp>
        <p:nvGrpSpPr>
          <p:cNvPr id="3" name="object 3"/>
          <p:cNvGrpSpPr/>
          <p:nvPr/>
        </p:nvGrpSpPr>
        <p:grpSpPr>
          <a:xfrm>
            <a:off x="396240" y="2060448"/>
            <a:ext cx="8376284" cy="2822575"/>
            <a:chOff x="396240" y="2060448"/>
            <a:chExt cx="8376284" cy="2822575"/>
          </a:xfrm>
        </p:grpSpPr>
        <p:sp>
          <p:nvSpPr>
            <p:cNvPr id="4" name="object 4"/>
            <p:cNvSpPr/>
            <p:nvPr/>
          </p:nvSpPr>
          <p:spPr>
            <a:xfrm>
              <a:off x="396240" y="2060448"/>
              <a:ext cx="8376284" cy="1256030"/>
            </a:xfrm>
            <a:custGeom>
              <a:avLst/>
              <a:gdLst/>
              <a:ahLst/>
              <a:cxnLst/>
              <a:rect l="l" t="t" r="r" b="b"/>
              <a:pathLst>
                <a:path w="8376284" h="1256029">
                  <a:moveTo>
                    <a:pt x="8250301" y="0"/>
                  </a:moveTo>
                  <a:lnTo>
                    <a:pt x="125577" y="0"/>
                  </a:lnTo>
                  <a:lnTo>
                    <a:pt x="76697" y="9874"/>
                  </a:lnTo>
                  <a:lnTo>
                    <a:pt x="36780" y="36798"/>
                  </a:lnTo>
                  <a:lnTo>
                    <a:pt x="9868" y="76723"/>
                  </a:lnTo>
                  <a:lnTo>
                    <a:pt x="0" y="125602"/>
                  </a:lnTo>
                  <a:lnTo>
                    <a:pt x="0" y="1130173"/>
                  </a:lnTo>
                  <a:lnTo>
                    <a:pt x="9868" y="1179052"/>
                  </a:lnTo>
                  <a:lnTo>
                    <a:pt x="36780" y="1218977"/>
                  </a:lnTo>
                  <a:lnTo>
                    <a:pt x="76697" y="1245901"/>
                  </a:lnTo>
                  <a:lnTo>
                    <a:pt x="125577" y="1255776"/>
                  </a:lnTo>
                  <a:lnTo>
                    <a:pt x="8250301" y="1255776"/>
                  </a:lnTo>
                  <a:lnTo>
                    <a:pt x="8299180" y="1245901"/>
                  </a:lnTo>
                  <a:lnTo>
                    <a:pt x="8339105" y="1218977"/>
                  </a:lnTo>
                  <a:lnTo>
                    <a:pt x="8366029" y="1179052"/>
                  </a:lnTo>
                  <a:lnTo>
                    <a:pt x="8375904" y="1130173"/>
                  </a:lnTo>
                  <a:lnTo>
                    <a:pt x="8375904" y="125602"/>
                  </a:lnTo>
                  <a:lnTo>
                    <a:pt x="8366029" y="76723"/>
                  </a:lnTo>
                  <a:lnTo>
                    <a:pt x="8339105" y="36798"/>
                  </a:lnTo>
                  <a:lnTo>
                    <a:pt x="8299180" y="9874"/>
                  </a:lnTo>
                  <a:lnTo>
                    <a:pt x="8250301" y="0"/>
                  </a:lnTo>
                  <a:close/>
                </a:path>
              </a:pathLst>
            </a:custGeom>
            <a:solidFill>
              <a:srgbClr val="EECFC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" name="object 5" descr="Classroom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74192" y="2343912"/>
              <a:ext cx="691896" cy="688848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774192" y="2343912"/>
              <a:ext cx="692150" cy="688975"/>
            </a:xfrm>
            <a:custGeom>
              <a:avLst/>
              <a:gdLst/>
              <a:ahLst/>
              <a:cxnLst/>
              <a:rect l="l" t="t" r="r" b="b"/>
              <a:pathLst>
                <a:path w="692150" h="688975">
                  <a:moveTo>
                    <a:pt x="0" y="688848"/>
                  </a:moveTo>
                  <a:lnTo>
                    <a:pt x="691896" y="688848"/>
                  </a:lnTo>
                  <a:lnTo>
                    <a:pt x="691896" y="0"/>
                  </a:lnTo>
                  <a:lnTo>
                    <a:pt x="0" y="0"/>
                  </a:lnTo>
                  <a:lnTo>
                    <a:pt x="0" y="688848"/>
                  </a:lnTo>
                  <a:close/>
                </a:path>
              </a:pathLst>
            </a:custGeom>
            <a:ln w="12192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396240" y="3630168"/>
              <a:ext cx="8376284" cy="1252855"/>
            </a:xfrm>
            <a:custGeom>
              <a:avLst/>
              <a:gdLst/>
              <a:ahLst/>
              <a:cxnLst/>
              <a:rect l="l" t="t" r="r" b="b"/>
              <a:pathLst>
                <a:path w="8376284" h="1252854">
                  <a:moveTo>
                    <a:pt x="8250682" y="0"/>
                  </a:moveTo>
                  <a:lnTo>
                    <a:pt x="125272" y="0"/>
                  </a:lnTo>
                  <a:lnTo>
                    <a:pt x="76509" y="9850"/>
                  </a:lnTo>
                  <a:lnTo>
                    <a:pt x="36690" y="36702"/>
                  </a:lnTo>
                  <a:lnTo>
                    <a:pt x="9844" y="76509"/>
                  </a:lnTo>
                  <a:lnTo>
                    <a:pt x="0" y="125221"/>
                  </a:lnTo>
                  <a:lnTo>
                    <a:pt x="0" y="1127505"/>
                  </a:lnTo>
                  <a:lnTo>
                    <a:pt x="9844" y="1176218"/>
                  </a:lnTo>
                  <a:lnTo>
                    <a:pt x="36690" y="1216024"/>
                  </a:lnTo>
                  <a:lnTo>
                    <a:pt x="76509" y="1242877"/>
                  </a:lnTo>
                  <a:lnTo>
                    <a:pt x="125272" y="1252727"/>
                  </a:lnTo>
                  <a:lnTo>
                    <a:pt x="8250682" y="1252727"/>
                  </a:lnTo>
                  <a:lnTo>
                    <a:pt x="8299394" y="1242877"/>
                  </a:lnTo>
                  <a:lnTo>
                    <a:pt x="8339201" y="1216024"/>
                  </a:lnTo>
                  <a:lnTo>
                    <a:pt x="8366053" y="1176218"/>
                  </a:lnTo>
                  <a:lnTo>
                    <a:pt x="8375904" y="1127505"/>
                  </a:lnTo>
                  <a:lnTo>
                    <a:pt x="8375904" y="125221"/>
                  </a:lnTo>
                  <a:lnTo>
                    <a:pt x="8366053" y="76509"/>
                  </a:lnTo>
                  <a:lnTo>
                    <a:pt x="8339200" y="36702"/>
                  </a:lnTo>
                  <a:lnTo>
                    <a:pt x="8299394" y="9850"/>
                  </a:lnTo>
                  <a:lnTo>
                    <a:pt x="8250682" y="0"/>
                  </a:lnTo>
                  <a:close/>
                </a:path>
              </a:pathLst>
            </a:custGeom>
            <a:solidFill>
              <a:srgbClr val="EECFC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" name="object 8" descr="Diploma Roll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74192" y="3910583"/>
              <a:ext cx="691896" cy="691895"/>
            </a:xfrm>
            <a:prstGeom prst="rect">
              <a:avLst/>
            </a:prstGeom>
          </p:spPr>
        </p:pic>
        <p:sp>
          <p:nvSpPr>
            <p:cNvPr id="9" name="object 9"/>
            <p:cNvSpPr/>
            <p:nvPr/>
          </p:nvSpPr>
          <p:spPr>
            <a:xfrm>
              <a:off x="774192" y="3910583"/>
              <a:ext cx="692150" cy="692150"/>
            </a:xfrm>
            <a:custGeom>
              <a:avLst/>
              <a:gdLst/>
              <a:ahLst/>
              <a:cxnLst/>
              <a:rect l="l" t="t" r="r" b="b"/>
              <a:pathLst>
                <a:path w="692150" h="692150">
                  <a:moveTo>
                    <a:pt x="0" y="691895"/>
                  </a:moveTo>
                  <a:lnTo>
                    <a:pt x="691896" y="691895"/>
                  </a:lnTo>
                  <a:lnTo>
                    <a:pt x="691896" y="0"/>
                  </a:lnTo>
                  <a:lnTo>
                    <a:pt x="0" y="0"/>
                  </a:lnTo>
                  <a:lnTo>
                    <a:pt x="0" y="691895"/>
                  </a:lnTo>
                  <a:close/>
                </a:path>
              </a:pathLst>
            </a:custGeom>
            <a:ln w="12192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object 10"/>
          <p:cNvSpPr txBox="1"/>
          <p:nvPr/>
        </p:nvSpPr>
        <p:spPr>
          <a:xfrm>
            <a:off x="1964817" y="2176348"/>
            <a:ext cx="6673215" cy="2571750"/>
          </a:xfrm>
          <a:prstGeom prst="rect">
            <a:avLst/>
          </a:prstGeom>
        </p:spPr>
        <p:txBody>
          <a:bodyPr vert="horz" wrap="square" lIns="0" tIns="29209" rIns="0" bIns="0" rtlCol="0">
            <a:spAutoFit/>
          </a:bodyPr>
          <a:lstStyle/>
          <a:p>
            <a:pPr marL="12700" marR="435609">
              <a:lnSpc>
                <a:spcPct val="95500"/>
              </a:lnSpc>
              <a:spcBef>
                <a:spcPts val="229"/>
              </a:spcBef>
            </a:pPr>
            <a:r>
              <a:rPr sz="2200" b="1" dirty="0">
                <a:latin typeface="Times New Roman"/>
                <a:cs typeface="Times New Roman"/>
              </a:rPr>
              <a:t>Educational</a:t>
            </a:r>
            <a:r>
              <a:rPr sz="2200" b="1" spc="-40" dirty="0">
                <a:latin typeface="Times New Roman"/>
                <a:cs typeface="Times New Roman"/>
              </a:rPr>
              <a:t> </a:t>
            </a:r>
            <a:r>
              <a:rPr sz="2200" b="1" dirty="0">
                <a:latin typeface="Times New Roman"/>
                <a:cs typeface="Times New Roman"/>
              </a:rPr>
              <a:t>Institution</a:t>
            </a:r>
            <a:r>
              <a:rPr sz="2200" b="1" spc="-75" dirty="0">
                <a:latin typeface="Times New Roman"/>
                <a:cs typeface="Times New Roman"/>
              </a:rPr>
              <a:t> </a:t>
            </a:r>
            <a:r>
              <a:rPr sz="2200" b="1" dirty="0">
                <a:latin typeface="Times New Roman"/>
                <a:cs typeface="Times New Roman"/>
              </a:rPr>
              <a:t>Mobilisation</a:t>
            </a:r>
            <a:r>
              <a:rPr sz="2200" dirty="0">
                <a:latin typeface="Times New Roman"/>
                <a:cs typeface="Times New Roman"/>
              </a:rPr>
              <a:t>:</a:t>
            </a:r>
            <a:r>
              <a:rPr sz="2200" spc="-65" dirty="0">
                <a:latin typeface="Times New Roman"/>
                <a:cs typeface="Times New Roman"/>
              </a:rPr>
              <a:t> </a:t>
            </a:r>
            <a:r>
              <a:rPr sz="2200" spc="-10" dirty="0">
                <a:latin typeface="Times New Roman"/>
                <a:cs typeface="Times New Roman"/>
              </a:rPr>
              <a:t>Mobilising </a:t>
            </a:r>
            <a:r>
              <a:rPr sz="2200" dirty="0">
                <a:latin typeface="Times New Roman"/>
                <a:cs typeface="Times New Roman"/>
              </a:rPr>
              <a:t>educational</a:t>
            </a:r>
            <a:r>
              <a:rPr sz="2200" spc="-90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Times New Roman"/>
                <a:cs typeface="Times New Roman"/>
              </a:rPr>
              <a:t>institutions</a:t>
            </a:r>
            <a:r>
              <a:rPr sz="2200" spc="-70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Times New Roman"/>
                <a:cs typeface="Times New Roman"/>
              </a:rPr>
              <a:t>to</a:t>
            </a:r>
            <a:r>
              <a:rPr sz="2200" spc="-30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Times New Roman"/>
                <a:cs typeface="Times New Roman"/>
              </a:rPr>
              <a:t>promote</a:t>
            </a:r>
            <a:r>
              <a:rPr sz="2200" spc="-100" dirty="0">
                <a:latin typeface="Times New Roman"/>
                <a:cs typeface="Times New Roman"/>
              </a:rPr>
              <a:t> </a:t>
            </a:r>
            <a:r>
              <a:rPr sz="2200" spc="-45" dirty="0">
                <a:latin typeface="Times New Roman"/>
                <a:cs typeface="Times New Roman"/>
              </a:rPr>
              <a:t>Yoga</a:t>
            </a:r>
            <a:r>
              <a:rPr sz="2200" spc="-5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Times New Roman"/>
                <a:cs typeface="Times New Roman"/>
              </a:rPr>
              <a:t>awareness</a:t>
            </a:r>
            <a:r>
              <a:rPr sz="2200" spc="-45" dirty="0">
                <a:latin typeface="Times New Roman"/>
                <a:cs typeface="Times New Roman"/>
              </a:rPr>
              <a:t> </a:t>
            </a:r>
            <a:r>
              <a:rPr sz="2200" spc="-25" dirty="0">
                <a:latin typeface="Times New Roman"/>
                <a:cs typeface="Times New Roman"/>
              </a:rPr>
              <a:t>and </a:t>
            </a:r>
            <a:r>
              <a:rPr sz="2200" dirty="0">
                <a:latin typeface="Times New Roman"/>
                <a:cs typeface="Times New Roman"/>
              </a:rPr>
              <a:t>IDY</a:t>
            </a:r>
            <a:r>
              <a:rPr sz="2200" spc="-120" dirty="0">
                <a:latin typeface="Times New Roman"/>
                <a:cs typeface="Times New Roman"/>
              </a:rPr>
              <a:t> </a:t>
            </a:r>
            <a:r>
              <a:rPr sz="2200" spc="-10" dirty="0">
                <a:latin typeface="Times New Roman"/>
                <a:cs typeface="Times New Roman"/>
              </a:rPr>
              <a:t>participation.</a:t>
            </a:r>
            <a:endParaRPr sz="22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2255"/>
              </a:spcBef>
            </a:pPr>
            <a:endParaRPr sz="2200" dirty="0">
              <a:latin typeface="Times New Roman"/>
              <a:cs typeface="Times New Roman"/>
            </a:endParaRPr>
          </a:p>
          <a:p>
            <a:pPr marL="12700" marR="5080">
              <a:lnSpc>
                <a:spcPct val="95500"/>
              </a:lnSpc>
            </a:pPr>
            <a:r>
              <a:rPr sz="2200" b="1" dirty="0">
                <a:latin typeface="Times New Roman"/>
                <a:cs typeface="Times New Roman"/>
              </a:rPr>
              <a:t>Student</a:t>
            </a:r>
            <a:r>
              <a:rPr sz="2200" b="1" spc="-70" dirty="0">
                <a:latin typeface="Times New Roman"/>
                <a:cs typeface="Times New Roman"/>
              </a:rPr>
              <a:t> </a:t>
            </a:r>
            <a:r>
              <a:rPr sz="2200" b="1" spc="-20" dirty="0">
                <a:latin typeface="Times New Roman"/>
                <a:cs typeface="Times New Roman"/>
              </a:rPr>
              <a:t>Volunteering</a:t>
            </a:r>
            <a:r>
              <a:rPr sz="2200" spc="-20" dirty="0">
                <a:latin typeface="Times New Roman"/>
                <a:cs typeface="Times New Roman"/>
              </a:rPr>
              <a:t>:</a:t>
            </a:r>
            <a:r>
              <a:rPr sz="2200" spc="-80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Times New Roman"/>
                <a:cs typeface="Times New Roman"/>
              </a:rPr>
              <a:t>Encouraging</a:t>
            </a:r>
            <a:r>
              <a:rPr sz="2200" spc="-40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Times New Roman"/>
                <a:cs typeface="Times New Roman"/>
              </a:rPr>
              <a:t>student</a:t>
            </a:r>
            <a:r>
              <a:rPr sz="2200" spc="-25" dirty="0">
                <a:latin typeface="Times New Roman"/>
                <a:cs typeface="Times New Roman"/>
              </a:rPr>
              <a:t> </a:t>
            </a:r>
            <a:r>
              <a:rPr sz="2200" spc="-10" dirty="0">
                <a:latin typeface="Times New Roman"/>
                <a:cs typeface="Times New Roman"/>
              </a:rPr>
              <a:t>volunteering </a:t>
            </a:r>
            <a:r>
              <a:rPr sz="2200" dirty="0">
                <a:latin typeface="Times New Roman"/>
                <a:cs typeface="Times New Roman"/>
              </a:rPr>
              <a:t>in</a:t>
            </a:r>
            <a:r>
              <a:rPr sz="2200" spc="-35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Times New Roman"/>
                <a:cs typeface="Times New Roman"/>
              </a:rPr>
              <a:t>IDY</a:t>
            </a:r>
            <a:r>
              <a:rPr sz="2200" spc="-45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Times New Roman"/>
                <a:cs typeface="Times New Roman"/>
              </a:rPr>
              <a:t>activities</a:t>
            </a:r>
            <a:r>
              <a:rPr sz="2200" spc="-95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Times New Roman"/>
                <a:cs typeface="Times New Roman"/>
              </a:rPr>
              <a:t>including</a:t>
            </a:r>
            <a:r>
              <a:rPr sz="2200" spc="-55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Times New Roman"/>
                <a:cs typeface="Times New Roman"/>
              </a:rPr>
              <a:t>CYP</a:t>
            </a:r>
            <a:r>
              <a:rPr sz="2200" spc="-105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Times New Roman"/>
                <a:cs typeface="Times New Roman"/>
              </a:rPr>
              <a:t>training,</a:t>
            </a:r>
            <a:r>
              <a:rPr sz="2200" spc="-60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Times New Roman"/>
                <a:cs typeface="Times New Roman"/>
              </a:rPr>
              <a:t>through</a:t>
            </a:r>
            <a:r>
              <a:rPr sz="2200" spc="-35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Times New Roman"/>
                <a:cs typeface="Times New Roman"/>
              </a:rPr>
              <a:t>NCC</a:t>
            </a:r>
            <a:r>
              <a:rPr sz="2200" spc="5" dirty="0">
                <a:latin typeface="Times New Roman"/>
                <a:cs typeface="Times New Roman"/>
              </a:rPr>
              <a:t> </a:t>
            </a:r>
            <a:r>
              <a:rPr sz="2200" spc="-25" dirty="0">
                <a:latin typeface="Times New Roman"/>
                <a:cs typeface="Times New Roman"/>
              </a:rPr>
              <a:t>and </a:t>
            </a:r>
            <a:r>
              <a:rPr sz="2200" spc="-20" dirty="0">
                <a:latin typeface="Times New Roman"/>
                <a:cs typeface="Times New Roman"/>
              </a:rPr>
              <a:t>NSS.</a:t>
            </a:r>
            <a:endParaRPr sz="2200" dirty="0">
              <a:latin typeface="Times New Roman"/>
              <a:cs typeface="Times New Roman"/>
            </a:endParaRPr>
          </a:p>
        </p:txBody>
      </p:sp>
      <p:grpSp>
        <p:nvGrpSpPr>
          <p:cNvPr id="11" name="object 11"/>
          <p:cNvGrpSpPr/>
          <p:nvPr/>
        </p:nvGrpSpPr>
        <p:grpSpPr>
          <a:xfrm>
            <a:off x="396240" y="5196840"/>
            <a:ext cx="8376284" cy="1256030"/>
            <a:chOff x="396240" y="5196840"/>
            <a:chExt cx="8376284" cy="1256030"/>
          </a:xfrm>
        </p:grpSpPr>
        <p:sp>
          <p:nvSpPr>
            <p:cNvPr id="12" name="object 12"/>
            <p:cNvSpPr/>
            <p:nvPr/>
          </p:nvSpPr>
          <p:spPr>
            <a:xfrm>
              <a:off x="396240" y="5196840"/>
              <a:ext cx="8376284" cy="1256030"/>
            </a:xfrm>
            <a:custGeom>
              <a:avLst/>
              <a:gdLst/>
              <a:ahLst/>
              <a:cxnLst/>
              <a:rect l="l" t="t" r="r" b="b"/>
              <a:pathLst>
                <a:path w="8376284" h="1256029">
                  <a:moveTo>
                    <a:pt x="8250301" y="0"/>
                  </a:moveTo>
                  <a:lnTo>
                    <a:pt x="125577" y="0"/>
                  </a:lnTo>
                  <a:lnTo>
                    <a:pt x="76697" y="9874"/>
                  </a:lnTo>
                  <a:lnTo>
                    <a:pt x="36780" y="36798"/>
                  </a:lnTo>
                  <a:lnTo>
                    <a:pt x="9868" y="76723"/>
                  </a:lnTo>
                  <a:lnTo>
                    <a:pt x="0" y="125603"/>
                  </a:lnTo>
                  <a:lnTo>
                    <a:pt x="0" y="1130198"/>
                  </a:lnTo>
                  <a:lnTo>
                    <a:pt x="9868" y="1179078"/>
                  </a:lnTo>
                  <a:lnTo>
                    <a:pt x="36780" y="1218995"/>
                  </a:lnTo>
                  <a:lnTo>
                    <a:pt x="76697" y="1245907"/>
                  </a:lnTo>
                  <a:lnTo>
                    <a:pt x="125577" y="1255776"/>
                  </a:lnTo>
                  <a:lnTo>
                    <a:pt x="8250301" y="1255776"/>
                  </a:lnTo>
                  <a:lnTo>
                    <a:pt x="8299180" y="1245907"/>
                  </a:lnTo>
                  <a:lnTo>
                    <a:pt x="8339105" y="1218995"/>
                  </a:lnTo>
                  <a:lnTo>
                    <a:pt x="8366029" y="1179078"/>
                  </a:lnTo>
                  <a:lnTo>
                    <a:pt x="8375904" y="1130198"/>
                  </a:lnTo>
                  <a:lnTo>
                    <a:pt x="8375904" y="125603"/>
                  </a:lnTo>
                  <a:lnTo>
                    <a:pt x="8366029" y="76723"/>
                  </a:lnTo>
                  <a:lnTo>
                    <a:pt x="8339105" y="36798"/>
                  </a:lnTo>
                  <a:lnTo>
                    <a:pt x="8299180" y="9874"/>
                  </a:lnTo>
                  <a:lnTo>
                    <a:pt x="8250301" y="0"/>
                  </a:lnTo>
                  <a:close/>
                </a:path>
              </a:pathLst>
            </a:custGeom>
            <a:solidFill>
              <a:srgbClr val="EECFC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3" name="object 13" descr="Schoolhouse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774192" y="5480304"/>
              <a:ext cx="691896" cy="688848"/>
            </a:xfrm>
            <a:prstGeom prst="rect">
              <a:avLst/>
            </a:prstGeom>
          </p:spPr>
        </p:pic>
        <p:sp>
          <p:nvSpPr>
            <p:cNvPr id="14" name="object 14"/>
            <p:cNvSpPr/>
            <p:nvPr/>
          </p:nvSpPr>
          <p:spPr>
            <a:xfrm>
              <a:off x="774192" y="5480304"/>
              <a:ext cx="692150" cy="688975"/>
            </a:xfrm>
            <a:custGeom>
              <a:avLst/>
              <a:gdLst/>
              <a:ahLst/>
              <a:cxnLst/>
              <a:rect l="l" t="t" r="r" b="b"/>
              <a:pathLst>
                <a:path w="692150" h="688975">
                  <a:moveTo>
                    <a:pt x="0" y="688848"/>
                  </a:moveTo>
                  <a:lnTo>
                    <a:pt x="691896" y="688848"/>
                  </a:lnTo>
                  <a:lnTo>
                    <a:pt x="691896" y="0"/>
                  </a:lnTo>
                  <a:lnTo>
                    <a:pt x="0" y="0"/>
                  </a:lnTo>
                  <a:lnTo>
                    <a:pt x="0" y="688848"/>
                  </a:lnTo>
                  <a:close/>
                </a:path>
              </a:pathLst>
            </a:custGeom>
            <a:ln w="12192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5" name="object 15"/>
          <p:cNvSpPr txBox="1"/>
          <p:nvPr/>
        </p:nvSpPr>
        <p:spPr>
          <a:xfrm>
            <a:off x="1964817" y="5634939"/>
            <a:ext cx="6212840" cy="69121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lang="en-US" sz="2200" spc="-160" dirty="0">
                <a:latin typeface="Times New Roman" panose="02020603050405020304" pitchFamily="18" charset="0"/>
                <a:cs typeface="Times New Roman" panose="02020603050405020304" pitchFamily="18" charset="0"/>
              </a:rPr>
              <a:t>Yoga Olympiad may be planned (In collaboration with </a:t>
            </a:r>
            <a:r>
              <a:rPr lang="en-US" sz="2200" spc="-16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yogasana</a:t>
            </a:r>
            <a:r>
              <a:rPr lang="en-US" sz="2200" spc="-16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Bharat, a recognized federation for </a:t>
            </a:r>
            <a:r>
              <a:rPr lang="en-US" sz="2200" spc="-16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Yogasana</a:t>
            </a:r>
            <a:r>
              <a:rPr lang="en-US" sz="2200" spc="-16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Sport)</a:t>
            </a:r>
            <a:endParaRPr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6" name="object 16"/>
          <p:cNvGrpSpPr/>
          <p:nvPr/>
        </p:nvGrpSpPr>
        <p:grpSpPr>
          <a:xfrm>
            <a:off x="359731" y="274320"/>
            <a:ext cx="8607425" cy="667385"/>
            <a:chOff x="359731" y="274320"/>
            <a:chExt cx="8607425" cy="667385"/>
          </a:xfrm>
        </p:grpSpPr>
        <p:pic>
          <p:nvPicPr>
            <p:cNvPr id="17" name="object 17" descr="IDY-Logo IDY Logo India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359731" y="274320"/>
              <a:ext cx="426990" cy="585215"/>
            </a:xfrm>
            <a:prstGeom prst="rect">
              <a:avLst/>
            </a:prstGeom>
          </p:spPr>
        </p:pic>
        <p:pic>
          <p:nvPicPr>
            <p:cNvPr id="18" name="object 18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8349306" y="287189"/>
              <a:ext cx="617282" cy="654303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$PPTXTitle"/>
          <p:cNvSpPr txBox="1">
            <a:spLocks noGrp="1"/>
          </p:cNvSpPr>
          <p:nvPr>
            <p:ph type="title"/>
          </p:nvPr>
        </p:nvSpPr>
        <p:spPr>
          <a:xfrm>
            <a:off x="1680348" y="14380"/>
            <a:ext cx="7076693" cy="661186"/>
          </a:xfrm>
          <a:prstGeom prst="rect">
            <a:avLst/>
          </a:prstGeom>
        </p:spPr>
        <p:txBody>
          <a:bodyPr vert="horz" wrap="square" lIns="0" tIns="228072" rIns="0" bIns="0" rtlCol="0">
            <a:spAutoFit/>
          </a:bodyPr>
          <a:lstStyle/>
          <a:p>
            <a:pPr marL="828675">
              <a:lnSpc>
                <a:spcPct val="100000"/>
              </a:lnSpc>
              <a:spcBef>
                <a:spcPts val="100"/>
              </a:spcBef>
            </a:pPr>
            <a:r>
              <a:rPr dirty="0"/>
              <a:t>D/o</a:t>
            </a:r>
            <a:r>
              <a:rPr spc="-45" dirty="0"/>
              <a:t> </a:t>
            </a:r>
            <a:r>
              <a:rPr dirty="0"/>
              <a:t>Health</a:t>
            </a:r>
            <a:r>
              <a:rPr spc="-85" dirty="0"/>
              <a:t> </a:t>
            </a:r>
            <a:r>
              <a:rPr dirty="0"/>
              <a:t>&amp;</a:t>
            </a:r>
            <a:r>
              <a:rPr spc="-35" dirty="0"/>
              <a:t> </a:t>
            </a:r>
            <a:r>
              <a:rPr dirty="0"/>
              <a:t>Family</a:t>
            </a:r>
            <a:r>
              <a:rPr spc="-150" dirty="0"/>
              <a:t> </a:t>
            </a:r>
            <a:r>
              <a:rPr spc="-30" dirty="0"/>
              <a:t>Welfare</a:t>
            </a:r>
            <a:endParaRPr dirty="0"/>
          </a:p>
        </p:txBody>
      </p:sp>
      <p:grpSp>
        <p:nvGrpSpPr>
          <p:cNvPr id="3" name="object 3"/>
          <p:cNvGrpSpPr/>
          <p:nvPr/>
        </p:nvGrpSpPr>
        <p:grpSpPr>
          <a:xfrm>
            <a:off x="936728" y="910138"/>
            <a:ext cx="3950970" cy="2920365"/>
            <a:chOff x="441959" y="2551176"/>
            <a:chExt cx="3950970" cy="2920365"/>
          </a:xfrm>
        </p:grpSpPr>
        <p:sp>
          <p:nvSpPr>
            <p:cNvPr id="4" name="object 4"/>
            <p:cNvSpPr/>
            <p:nvPr/>
          </p:nvSpPr>
          <p:spPr>
            <a:xfrm>
              <a:off x="441959" y="2551176"/>
              <a:ext cx="3548379" cy="2539365"/>
            </a:xfrm>
            <a:custGeom>
              <a:avLst/>
              <a:gdLst/>
              <a:ahLst/>
              <a:cxnLst/>
              <a:rect l="l" t="t" r="r" b="b"/>
              <a:pathLst>
                <a:path w="3548379" h="2539365">
                  <a:moveTo>
                    <a:pt x="3293999" y="0"/>
                  </a:moveTo>
                  <a:lnTo>
                    <a:pt x="253898" y="0"/>
                  </a:lnTo>
                  <a:lnTo>
                    <a:pt x="208260" y="4090"/>
                  </a:lnTo>
                  <a:lnTo>
                    <a:pt x="165306" y="15883"/>
                  </a:lnTo>
                  <a:lnTo>
                    <a:pt x="125752" y="34661"/>
                  </a:lnTo>
                  <a:lnTo>
                    <a:pt x="90316" y="59708"/>
                  </a:lnTo>
                  <a:lnTo>
                    <a:pt x="59714" y="90306"/>
                  </a:lnTo>
                  <a:lnTo>
                    <a:pt x="34665" y="125739"/>
                  </a:lnTo>
                  <a:lnTo>
                    <a:pt x="15884" y="165289"/>
                  </a:lnTo>
                  <a:lnTo>
                    <a:pt x="4090" y="208239"/>
                  </a:lnTo>
                  <a:lnTo>
                    <a:pt x="0" y="253873"/>
                  </a:lnTo>
                  <a:lnTo>
                    <a:pt x="0" y="2285111"/>
                  </a:lnTo>
                  <a:lnTo>
                    <a:pt x="4090" y="2330744"/>
                  </a:lnTo>
                  <a:lnTo>
                    <a:pt x="15884" y="2373694"/>
                  </a:lnTo>
                  <a:lnTo>
                    <a:pt x="34665" y="2413244"/>
                  </a:lnTo>
                  <a:lnTo>
                    <a:pt x="59714" y="2448677"/>
                  </a:lnTo>
                  <a:lnTo>
                    <a:pt x="90316" y="2479275"/>
                  </a:lnTo>
                  <a:lnTo>
                    <a:pt x="125752" y="2504322"/>
                  </a:lnTo>
                  <a:lnTo>
                    <a:pt x="165306" y="2523100"/>
                  </a:lnTo>
                  <a:lnTo>
                    <a:pt x="208260" y="2534893"/>
                  </a:lnTo>
                  <a:lnTo>
                    <a:pt x="253898" y="2538984"/>
                  </a:lnTo>
                  <a:lnTo>
                    <a:pt x="3293999" y="2538984"/>
                  </a:lnTo>
                  <a:lnTo>
                    <a:pt x="3339632" y="2534893"/>
                  </a:lnTo>
                  <a:lnTo>
                    <a:pt x="3382582" y="2523100"/>
                  </a:lnTo>
                  <a:lnTo>
                    <a:pt x="3422132" y="2504322"/>
                  </a:lnTo>
                  <a:lnTo>
                    <a:pt x="3457565" y="2479275"/>
                  </a:lnTo>
                  <a:lnTo>
                    <a:pt x="3488163" y="2448677"/>
                  </a:lnTo>
                  <a:lnTo>
                    <a:pt x="3513210" y="2413244"/>
                  </a:lnTo>
                  <a:lnTo>
                    <a:pt x="3531988" y="2373694"/>
                  </a:lnTo>
                  <a:lnTo>
                    <a:pt x="3543781" y="2330744"/>
                  </a:lnTo>
                  <a:lnTo>
                    <a:pt x="3547872" y="2285111"/>
                  </a:lnTo>
                  <a:lnTo>
                    <a:pt x="3547872" y="253873"/>
                  </a:lnTo>
                  <a:lnTo>
                    <a:pt x="3543781" y="208239"/>
                  </a:lnTo>
                  <a:lnTo>
                    <a:pt x="3531988" y="165289"/>
                  </a:lnTo>
                  <a:lnTo>
                    <a:pt x="3513210" y="125739"/>
                  </a:lnTo>
                  <a:lnTo>
                    <a:pt x="3488163" y="90306"/>
                  </a:lnTo>
                  <a:lnTo>
                    <a:pt x="3457565" y="59708"/>
                  </a:lnTo>
                  <a:lnTo>
                    <a:pt x="3422132" y="34661"/>
                  </a:lnTo>
                  <a:lnTo>
                    <a:pt x="3382582" y="15883"/>
                  </a:lnTo>
                  <a:lnTo>
                    <a:pt x="3339632" y="4090"/>
                  </a:lnTo>
                  <a:lnTo>
                    <a:pt x="3293999" y="0"/>
                  </a:lnTo>
                  <a:close/>
                </a:path>
              </a:pathLst>
            </a:custGeom>
            <a:solidFill>
              <a:srgbClr val="D2471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838200" y="2926080"/>
              <a:ext cx="3548379" cy="2539365"/>
            </a:xfrm>
            <a:custGeom>
              <a:avLst/>
              <a:gdLst/>
              <a:ahLst/>
              <a:cxnLst/>
              <a:rect l="l" t="t" r="r" b="b"/>
              <a:pathLst>
                <a:path w="3548379" h="2539365">
                  <a:moveTo>
                    <a:pt x="3293999" y="0"/>
                  </a:moveTo>
                  <a:lnTo>
                    <a:pt x="253898" y="0"/>
                  </a:lnTo>
                  <a:lnTo>
                    <a:pt x="208260" y="4090"/>
                  </a:lnTo>
                  <a:lnTo>
                    <a:pt x="165306" y="15883"/>
                  </a:lnTo>
                  <a:lnTo>
                    <a:pt x="125752" y="34661"/>
                  </a:lnTo>
                  <a:lnTo>
                    <a:pt x="90316" y="59708"/>
                  </a:lnTo>
                  <a:lnTo>
                    <a:pt x="59714" y="90306"/>
                  </a:lnTo>
                  <a:lnTo>
                    <a:pt x="34665" y="125739"/>
                  </a:lnTo>
                  <a:lnTo>
                    <a:pt x="15884" y="165289"/>
                  </a:lnTo>
                  <a:lnTo>
                    <a:pt x="4090" y="208239"/>
                  </a:lnTo>
                  <a:lnTo>
                    <a:pt x="0" y="253873"/>
                  </a:lnTo>
                  <a:lnTo>
                    <a:pt x="0" y="2285111"/>
                  </a:lnTo>
                  <a:lnTo>
                    <a:pt x="4090" y="2330744"/>
                  </a:lnTo>
                  <a:lnTo>
                    <a:pt x="15884" y="2373694"/>
                  </a:lnTo>
                  <a:lnTo>
                    <a:pt x="34665" y="2413244"/>
                  </a:lnTo>
                  <a:lnTo>
                    <a:pt x="59714" y="2448677"/>
                  </a:lnTo>
                  <a:lnTo>
                    <a:pt x="90316" y="2479275"/>
                  </a:lnTo>
                  <a:lnTo>
                    <a:pt x="125752" y="2504322"/>
                  </a:lnTo>
                  <a:lnTo>
                    <a:pt x="165306" y="2523100"/>
                  </a:lnTo>
                  <a:lnTo>
                    <a:pt x="208260" y="2534893"/>
                  </a:lnTo>
                  <a:lnTo>
                    <a:pt x="253898" y="2538984"/>
                  </a:lnTo>
                  <a:lnTo>
                    <a:pt x="3293999" y="2538984"/>
                  </a:lnTo>
                  <a:lnTo>
                    <a:pt x="3339632" y="2534893"/>
                  </a:lnTo>
                  <a:lnTo>
                    <a:pt x="3382582" y="2523100"/>
                  </a:lnTo>
                  <a:lnTo>
                    <a:pt x="3422132" y="2504322"/>
                  </a:lnTo>
                  <a:lnTo>
                    <a:pt x="3457565" y="2479275"/>
                  </a:lnTo>
                  <a:lnTo>
                    <a:pt x="3488163" y="2448677"/>
                  </a:lnTo>
                  <a:lnTo>
                    <a:pt x="3513210" y="2413244"/>
                  </a:lnTo>
                  <a:lnTo>
                    <a:pt x="3531988" y="2373694"/>
                  </a:lnTo>
                  <a:lnTo>
                    <a:pt x="3543781" y="2330744"/>
                  </a:lnTo>
                  <a:lnTo>
                    <a:pt x="3547872" y="2285111"/>
                  </a:lnTo>
                  <a:lnTo>
                    <a:pt x="3547872" y="253873"/>
                  </a:lnTo>
                  <a:lnTo>
                    <a:pt x="3543781" y="208239"/>
                  </a:lnTo>
                  <a:lnTo>
                    <a:pt x="3531988" y="165289"/>
                  </a:lnTo>
                  <a:lnTo>
                    <a:pt x="3513210" y="125739"/>
                  </a:lnTo>
                  <a:lnTo>
                    <a:pt x="3488163" y="90306"/>
                  </a:lnTo>
                  <a:lnTo>
                    <a:pt x="3457565" y="59708"/>
                  </a:lnTo>
                  <a:lnTo>
                    <a:pt x="3422132" y="34661"/>
                  </a:lnTo>
                  <a:lnTo>
                    <a:pt x="3382582" y="15883"/>
                  </a:lnTo>
                  <a:lnTo>
                    <a:pt x="3339632" y="4090"/>
                  </a:lnTo>
                  <a:lnTo>
                    <a:pt x="3293999" y="0"/>
                  </a:lnTo>
                  <a:close/>
                </a:path>
              </a:pathLst>
            </a:custGeom>
            <a:solidFill>
              <a:srgbClr val="FFFFFF">
                <a:alpha val="90194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838200" y="2926080"/>
              <a:ext cx="3548379" cy="2539365"/>
            </a:xfrm>
            <a:custGeom>
              <a:avLst/>
              <a:gdLst/>
              <a:ahLst/>
              <a:cxnLst/>
              <a:rect l="l" t="t" r="r" b="b"/>
              <a:pathLst>
                <a:path w="3548379" h="2539365">
                  <a:moveTo>
                    <a:pt x="0" y="253873"/>
                  </a:moveTo>
                  <a:lnTo>
                    <a:pt x="4090" y="208239"/>
                  </a:lnTo>
                  <a:lnTo>
                    <a:pt x="15884" y="165289"/>
                  </a:lnTo>
                  <a:lnTo>
                    <a:pt x="34665" y="125739"/>
                  </a:lnTo>
                  <a:lnTo>
                    <a:pt x="59714" y="90306"/>
                  </a:lnTo>
                  <a:lnTo>
                    <a:pt x="90316" y="59708"/>
                  </a:lnTo>
                  <a:lnTo>
                    <a:pt x="125752" y="34661"/>
                  </a:lnTo>
                  <a:lnTo>
                    <a:pt x="165306" y="15883"/>
                  </a:lnTo>
                  <a:lnTo>
                    <a:pt x="208260" y="4090"/>
                  </a:lnTo>
                  <a:lnTo>
                    <a:pt x="253898" y="0"/>
                  </a:lnTo>
                  <a:lnTo>
                    <a:pt x="3293999" y="0"/>
                  </a:lnTo>
                  <a:lnTo>
                    <a:pt x="3339632" y="4090"/>
                  </a:lnTo>
                  <a:lnTo>
                    <a:pt x="3382582" y="15883"/>
                  </a:lnTo>
                  <a:lnTo>
                    <a:pt x="3422132" y="34661"/>
                  </a:lnTo>
                  <a:lnTo>
                    <a:pt x="3457565" y="59708"/>
                  </a:lnTo>
                  <a:lnTo>
                    <a:pt x="3488163" y="90306"/>
                  </a:lnTo>
                  <a:lnTo>
                    <a:pt x="3513210" y="125739"/>
                  </a:lnTo>
                  <a:lnTo>
                    <a:pt x="3531988" y="165289"/>
                  </a:lnTo>
                  <a:lnTo>
                    <a:pt x="3543781" y="208239"/>
                  </a:lnTo>
                  <a:lnTo>
                    <a:pt x="3547872" y="253873"/>
                  </a:lnTo>
                  <a:lnTo>
                    <a:pt x="3547872" y="2285111"/>
                  </a:lnTo>
                  <a:lnTo>
                    <a:pt x="3543781" y="2330744"/>
                  </a:lnTo>
                  <a:lnTo>
                    <a:pt x="3531988" y="2373694"/>
                  </a:lnTo>
                  <a:lnTo>
                    <a:pt x="3513210" y="2413244"/>
                  </a:lnTo>
                  <a:lnTo>
                    <a:pt x="3488163" y="2448677"/>
                  </a:lnTo>
                  <a:lnTo>
                    <a:pt x="3457565" y="2479275"/>
                  </a:lnTo>
                  <a:lnTo>
                    <a:pt x="3422132" y="2504322"/>
                  </a:lnTo>
                  <a:lnTo>
                    <a:pt x="3382582" y="2523100"/>
                  </a:lnTo>
                  <a:lnTo>
                    <a:pt x="3339632" y="2534893"/>
                  </a:lnTo>
                  <a:lnTo>
                    <a:pt x="3293999" y="2538984"/>
                  </a:lnTo>
                  <a:lnTo>
                    <a:pt x="253898" y="2538984"/>
                  </a:lnTo>
                  <a:lnTo>
                    <a:pt x="208260" y="2534893"/>
                  </a:lnTo>
                  <a:lnTo>
                    <a:pt x="165306" y="2523100"/>
                  </a:lnTo>
                  <a:lnTo>
                    <a:pt x="125752" y="2504322"/>
                  </a:lnTo>
                  <a:lnTo>
                    <a:pt x="90316" y="2479275"/>
                  </a:lnTo>
                  <a:lnTo>
                    <a:pt x="59714" y="2448677"/>
                  </a:lnTo>
                  <a:lnTo>
                    <a:pt x="34665" y="2413244"/>
                  </a:lnTo>
                  <a:lnTo>
                    <a:pt x="15884" y="2373694"/>
                  </a:lnTo>
                  <a:lnTo>
                    <a:pt x="4090" y="2330744"/>
                  </a:lnTo>
                  <a:lnTo>
                    <a:pt x="0" y="2285111"/>
                  </a:lnTo>
                  <a:lnTo>
                    <a:pt x="0" y="253873"/>
                  </a:lnTo>
                  <a:close/>
                </a:path>
              </a:pathLst>
            </a:custGeom>
            <a:ln w="12192">
              <a:solidFill>
                <a:srgbClr val="D2471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/>
          <p:nvPr/>
        </p:nvSpPr>
        <p:spPr>
          <a:xfrm>
            <a:off x="1500710" y="1360734"/>
            <a:ext cx="3208655" cy="2343150"/>
          </a:xfrm>
          <a:prstGeom prst="rect">
            <a:avLst/>
          </a:prstGeom>
        </p:spPr>
        <p:txBody>
          <a:bodyPr vert="horz" wrap="square" lIns="0" tIns="52705" rIns="0" bIns="0" rtlCol="0">
            <a:spAutoFit/>
          </a:bodyPr>
          <a:lstStyle/>
          <a:p>
            <a:pPr marL="76200" marR="69850" indent="4445" algn="ctr">
              <a:lnSpc>
                <a:spcPct val="86400"/>
              </a:lnSpc>
              <a:spcBef>
                <a:spcPts val="415"/>
              </a:spcBef>
            </a:pPr>
            <a:r>
              <a:rPr sz="2000" b="1" dirty="0">
                <a:latin typeface="Times New Roman"/>
                <a:cs typeface="Times New Roman"/>
              </a:rPr>
              <a:t>Healthcare</a:t>
            </a:r>
            <a:r>
              <a:rPr sz="2000" b="1" spc="-100" dirty="0">
                <a:latin typeface="Times New Roman"/>
                <a:cs typeface="Times New Roman"/>
              </a:rPr>
              <a:t> </a:t>
            </a:r>
            <a:r>
              <a:rPr sz="2000" b="1" spc="-10" dirty="0">
                <a:latin typeface="Times New Roman"/>
                <a:cs typeface="Times New Roman"/>
              </a:rPr>
              <a:t>Network </a:t>
            </a:r>
            <a:r>
              <a:rPr sz="2000" b="1" dirty="0">
                <a:latin typeface="Times New Roman"/>
                <a:cs typeface="Times New Roman"/>
              </a:rPr>
              <a:t>Mobilization</a:t>
            </a:r>
            <a:r>
              <a:rPr sz="2000" dirty="0">
                <a:latin typeface="Times New Roman"/>
                <a:cs typeface="Times New Roman"/>
              </a:rPr>
              <a:t>:</a:t>
            </a:r>
            <a:r>
              <a:rPr sz="2000" spc="-8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Leveraging</a:t>
            </a:r>
            <a:r>
              <a:rPr sz="1800" spc="-30" dirty="0">
                <a:latin typeface="Times New Roman"/>
                <a:cs typeface="Times New Roman"/>
              </a:rPr>
              <a:t> </a:t>
            </a:r>
            <a:r>
              <a:rPr sz="1800" spc="-25" dirty="0">
                <a:latin typeface="Times New Roman"/>
                <a:cs typeface="Times New Roman"/>
              </a:rPr>
              <a:t>the </a:t>
            </a:r>
            <a:r>
              <a:rPr sz="1800" dirty="0">
                <a:latin typeface="Times New Roman"/>
                <a:cs typeface="Times New Roman"/>
              </a:rPr>
              <a:t>healthcare</a:t>
            </a:r>
            <a:r>
              <a:rPr sz="1800" spc="-4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network</a:t>
            </a:r>
            <a:r>
              <a:rPr sz="1800" spc="-5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from</a:t>
            </a:r>
            <a:r>
              <a:rPr sz="1800" spc="-15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imes New Roman"/>
                <a:cs typeface="Times New Roman"/>
              </a:rPr>
              <a:t>medical </a:t>
            </a:r>
            <a:r>
              <a:rPr sz="1800" dirty="0">
                <a:latin typeface="Times New Roman"/>
                <a:cs typeface="Times New Roman"/>
              </a:rPr>
              <a:t>hospital</a:t>
            </a:r>
            <a:r>
              <a:rPr sz="1800" spc="-7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and</a:t>
            </a:r>
            <a:r>
              <a:rPr sz="1800" spc="-3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colleges to</a:t>
            </a:r>
            <a:r>
              <a:rPr sz="1800" spc="-114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AAMs</a:t>
            </a:r>
            <a:r>
              <a:rPr sz="1800" spc="25" dirty="0">
                <a:latin typeface="Times New Roman"/>
                <a:cs typeface="Times New Roman"/>
              </a:rPr>
              <a:t> </a:t>
            </a:r>
            <a:r>
              <a:rPr sz="1800" spc="-25" dirty="0">
                <a:latin typeface="Times New Roman"/>
                <a:cs typeface="Times New Roman"/>
              </a:rPr>
              <a:t>to </a:t>
            </a:r>
            <a:r>
              <a:rPr sz="1800" dirty="0">
                <a:latin typeface="Times New Roman"/>
                <a:cs typeface="Times New Roman"/>
              </a:rPr>
              <a:t>raise</a:t>
            </a:r>
            <a:r>
              <a:rPr sz="1800" spc="-7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awareness</a:t>
            </a:r>
            <a:r>
              <a:rPr sz="1800" spc="-1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about</a:t>
            </a:r>
            <a:r>
              <a:rPr sz="1800" spc="-110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imes New Roman"/>
                <a:cs typeface="Times New Roman"/>
              </a:rPr>
              <a:t>Yoga's </a:t>
            </a:r>
            <a:r>
              <a:rPr sz="1800" dirty="0">
                <a:latin typeface="Times New Roman"/>
                <a:cs typeface="Times New Roman"/>
              </a:rPr>
              <a:t>health</a:t>
            </a:r>
            <a:r>
              <a:rPr sz="1800" spc="-45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imes New Roman"/>
                <a:cs typeface="Times New Roman"/>
              </a:rPr>
              <a:t>benefits.</a:t>
            </a:r>
            <a:endParaRPr sz="1800" dirty="0">
              <a:latin typeface="Times New Roman"/>
              <a:cs typeface="Times New Roman"/>
            </a:endParaRPr>
          </a:p>
          <a:p>
            <a:pPr marL="12700" marR="5080" indent="-2540" algn="ctr">
              <a:lnSpc>
                <a:spcPct val="86200"/>
              </a:lnSpc>
              <a:spcBef>
                <a:spcPts val="735"/>
              </a:spcBef>
            </a:pPr>
            <a:r>
              <a:rPr sz="1800" b="1" dirty="0">
                <a:latin typeface="Times New Roman"/>
                <a:cs typeface="Times New Roman"/>
              </a:rPr>
              <a:t>With</a:t>
            </a:r>
            <a:r>
              <a:rPr sz="1800" b="1" spc="-15" dirty="0">
                <a:latin typeface="Times New Roman"/>
                <a:cs typeface="Times New Roman"/>
              </a:rPr>
              <a:t> </a:t>
            </a:r>
            <a:r>
              <a:rPr sz="1800" b="1" dirty="0">
                <a:latin typeface="Times New Roman"/>
                <a:cs typeface="Times New Roman"/>
              </a:rPr>
              <a:t>the</a:t>
            </a:r>
            <a:r>
              <a:rPr sz="1800" b="1" spc="-15" dirty="0">
                <a:latin typeface="Times New Roman"/>
                <a:cs typeface="Times New Roman"/>
              </a:rPr>
              <a:t> </a:t>
            </a:r>
            <a:r>
              <a:rPr sz="1800" b="1" dirty="0">
                <a:latin typeface="Times New Roman"/>
                <a:cs typeface="Times New Roman"/>
              </a:rPr>
              <a:t>help</a:t>
            </a:r>
            <a:r>
              <a:rPr sz="1800" b="1" spc="-15" dirty="0">
                <a:latin typeface="Times New Roman"/>
                <a:cs typeface="Times New Roman"/>
              </a:rPr>
              <a:t> </a:t>
            </a:r>
            <a:r>
              <a:rPr sz="1800" b="1" dirty="0">
                <a:latin typeface="Times New Roman"/>
                <a:cs typeface="Times New Roman"/>
              </a:rPr>
              <a:t>of</a:t>
            </a:r>
            <a:r>
              <a:rPr sz="1800" b="1" spc="-20" dirty="0">
                <a:latin typeface="Times New Roman"/>
                <a:cs typeface="Times New Roman"/>
              </a:rPr>
              <a:t> </a:t>
            </a:r>
            <a:r>
              <a:rPr sz="1800" b="1" dirty="0">
                <a:latin typeface="Times New Roman"/>
                <a:cs typeface="Times New Roman"/>
              </a:rPr>
              <a:t>yoga</a:t>
            </a:r>
            <a:r>
              <a:rPr sz="1800" b="1" spc="-40" dirty="0">
                <a:latin typeface="Times New Roman"/>
                <a:cs typeface="Times New Roman"/>
              </a:rPr>
              <a:t> </a:t>
            </a:r>
            <a:r>
              <a:rPr sz="1800" b="1" dirty="0">
                <a:latin typeface="Times New Roman"/>
                <a:cs typeface="Times New Roman"/>
              </a:rPr>
              <a:t>expert</a:t>
            </a:r>
            <a:r>
              <a:rPr sz="1800" b="1" spc="-25" dirty="0">
                <a:latin typeface="Times New Roman"/>
                <a:cs typeface="Times New Roman"/>
              </a:rPr>
              <a:t> of </a:t>
            </a:r>
            <a:r>
              <a:rPr sz="1800" b="1" dirty="0">
                <a:latin typeface="Times New Roman"/>
                <a:cs typeface="Times New Roman"/>
              </a:rPr>
              <a:t>AAMs</a:t>
            </a:r>
            <a:r>
              <a:rPr sz="1800" b="1" spc="-50" dirty="0">
                <a:latin typeface="Times New Roman"/>
                <a:cs typeface="Times New Roman"/>
              </a:rPr>
              <a:t> </a:t>
            </a:r>
            <a:r>
              <a:rPr sz="1800" b="1" dirty="0">
                <a:latin typeface="Times New Roman"/>
                <a:cs typeface="Times New Roman"/>
              </a:rPr>
              <a:t>organize</a:t>
            </a:r>
            <a:r>
              <a:rPr sz="1800" b="1" spc="5" dirty="0">
                <a:latin typeface="Times New Roman"/>
                <a:cs typeface="Times New Roman"/>
              </a:rPr>
              <a:t> </a:t>
            </a:r>
            <a:r>
              <a:rPr sz="1800" b="1" dirty="0">
                <a:latin typeface="Times New Roman"/>
                <a:cs typeface="Times New Roman"/>
              </a:rPr>
              <a:t>IDY</a:t>
            </a:r>
            <a:r>
              <a:rPr sz="1800" b="1" spc="-100" dirty="0">
                <a:latin typeface="Times New Roman"/>
                <a:cs typeface="Times New Roman"/>
              </a:rPr>
              <a:t> </a:t>
            </a:r>
            <a:r>
              <a:rPr sz="1800" b="1" dirty="0">
                <a:latin typeface="Times New Roman"/>
                <a:cs typeface="Times New Roman"/>
              </a:rPr>
              <a:t>event</a:t>
            </a:r>
            <a:r>
              <a:rPr sz="1800" b="1" spc="20" dirty="0">
                <a:latin typeface="Times New Roman"/>
                <a:cs typeface="Times New Roman"/>
              </a:rPr>
              <a:t> </a:t>
            </a:r>
            <a:r>
              <a:rPr sz="1800" b="1" dirty="0">
                <a:latin typeface="Times New Roman"/>
                <a:cs typeface="Times New Roman"/>
              </a:rPr>
              <a:t>in</a:t>
            </a:r>
            <a:r>
              <a:rPr sz="1800" b="1" spc="-40" dirty="0">
                <a:latin typeface="Times New Roman"/>
                <a:cs typeface="Times New Roman"/>
              </a:rPr>
              <a:t> </a:t>
            </a:r>
            <a:r>
              <a:rPr sz="1800" b="1" spc="-25" dirty="0">
                <a:latin typeface="Times New Roman"/>
                <a:cs typeface="Times New Roman"/>
              </a:rPr>
              <a:t>the </a:t>
            </a:r>
            <a:r>
              <a:rPr sz="1800" b="1" spc="-10" dirty="0">
                <a:latin typeface="Times New Roman"/>
                <a:cs typeface="Times New Roman"/>
              </a:rPr>
              <a:t>respective</a:t>
            </a:r>
            <a:r>
              <a:rPr sz="1800" b="1" spc="-15" dirty="0">
                <a:latin typeface="Times New Roman"/>
                <a:cs typeface="Times New Roman"/>
              </a:rPr>
              <a:t> </a:t>
            </a:r>
            <a:r>
              <a:rPr sz="1800" b="1" spc="-10" dirty="0">
                <a:latin typeface="Times New Roman"/>
                <a:cs typeface="Times New Roman"/>
              </a:rPr>
              <a:t>hospitals</a:t>
            </a:r>
            <a:endParaRPr sz="1800" dirty="0">
              <a:latin typeface="Times New Roman"/>
              <a:cs typeface="Times New Roman"/>
            </a:endParaRPr>
          </a:p>
        </p:txBody>
      </p:sp>
      <p:grpSp>
        <p:nvGrpSpPr>
          <p:cNvPr id="8" name="object 8"/>
          <p:cNvGrpSpPr/>
          <p:nvPr/>
        </p:nvGrpSpPr>
        <p:grpSpPr>
          <a:xfrm>
            <a:off x="4942655" y="1029884"/>
            <a:ext cx="3950970" cy="2633980"/>
            <a:chOff x="4803647" y="2627376"/>
            <a:chExt cx="3950970" cy="2633980"/>
          </a:xfrm>
        </p:grpSpPr>
        <p:sp>
          <p:nvSpPr>
            <p:cNvPr id="9" name="object 9"/>
            <p:cNvSpPr/>
            <p:nvPr/>
          </p:nvSpPr>
          <p:spPr>
            <a:xfrm>
              <a:off x="4803647" y="2627376"/>
              <a:ext cx="3550920" cy="2252980"/>
            </a:xfrm>
            <a:custGeom>
              <a:avLst/>
              <a:gdLst/>
              <a:ahLst/>
              <a:cxnLst/>
              <a:rect l="l" t="t" r="r" b="b"/>
              <a:pathLst>
                <a:path w="3550920" h="2252979">
                  <a:moveTo>
                    <a:pt x="3325622" y="0"/>
                  </a:moveTo>
                  <a:lnTo>
                    <a:pt x="225298" y="0"/>
                  </a:lnTo>
                  <a:lnTo>
                    <a:pt x="179883" y="4575"/>
                  </a:lnTo>
                  <a:lnTo>
                    <a:pt x="137588" y="17700"/>
                  </a:lnTo>
                  <a:lnTo>
                    <a:pt x="99317" y="38469"/>
                  </a:lnTo>
                  <a:lnTo>
                    <a:pt x="65976" y="65976"/>
                  </a:lnTo>
                  <a:lnTo>
                    <a:pt x="38469" y="99317"/>
                  </a:lnTo>
                  <a:lnTo>
                    <a:pt x="17700" y="137588"/>
                  </a:lnTo>
                  <a:lnTo>
                    <a:pt x="4575" y="179883"/>
                  </a:lnTo>
                  <a:lnTo>
                    <a:pt x="0" y="225298"/>
                  </a:lnTo>
                  <a:lnTo>
                    <a:pt x="0" y="2027174"/>
                  </a:lnTo>
                  <a:lnTo>
                    <a:pt x="4575" y="2072588"/>
                  </a:lnTo>
                  <a:lnTo>
                    <a:pt x="17700" y="2114883"/>
                  </a:lnTo>
                  <a:lnTo>
                    <a:pt x="38469" y="2153154"/>
                  </a:lnTo>
                  <a:lnTo>
                    <a:pt x="65976" y="2186495"/>
                  </a:lnTo>
                  <a:lnTo>
                    <a:pt x="99317" y="2214002"/>
                  </a:lnTo>
                  <a:lnTo>
                    <a:pt x="137588" y="2234771"/>
                  </a:lnTo>
                  <a:lnTo>
                    <a:pt x="179883" y="2247896"/>
                  </a:lnTo>
                  <a:lnTo>
                    <a:pt x="225298" y="2252472"/>
                  </a:lnTo>
                  <a:lnTo>
                    <a:pt x="3325622" y="2252472"/>
                  </a:lnTo>
                  <a:lnTo>
                    <a:pt x="3371036" y="2247896"/>
                  </a:lnTo>
                  <a:lnTo>
                    <a:pt x="3413331" y="2234771"/>
                  </a:lnTo>
                  <a:lnTo>
                    <a:pt x="3451602" y="2214002"/>
                  </a:lnTo>
                  <a:lnTo>
                    <a:pt x="3484943" y="2186495"/>
                  </a:lnTo>
                  <a:lnTo>
                    <a:pt x="3512450" y="2153154"/>
                  </a:lnTo>
                  <a:lnTo>
                    <a:pt x="3533219" y="2114883"/>
                  </a:lnTo>
                  <a:lnTo>
                    <a:pt x="3546344" y="2072588"/>
                  </a:lnTo>
                  <a:lnTo>
                    <a:pt x="3550920" y="2027174"/>
                  </a:lnTo>
                  <a:lnTo>
                    <a:pt x="3550920" y="225298"/>
                  </a:lnTo>
                  <a:lnTo>
                    <a:pt x="3546344" y="179883"/>
                  </a:lnTo>
                  <a:lnTo>
                    <a:pt x="3533219" y="137588"/>
                  </a:lnTo>
                  <a:lnTo>
                    <a:pt x="3512450" y="99317"/>
                  </a:lnTo>
                  <a:lnTo>
                    <a:pt x="3484943" y="65976"/>
                  </a:lnTo>
                  <a:lnTo>
                    <a:pt x="3451602" y="38469"/>
                  </a:lnTo>
                  <a:lnTo>
                    <a:pt x="3413331" y="17700"/>
                  </a:lnTo>
                  <a:lnTo>
                    <a:pt x="3371036" y="4575"/>
                  </a:lnTo>
                  <a:lnTo>
                    <a:pt x="3325622" y="0"/>
                  </a:lnTo>
                  <a:close/>
                </a:path>
              </a:pathLst>
            </a:custGeom>
            <a:solidFill>
              <a:srgbClr val="D2471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5199887" y="3002280"/>
              <a:ext cx="3548379" cy="2252980"/>
            </a:xfrm>
            <a:custGeom>
              <a:avLst/>
              <a:gdLst/>
              <a:ahLst/>
              <a:cxnLst/>
              <a:rect l="l" t="t" r="r" b="b"/>
              <a:pathLst>
                <a:path w="3548379" h="2252979">
                  <a:moveTo>
                    <a:pt x="3322573" y="0"/>
                  </a:moveTo>
                  <a:lnTo>
                    <a:pt x="225298" y="0"/>
                  </a:lnTo>
                  <a:lnTo>
                    <a:pt x="179883" y="4575"/>
                  </a:lnTo>
                  <a:lnTo>
                    <a:pt x="137588" y="17700"/>
                  </a:lnTo>
                  <a:lnTo>
                    <a:pt x="99317" y="38469"/>
                  </a:lnTo>
                  <a:lnTo>
                    <a:pt x="65976" y="65976"/>
                  </a:lnTo>
                  <a:lnTo>
                    <a:pt x="38469" y="99317"/>
                  </a:lnTo>
                  <a:lnTo>
                    <a:pt x="17700" y="137588"/>
                  </a:lnTo>
                  <a:lnTo>
                    <a:pt x="4575" y="179883"/>
                  </a:lnTo>
                  <a:lnTo>
                    <a:pt x="0" y="225298"/>
                  </a:lnTo>
                  <a:lnTo>
                    <a:pt x="0" y="2027174"/>
                  </a:lnTo>
                  <a:lnTo>
                    <a:pt x="4575" y="2072588"/>
                  </a:lnTo>
                  <a:lnTo>
                    <a:pt x="17700" y="2114883"/>
                  </a:lnTo>
                  <a:lnTo>
                    <a:pt x="38469" y="2153154"/>
                  </a:lnTo>
                  <a:lnTo>
                    <a:pt x="65976" y="2186495"/>
                  </a:lnTo>
                  <a:lnTo>
                    <a:pt x="99317" y="2214002"/>
                  </a:lnTo>
                  <a:lnTo>
                    <a:pt x="137588" y="2234771"/>
                  </a:lnTo>
                  <a:lnTo>
                    <a:pt x="179883" y="2247896"/>
                  </a:lnTo>
                  <a:lnTo>
                    <a:pt x="225298" y="2252472"/>
                  </a:lnTo>
                  <a:lnTo>
                    <a:pt x="3322573" y="2252472"/>
                  </a:lnTo>
                  <a:lnTo>
                    <a:pt x="3367988" y="2247896"/>
                  </a:lnTo>
                  <a:lnTo>
                    <a:pt x="3410283" y="2234771"/>
                  </a:lnTo>
                  <a:lnTo>
                    <a:pt x="3448554" y="2214002"/>
                  </a:lnTo>
                  <a:lnTo>
                    <a:pt x="3481895" y="2186495"/>
                  </a:lnTo>
                  <a:lnTo>
                    <a:pt x="3509402" y="2153154"/>
                  </a:lnTo>
                  <a:lnTo>
                    <a:pt x="3530171" y="2114883"/>
                  </a:lnTo>
                  <a:lnTo>
                    <a:pt x="3543296" y="2072588"/>
                  </a:lnTo>
                  <a:lnTo>
                    <a:pt x="3547871" y="2027174"/>
                  </a:lnTo>
                  <a:lnTo>
                    <a:pt x="3547871" y="225298"/>
                  </a:lnTo>
                  <a:lnTo>
                    <a:pt x="3543296" y="179883"/>
                  </a:lnTo>
                  <a:lnTo>
                    <a:pt x="3530171" y="137588"/>
                  </a:lnTo>
                  <a:lnTo>
                    <a:pt x="3509402" y="99317"/>
                  </a:lnTo>
                  <a:lnTo>
                    <a:pt x="3481895" y="65976"/>
                  </a:lnTo>
                  <a:lnTo>
                    <a:pt x="3448554" y="38469"/>
                  </a:lnTo>
                  <a:lnTo>
                    <a:pt x="3410283" y="17700"/>
                  </a:lnTo>
                  <a:lnTo>
                    <a:pt x="3367988" y="4575"/>
                  </a:lnTo>
                  <a:lnTo>
                    <a:pt x="3322573" y="0"/>
                  </a:lnTo>
                  <a:close/>
                </a:path>
              </a:pathLst>
            </a:custGeom>
            <a:solidFill>
              <a:srgbClr val="FFFFFF">
                <a:alpha val="90194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5199887" y="3002280"/>
              <a:ext cx="3548379" cy="2252980"/>
            </a:xfrm>
            <a:custGeom>
              <a:avLst/>
              <a:gdLst/>
              <a:ahLst/>
              <a:cxnLst/>
              <a:rect l="l" t="t" r="r" b="b"/>
              <a:pathLst>
                <a:path w="3548379" h="2252979">
                  <a:moveTo>
                    <a:pt x="0" y="225298"/>
                  </a:moveTo>
                  <a:lnTo>
                    <a:pt x="4575" y="179883"/>
                  </a:lnTo>
                  <a:lnTo>
                    <a:pt x="17700" y="137588"/>
                  </a:lnTo>
                  <a:lnTo>
                    <a:pt x="38469" y="99317"/>
                  </a:lnTo>
                  <a:lnTo>
                    <a:pt x="65976" y="65976"/>
                  </a:lnTo>
                  <a:lnTo>
                    <a:pt x="99317" y="38469"/>
                  </a:lnTo>
                  <a:lnTo>
                    <a:pt x="137588" y="17700"/>
                  </a:lnTo>
                  <a:lnTo>
                    <a:pt x="179883" y="4575"/>
                  </a:lnTo>
                  <a:lnTo>
                    <a:pt x="225298" y="0"/>
                  </a:lnTo>
                  <a:lnTo>
                    <a:pt x="3322573" y="0"/>
                  </a:lnTo>
                  <a:lnTo>
                    <a:pt x="3367988" y="4575"/>
                  </a:lnTo>
                  <a:lnTo>
                    <a:pt x="3410283" y="17700"/>
                  </a:lnTo>
                  <a:lnTo>
                    <a:pt x="3448554" y="38469"/>
                  </a:lnTo>
                  <a:lnTo>
                    <a:pt x="3481895" y="65976"/>
                  </a:lnTo>
                  <a:lnTo>
                    <a:pt x="3509402" y="99317"/>
                  </a:lnTo>
                  <a:lnTo>
                    <a:pt x="3530171" y="137588"/>
                  </a:lnTo>
                  <a:lnTo>
                    <a:pt x="3543296" y="179883"/>
                  </a:lnTo>
                  <a:lnTo>
                    <a:pt x="3547871" y="225298"/>
                  </a:lnTo>
                  <a:lnTo>
                    <a:pt x="3547871" y="2027174"/>
                  </a:lnTo>
                  <a:lnTo>
                    <a:pt x="3543296" y="2072588"/>
                  </a:lnTo>
                  <a:lnTo>
                    <a:pt x="3530171" y="2114883"/>
                  </a:lnTo>
                  <a:lnTo>
                    <a:pt x="3509402" y="2153154"/>
                  </a:lnTo>
                  <a:lnTo>
                    <a:pt x="3481895" y="2186495"/>
                  </a:lnTo>
                  <a:lnTo>
                    <a:pt x="3448554" y="2214002"/>
                  </a:lnTo>
                  <a:lnTo>
                    <a:pt x="3410283" y="2234771"/>
                  </a:lnTo>
                  <a:lnTo>
                    <a:pt x="3367988" y="2247896"/>
                  </a:lnTo>
                  <a:lnTo>
                    <a:pt x="3322573" y="2252472"/>
                  </a:lnTo>
                  <a:lnTo>
                    <a:pt x="225298" y="2252472"/>
                  </a:lnTo>
                  <a:lnTo>
                    <a:pt x="179883" y="2247896"/>
                  </a:lnTo>
                  <a:lnTo>
                    <a:pt x="137588" y="2234771"/>
                  </a:lnTo>
                  <a:lnTo>
                    <a:pt x="99317" y="2214002"/>
                  </a:lnTo>
                  <a:lnTo>
                    <a:pt x="65976" y="2186495"/>
                  </a:lnTo>
                  <a:lnTo>
                    <a:pt x="38469" y="2153154"/>
                  </a:lnTo>
                  <a:lnTo>
                    <a:pt x="17700" y="2114883"/>
                  </a:lnTo>
                  <a:lnTo>
                    <a:pt x="4575" y="2072588"/>
                  </a:lnTo>
                  <a:lnTo>
                    <a:pt x="0" y="2027174"/>
                  </a:lnTo>
                  <a:lnTo>
                    <a:pt x="0" y="225298"/>
                  </a:lnTo>
                  <a:close/>
                </a:path>
              </a:pathLst>
            </a:custGeom>
            <a:ln w="12192">
              <a:solidFill>
                <a:srgbClr val="D2471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2" name="object 12"/>
          <p:cNvSpPr txBox="1"/>
          <p:nvPr/>
        </p:nvSpPr>
        <p:spPr>
          <a:xfrm>
            <a:off x="5584444" y="1864231"/>
            <a:ext cx="3137535" cy="1485900"/>
          </a:xfrm>
          <a:prstGeom prst="rect">
            <a:avLst/>
          </a:prstGeom>
        </p:spPr>
        <p:txBody>
          <a:bodyPr vert="horz" wrap="square" lIns="0" tIns="49530" rIns="0" bIns="0" rtlCol="0">
            <a:spAutoFit/>
          </a:bodyPr>
          <a:lstStyle/>
          <a:p>
            <a:pPr marL="12700" marR="5080" indent="3175" algn="ctr">
              <a:lnSpc>
                <a:spcPct val="86500"/>
              </a:lnSpc>
              <a:spcBef>
                <a:spcPts val="390"/>
              </a:spcBef>
            </a:pPr>
            <a:r>
              <a:rPr sz="1800" b="1" dirty="0">
                <a:latin typeface="Times New Roman"/>
                <a:cs typeface="Times New Roman"/>
              </a:rPr>
              <a:t>Personnel</a:t>
            </a:r>
            <a:r>
              <a:rPr sz="1800" b="1" spc="-65" dirty="0">
                <a:latin typeface="Times New Roman"/>
                <a:cs typeface="Times New Roman"/>
              </a:rPr>
              <a:t> </a:t>
            </a:r>
            <a:r>
              <a:rPr sz="1800" b="1" spc="-10" dirty="0">
                <a:latin typeface="Times New Roman"/>
                <a:cs typeface="Times New Roman"/>
              </a:rPr>
              <a:t>Participation: </a:t>
            </a:r>
            <a:r>
              <a:rPr sz="1800" dirty="0">
                <a:latin typeface="Times New Roman"/>
                <a:cs typeface="Times New Roman"/>
              </a:rPr>
              <a:t>Encouraging</a:t>
            </a:r>
            <a:r>
              <a:rPr sz="1800" spc="-8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healthcare</a:t>
            </a:r>
            <a:r>
              <a:rPr sz="1800" spc="-55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imes New Roman"/>
                <a:cs typeface="Times New Roman"/>
              </a:rPr>
              <a:t>personnel </a:t>
            </a:r>
            <a:r>
              <a:rPr sz="1800" dirty="0">
                <a:latin typeface="Times New Roman"/>
                <a:cs typeface="Times New Roman"/>
              </a:rPr>
              <a:t>(including</a:t>
            </a:r>
            <a:r>
              <a:rPr sz="1800" spc="-15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Accredited</a:t>
            </a:r>
            <a:r>
              <a:rPr sz="1800" spc="-40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imes New Roman"/>
                <a:cs typeface="Times New Roman"/>
              </a:rPr>
              <a:t>Social Health</a:t>
            </a:r>
            <a:r>
              <a:rPr sz="1800" spc="-10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Activist</a:t>
            </a:r>
            <a:r>
              <a:rPr sz="1800" spc="-2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/Auxiliary</a:t>
            </a:r>
            <a:r>
              <a:rPr sz="1800" spc="-35" dirty="0">
                <a:latin typeface="Times New Roman"/>
                <a:cs typeface="Times New Roman"/>
              </a:rPr>
              <a:t> </a:t>
            </a:r>
            <a:r>
              <a:rPr sz="1800" spc="-20" dirty="0">
                <a:latin typeface="Times New Roman"/>
                <a:cs typeface="Times New Roman"/>
              </a:rPr>
              <a:t>Nurse </a:t>
            </a:r>
            <a:r>
              <a:rPr sz="1800" dirty="0">
                <a:latin typeface="Times New Roman"/>
                <a:cs typeface="Times New Roman"/>
              </a:rPr>
              <a:t>Midwives)</a:t>
            </a:r>
            <a:r>
              <a:rPr sz="1800" spc="-2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and</a:t>
            </a:r>
            <a:r>
              <a:rPr sz="1800" spc="-5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their</a:t>
            </a:r>
            <a:r>
              <a:rPr sz="1800" spc="-6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families</a:t>
            </a:r>
            <a:r>
              <a:rPr sz="1800" spc="-5" dirty="0">
                <a:latin typeface="Times New Roman"/>
                <a:cs typeface="Times New Roman"/>
              </a:rPr>
              <a:t> </a:t>
            </a:r>
            <a:r>
              <a:rPr sz="1800" spc="-25" dirty="0">
                <a:latin typeface="Times New Roman"/>
                <a:cs typeface="Times New Roman"/>
              </a:rPr>
              <a:t>to </a:t>
            </a:r>
            <a:r>
              <a:rPr sz="1800" dirty="0">
                <a:latin typeface="Times New Roman"/>
                <a:cs typeface="Times New Roman"/>
              </a:rPr>
              <a:t>participate</a:t>
            </a:r>
            <a:r>
              <a:rPr sz="1800" spc="-3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in</a:t>
            </a:r>
            <a:r>
              <a:rPr sz="1800" spc="-1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IDY</a:t>
            </a:r>
            <a:r>
              <a:rPr sz="1800" spc="-6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2026</a:t>
            </a:r>
            <a:r>
              <a:rPr sz="1800" spc="-65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imes New Roman"/>
                <a:cs typeface="Times New Roman"/>
              </a:rPr>
              <a:t>activities.</a:t>
            </a:r>
            <a:endParaRPr sz="1800">
              <a:latin typeface="Times New Roman"/>
              <a:cs typeface="Times New Roman"/>
            </a:endParaRPr>
          </a:p>
        </p:txBody>
      </p:sp>
      <p:grpSp>
        <p:nvGrpSpPr>
          <p:cNvPr id="13" name="object 13"/>
          <p:cNvGrpSpPr/>
          <p:nvPr/>
        </p:nvGrpSpPr>
        <p:grpSpPr>
          <a:xfrm>
            <a:off x="349300" y="375581"/>
            <a:ext cx="8539480" cy="676275"/>
            <a:chOff x="349300" y="375581"/>
            <a:chExt cx="8539480" cy="676275"/>
          </a:xfrm>
        </p:grpSpPr>
        <p:pic>
          <p:nvPicPr>
            <p:cNvPr id="14" name="object 14" descr="IDY-Logo IDY Logo India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49300" y="466344"/>
              <a:ext cx="409651" cy="585215"/>
            </a:xfrm>
            <a:prstGeom prst="rect">
              <a:avLst/>
            </a:prstGeom>
          </p:spPr>
        </p:pic>
        <p:pic>
          <p:nvPicPr>
            <p:cNvPr id="15" name="object 1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8367845" y="375581"/>
              <a:ext cx="520832" cy="654303"/>
            </a:xfrm>
            <a:prstGeom prst="rect">
              <a:avLst/>
            </a:prstGeom>
          </p:spPr>
        </p:pic>
      </p:grpSp>
      <p:sp>
        <p:nvSpPr>
          <p:cNvPr id="16" name="object 2" descr="$PPTXTitle">
            <a:extLst>
              <a:ext uri="{FF2B5EF4-FFF2-40B4-BE49-F238E27FC236}">
                <a16:creationId xmlns:a16="http://schemas.microsoft.com/office/drawing/2014/main" id="{35B2F17E-5F98-5ACF-EFA7-84CC814C061E}"/>
              </a:ext>
            </a:extLst>
          </p:cNvPr>
          <p:cNvSpPr txBox="1">
            <a:spLocks/>
          </p:cNvSpPr>
          <p:nvPr/>
        </p:nvSpPr>
        <p:spPr>
          <a:xfrm>
            <a:off x="1332969" y="4030290"/>
            <a:ext cx="6837045" cy="4533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>
            <a:lvl1pPr>
              <a:defRPr sz="2800" b="1" i="0">
                <a:solidFill>
                  <a:srgbClr val="006FC0"/>
                </a:solidFill>
                <a:latin typeface="Times New Roman"/>
                <a:ea typeface="+mj-ea"/>
                <a:cs typeface="Times New Roman"/>
              </a:defRPr>
            </a:lvl1pPr>
          </a:lstStyle>
          <a:p>
            <a:pPr marL="12700">
              <a:spcBef>
                <a:spcPts val="105"/>
              </a:spcBef>
            </a:pPr>
            <a:r>
              <a:rPr lang="en-IN" dirty="0"/>
              <a:t>M/o</a:t>
            </a:r>
            <a:r>
              <a:rPr lang="en-IN" spc="-55" dirty="0"/>
              <a:t> </a:t>
            </a:r>
            <a:r>
              <a:rPr lang="en-IN" dirty="0"/>
              <a:t>Electronics</a:t>
            </a:r>
            <a:r>
              <a:rPr lang="en-IN" spc="-120" dirty="0"/>
              <a:t> </a:t>
            </a:r>
            <a:r>
              <a:rPr lang="en-IN" dirty="0"/>
              <a:t>and</a:t>
            </a:r>
            <a:r>
              <a:rPr lang="en-IN" spc="-40" dirty="0"/>
              <a:t> </a:t>
            </a:r>
            <a:r>
              <a:rPr lang="en-IN" dirty="0"/>
              <a:t>Information</a:t>
            </a:r>
            <a:r>
              <a:rPr lang="en-IN" spc="-130" dirty="0"/>
              <a:t> </a:t>
            </a:r>
            <a:r>
              <a:rPr lang="en-IN" spc="-10" dirty="0"/>
              <a:t>Technology</a:t>
            </a: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A1C6449C-1C43-CB8F-FC37-E852AFD4373C}"/>
              </a:ext>
            </a:extLst>
          </p:cNvPr>
          <p:cNvCxnSpPr/>
          <p:nvPr/>
        </p:nvCxnSpPr>
        <p:spPr>
          <a:xfrm>
            <a:off x="349300" y="4030290"/>
            <a:ext cx="8537974" cy="0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20" name="TextBox 19">
            <a:extLst>
              <a:ext uri="{FF2B5EF4-FFF2-40B4-BE49-F238E27FC236}">
                <a16:creationId xmlns:a16="http://schemas.microsoft.com/office/drawing/2014/main" id="{F7229616-43A9-77E2-D19A-85F62D7407D1}"/>
              </a:ext>
            </a:extLst>
          </p:cNvPr>
          <p:cNvSpPr txBox="1"/>
          <p:nvPr/>
        </p:nvSpPr>
        <p:spPr>
          <a:xfrm>
            <a:off x="349300" y="4547712"/>
            <a:ext cx="8510681" cy="21117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98450" marR="5080" indent="-285750">
              <a:lnSpc>
                <a:spcPts val="2480"/>
              </a:lnSpc>
              <a:spcBef>
                <a:spcPts val="515"/>
              </a:spcBef>
              <a:buFont typeface="Arial" panose="020B0604020202020204" pitchFamily="34" charset="0"/>
              <a:buChar char="•"/>
            </a:pPr>
            <a:r>
              <a:rPr lang="en-IN" sz="1800" dirty="0">
                <a:latin typeface="Times New Roman"/>
                <a:cs typeface="Times New Roman"/>
              </a:rPr>
              <a:t>MyGov</a:t>
            </a:r>
            <a:r>
              <a:rPr lang="en-IN" sz="1800" spc="10" dirty="0">
                <a:latin typeface="Times New Roman"/>
                <a:cs typeface="Times New Roman"/>
              </a:rPr>
              <a:t> </a:t>
            </a:r>
            <a:r>
              <a:rPr lang="en-IN" sz="1800" dirty="0">
                <a:latin typeface="Times New Roman"/>
                <a:cs typeface="Times New Roman"/>
              </a:rPr>
              <a:t>Portal</a:t>
            </a:r>
            <a:r>
              <a:rPr lang="en-IN" sz="1800" spc="-45" dirty="0">
                <a:latin typeface="Times New Roman"/>
                <a:cs typeface="Times New Roman"/>
              </a:rPr>
              <a:t> </a:t>
            </a:r>
            <a:r>
              <a:rPr lang="en-IN" sz="1800" dirty="0">
                <a:latin typeface="Times New Roman"/>
                <a:cs typeface="Times New Roman"/>
              </a:rPr>
              <a:t>Outreach:</a:t>
            </a:r>
            <a:r>
              <a:rPr lang="en-IN" sz="1800" spc="-15" dirty="0">
                <a:latin typeface="Times New Roman"/>
                <a:cs typeface="Times New Roman"/>
              </a:rPr>
              <a:t> </a:t>
            </a:r>
            <a:r>
              <a:rPr lang="en-IN" sz="1800" dirty="0">
                <a:latin typeface="Times New Roman"/>
                <a:cs typeface="Times New Roman"/>
              </a:rPr>
              <a:t>Utilising</a:t>
            </a:r>
            <a:r>
              <a:rPr lang="en-IN" sz="1800" spc="-65" dirty="0">
                <a:latin typeface="Times New Roman"/>
                <a:cs typeface="Times New Roman"/>
              </a:rPr>
              <a:t> </a:t>
            </a:r>
            <a:r>
              <a:rPr lang="en-IN" sz="1800" dirty="0">
                <a:latin typeface="Times New Roman"/>
                <a:cs typeface="Times New Roman"/>
              </a:rPr>
              <a:t>the</a:t>
            </a:r>
            <a:r>
              <a:rPr lang="en-IN" sz="1800" spc="-45" dirty="0">
                <a:latin typeface="Times New Roman"/>
                <a:cs typeface="Times New Roman"/>
              </a:rPr>
              <a:t> </a:t>
            </a:r>
            <a:r>
              <a:rPr lang="en-IN" sz="1800" dirty="0">
                <a:latin typeface="Times New Roman"/>
                <a:cs typeface="Times New Roman"/>
              </a:rPr>
              <a:t>MyGov</a:t>
            </a:r>
            <a:r>
              <a:rPr lang="en-IN" sz="1800" spc="30" dirty="0">
                <a:latin typeface="Times New Roman"/>
                <a:cs typeface="Times New Roman"/>
              </a:rPr>
              <a:t> </a:t>
            </a:r>
            <a:r>
              <a:rPr lang="en-IN" sz="1800" dirty="0">
                <a:latin typeface="Times New Roman"/>
                <a:cs typeface="Times New Roman"/>
              </a:rPr>
              <a:t>portal</a:t>
            </a:r>
            <a:r>
              <a:rPr lang="en-IN" sz="1800" spc="-45" dirty="0">
                <a:latin typeface="Times New Roman"/>
                <a:cs typeface="Times New Roman"/>
              </a:rPr>
              <a:t> </a:t>
            </a:r>
            <a:r>
              <a:rPr lang="en-IN" sz="1800" dirty="0">
                <a:latin typeface="Times New Roman"/>
                <a:cs typeface="Times New Roman"/>
              </a:rPr>
              <a:t>for</a:t>
            </a:r>
            <a:r>
              <a:rPr lang="en-IN" sz="1800" spc="-60" dirty="0">
                <a:latin typeface="Times New Roman"/>
                <a:cs typeface="Times New Roman"/>
              </a:rPr>
              <a:t> </a:t>
            </a:r>
            <a:r>
              <a:rPr lang="en-IN" sz="1800" spc="-10" dirty="0">
                <a:latin typeface="Times New Roman"/>
                <a:cs typeface="Times New Roman"/>
              </a:rPr>
              <a:t>extensive </a:t>
            </a:r>
            <a:r>
              <a:rPr lang="en-IN" sz="1800" dirty="0">
                <a:latin typeface="Times New Roman"/>
                <a:cs typeface="Times New Roman"/>
              </a:rPr>
              <a:t>online</a:t>
            </a:r>
            <a:r>
              <a:rPr lang="en-IN" sz="1800" spc="-40" dirty="0">
                <a:latin typeface="Times New Roman"/>
                <a:cs typeface="Times New Roman"/>
              </a:rPr>
              <a:t> </a:t>
            </a:r>
            <a:r>
              <a:rPr lang="en-IN" sz="1800" dirty="0">
                <a:latin typeface="Times New Roman"/>
                <a:cs typeface="Times New Roman"/>
              </a:rPr>
              <a:t>promotion</a:t>
            </a:r>
            <a:r>
              <a:rPr lang="en-IN" sz="1800" spc="-30" dirty="0">
                <a:latin typeface="Times New Roman"/>
                <a:cs typeface="Times New Roman"/>
              </a:rPr>
              <a:t> </a:t>
            </a:r>
            <a:r>
              <a:rPr lang="en-IN" sz="1800" dirty="0">
                <a:latin typeface="Times New Roman"/>
                <a:cs typeface="Times New Roman"/>
              </a:rPr>
              <a:t>of</a:t>
            </a:r>
            <a:r>
              <a:rPr lang="en-IN" sz="1800" spc="-40" dirty="0">
                <a:latin typeface="Times New Roman"/>
                <a:cs typeface="Times New Roman"/>
              </a:rPr>
              <a:t> </a:t>
            </a:r>
            <a:r>
              <a:rPr lang="en-IN" sz="1800" dirty="0">
                <a:latin typeface="Times New Roman"/>
                <a:cs typeface="Times New Roman"/>
              </a:rPr>
              <a:t>IDY</a:t>
            </a:r>
            <a:r>
              <a:rPr lang="en-IN" sz="1800" spc="-60" dirty="0">
                <a:latin typeface="Times New Roman"/>
                <a:cs typeface="Times New Roman"/>
              </a:rPr>
              <a:t> </a:t>
            </a:r>
            <a:r>
              <a:rPr lang="en-IN" sz="1800" spc="-20" dirty="0">
                <a:latin typeface="Times New Roman"/>
                <a:cs typeface="Times New Roman"/>
              </a:rPr>
              <a:t>2026.</a:t>
            </a:r>
          </a:p>
          <a:p>
            <a:pPr marL="298450" indent="-285750">
              <a:lnSpc>
                <a:spcPts val="2675"/>
              </a:lnSpc>
              <a:spcBef>
                <a:spcPts val="100"/>
              </a:spcBef>
              <a:buFont typeface="Arial" panose="020B0604020202020204" pitchFamily="34" charset="0"/>
              <a:buChar char="•"/>
            </a:pPr>
            <a:r>
              <a:rPr lang="en-IN" sz="1800" dirty="0">
                <a:latin typeface="Times New Roman"/>
                <a:cs typeface="Times New Roman"/>
              </a:rPr>
              <a:t>Portal</a:t>
            </a:r>
            <a:r>
              <a:rPr lang="en-IN" sz="1800" spc="-25" dirty="0">
                <a:latin typeface="Times New Roman"/>
                <a:cs typeface="Times New Roman"/>
              </a:rPr>
              <a:t> </a:t>
            </a:r>
            <a:r>
              <a:rPr lang="en-IN" sz="1800" dirty="0">
                <a:latin typeface="Times New Roman"/>
                <a:cs typeface="Times New Roman"/>
              </a:rPr>
              <a:t>and</a:t>
            </a:r>
            <a:r>
              <a:rPr lang="en-IN" sz="1800" spc="-140" dirty="0">
                <a:latin typeface="Times New Roman"/>
                <a:cs typeface="Times New Roman"/>
              </a:rPr>
              <a:t> </a:t>
            </a:r>
            <a:r>
              <a:rPr lang="en-IN" sz="1800" dirty="0">
                <a:latin typeface="Times New Roman"/>
                <a:cs typeface="Times New Roman"/>
              </a:rPr>
              <a:t>App</a:t>
            </a:r>
            <a:r>
              <a:rPr lang="en-IN" sz="1800" spc="-20" dirty="0">
                <a:latin typeface="Times New Roman"/>
                <a:cs typeface="Times New Roman"/>
              </a:rPr>
              <a:t> </a:t>
            </a:r>
            <a:r>
              <a:rPr lang="en-IN" sz="1800" dirty="0">
                <a:latin typeface="Times New Roman"/>
                <a:cs typeface="Times New Roman"/>
              </a:rPr>
              <a:t>Development:</a:t>
            </a:r>
            <a:r>
              <a:rPr lang="en-IN" sz="1800" spc="-20" dirty="0">
                <a:latin typeface="Times New Roman"/>
                <a:cs typeface="Times New Roman"/>
              </a:rPr>
              <a:t> </a:t>
            </a:r>
            <a:r>
              <a:rPr lang="en-IN" sz="1800" dirty="0">
                <a:latin typeface="Times New Roman"/>
                <a:cs typeface="Times New Roman"/>
              </a:rPr>
              <a:t>Developing digital</a:t>
            </a:r>
            <a:r>
              <a:rPr lang="en-IN" sz="1800" spc="-5" dirty="0">
                <a:latin typeface="Times New Roman"/>
                <a:cs typeface="Times New Roman"/>
              </a:rPr>
              <a:t> </a:t>
            </a:r>
            <a:r>
              <a:rPr lang="en-IN" sz="1800" dirty="0">
                <a:latin typeface="Times New Roman"/>
                <a:cs typeface="Times New Roman"/>
              </a:rPr>
              <a:t>tools</a:t>
            </a:r>
            <a:r>
              <a:rPr lang="en-IN" sz="1800" spc="-40" dirty="0">
                <a:latin typeface="Times New Roman"/>
                <a:cs typeface="Times New Roman"/>
              </a:rPr>
              <a:t> </a:t>
            </a:r>
            <a:r>
              <a:rPr lang="en-IN" sz="1800" dirty="0">
                <a:latin typeface="Times New Roman"/>
                <a:cs typeface="Times New Roman"/>
              </a:rPr>
              <a:t>to</a:t>
            </a:r>
            <a:r>
              <a:rPr lang="en-IN" sz="1800" spc="-20" dirty="0">
                <a:latin typeface="Times New Roman"/>
                <a:cs typeface="Times New Roman"/>
              </a:rPr>
              <a:t> </a:t>
            </a:r>
            <a:r>
              <a:rPr lang="en-IN" sz="1800" spc="-10" dirty="0">
                <a:latin typeface="Times New Roman"/>
                <a:cs typeface="Times New Roman"/>
              </a:rPr>
              <a:t>support</a:t>
            </a:r>
            <a:r>
              <a:rPr lang="en-IN" spc="-10" dirty="0">
                <a:latin typeface="Times New Roman"/>
                <a:cs typeface="Times New Roman"/>
              </a:rPr>
              <a:t> </a:t>
            </a:r>
            <a:r>
              <a:rPr lang="en-IN" sz="1800" dirty="0">
                <a:latin typeface="Times New Roman"/>
                <a:cs typeface="Times New Roman"/>
              </a:rPr>
              <a:t>various</a:t>
            </a:r>
            <a:r>
              <a:rPr lang="en-IN" sz="1800" spc="-60" dirty="0">
                <a:latin typeface="Times New Roman"/>
                <a:cs typeface="Times New Roman"/>
              </a:rPr>
              <a:t> </a:t>
            </a:r>
            <a:r>
              <a:rPr lang="en-IN" sz="1800" dirty="0">
                <a:latin typeface="Times New Roman"/>
                <a:cs typeface="Times New Roman"/>
              </a:rPr>
              <a:t>IDY</a:t>
            </a:r>
            <a:r>
              <a:rPr lang="en-IN" sz="1800" spc="-90" dirty="0">
                <a:latin typeface="Times New Roman"/>
                <a:cs typeface="Times New Roman"/>
              </a:rPr>
              <a:t> </a:t>
            </a:r>
            <a:r>
              <a:rPr lang="en-IN" sz="1800" spc="-10" dirty="0">
                <a:latin typeface="Times New Roman"/>
                <a:cs typeface="Times New Roman"/>
              </a:rPr>
              <a:t>activities.</a:t>
            </a:r>
          </a:p>
          <a:p>
            <a:pPr marL="298450" indent="-285750">
              <a:lnSpc>
                <a:spcPts val="2675"/>
              </a:lnSpc>
              <a:spcBef>
                <a:spcPts val="100"/>
              </a:spcBef>
              <a:buFont typeface="Arial" panose="020B0604020202020204" pitchFamily="34" charset="0"/>
              <a:buChar char="•"/>
            </a:pPr>
            <a:r>
              <a:rPr lang="en-IN" sz="1800" dirty="0">
                <a:latin typeface="Times New Roman"/>
                <a:cs typeface="Times New Roman"/>
              </a:rPr>
              <a:t>Digital Media</a:t>
            </a:r>
            <a:r>
              <a:rPr lang="en-IN" sz="1800" spc="-35" dirty="0">
                <a:latin typeface="Times New Roman"/>
                <a:cs typeface="Times New Roman"/>
              </a:rPr>
              <a:t> </a:t>
            </a:r>
            <a:r>
              <a:rPr lang="en-IN" sz="1800" dirty="0">
                <a:latin typeface="Times New Roman"/>
                <a:cs typeface="Times New Roman"/>
              </a:rPr>
              <a:t>Promotion:</a:t>
            </a:r>
            <a:r>
              <a:rPr lang="en-IN" sz="1800" spc="-45" dirty="0">
                <a:latin typeface="Times New Roman"/>
                <a:cs typeface="Times New Roman"/>
              </a:rPr>
              <a:t> </a:t>
            </a:r>
            <a:r>
              <a:rPr lang="en-IN" sz="1800" dirty="0">
                <a:latin typeface="Times New Roman"/>
                <a:cs typeface="Times New Roman"/>
              </a:rPr>
              <a:t>Promoting</a:t>
            </a:r>
            <a:r>
              <a:rPr lang="en-IN" sz="1800" spc="-25" dirty="0">
                <a:latin typeface="Times New Roman"/>
                <a:cs typeface="Times New Roman"/>
              </a:rPr>
              <a:t> </a:t>
            </a:r>
            <a:r>
              <a:rPr lang="en-IN" sz="1800" dirty="0">
                <a:latin typeface="Times New Roman"/>
                <a:cs typeface="Times New Roman"/>
              </a:rPr>
              <a:t>IDY</a:t>
            </a:r>
            <a:r>
              <a:rPr lang="en-IN" sz="1800" spc="-60" dirty="0">
                <a:latin typeface="Times New Roman"/>
                <a:cs typeface="Times New Roman"/>
              </a:rPr>
              <a:t> </a:t>
            </a:r>
            <a:r>
              <a:rPr lang="en-IN" sz="1800" dirty="0">
                <a:latin typeface="Times New Roman"/>
                <a:cs typeface="Times New Roman"/>
              </a:rPr>
              <a:t>through</a:t>
            </a:r>
            <a:r>
              <a:rPr lang="en-IN" sz="1800" spc="-5" dirty="0">
                <a:latin typeface="Times New Roman"/>
                <a:cs typeface="Times New Roman"/>
              </a:rPr>
              <a:t> </a:t>
            </a:r>
            <a:r>
              <a:rPr lang="en-IN" sz="1800" dirty="0">
                <a:latin typeface="Times New Roman"/>
                <a:cs typeface="Times New Roman"/>
              </a:rPr>
              <a:t>online</a:t>
            </a:r>
            <a:r>
              <a:rPr lang="en-IN" sz="1800" spc="-30" dirty="0">
                <a:latin typeface="Times New Roman"/>
                <a:cs typeface="Times New Roman"/>
              </a:rPr>
              <a:t> </a:t>
            </a:r>
            <a:r>
              <a:rPr lang="en-IN" sz="1800" spc="-10" dirty="0">
                <a:latin typeface="Times New Roman"/>
                <a:cs typeface="Times New Roman"/>
              </a:rPr>
              <a:t>banners </a:t>
            </a:r>
            <a:r>
              <a:rPr lang="en-IN" sz="1800" dirty="0">
                <a:latin typeface="Times New Roman"/>
                <a:cs typeface="Times New Roman"/>
              </a:rPr>
              <a:t>on</a:t>
            </a:r>
            <a:r>
              <a:rPr lang="en-IN" sz="1800" spc="-35" dirty="0">
                <a:latin typeface="Times New Roman"/>
                <a:cs typeface="Times New Roman"/>
              </a:rPr>
              <a:t> </a:t>
            </a:r>
            <a:r>
              <a:rPr lang="en-IN" sz="1800" dirty="0">
                <a:latin typeface="Times New Roman"/>
                <a:cs typeface="Times New Roman"/>
              </a:rPr>
              <a:t>government</a:t>
            </a:r>
            <a:r>
              <a:rPr lang="en-IN" sz="1800" spc="15" dirty="0">
                <a:latin typeface="Times New Roman"/>
                <a:cs typeface="Times New Roman"/>
              </a:rPr>
              <a:t> </a:t>
            </a:r>
            <a:r>
              <a:rPr lang="en-IN" sz="1800" spc="-10" dirty="0">
                <a:latin typeface="Times New Roman"/>
                <a:cs typeface="Times New Roman"/>
              </a:rPr>
              <a:t>websites.</a:t>
            </a:r>
            <a:endParaRPr lang="en-IN" sz="1800" dirty="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$PPTXTitle"/>
          <p:cNvSpPr txBox="1">
            <a:spLocks noGrp="1"/>
          </p:cNvSpPr>
          <p:nvPr>
            <p:ph type="title"/>
          </p:nvPr>
        </p:nvSpPr>
        <p:spPr>
          <a:xfrm>
            <a:off x="3305302" y="447878"/>
            <a:ext cx="2993390" cy="45402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dirty="0"/>
              <a:t>Department</a:t>
            </a:r>
            <a:r>
              <a:rPr spc="-40" dirty="0"/>
              <a:t> </a:t>
            </a:r>
            <a:r>
              <a:rPr dirty="0"/>
              <a:t>of</a:t>
            </a:r>
            <a:r>
              <a:rPr spc="-25" dirty="0"/>
              <a:t> </a:t>
            </a:r>
            <a:r>
              <a:rPr spc="-20" dirty="0"/>
              <a:t>Post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86334" y="1187957"/>
            <a:ext cx="8781415" cy="4969510"/>
          </a:xfrm>
          <a:prstGeom prst="rect">
            <a:avLst/>
          </a:prstGeom>
        </p:spPr>
        <p:txBody>
          <a:bodyPr vert="horz" wrap="square" lIns="0" tIns="50800" rIns="0" bIns="0" rtlCol="0">
            <a:spAutoFit/>
          </a:bodyPr>
          <a:lstStyle/>
          <a:p>
            <a:pPr marL="286385" marR="10795" indent="-274320" algn="just">
              <a:lnSpc>
                <a:spcPts val="2380"/>
              </a:lnSpc>
              <a:spcBef>
                <a:spcPts val="400"/>
              </a:spcBef>
              <a:buClr>
                <a:srgbClr val="D24717"/>
              </a:buClr>
              <a:buSzPct val="84090"/>
              <a:buFont typeface="Segoe UI Symbol"/>
              <a:buChar char="⚫"/>
              <a:tabLst>
                <a:tab pos="286385" algn="l"/>
              </a:tabLst>
            </a:pPr>
            <a:r>
              <a:rPr sz="2200" b="1" dirty="0">
                <a:latin typeface="Times New Roman"/>
                <a:cs typeface="Times New Roman"/>
              </a:rPr>
              <a:t>Postal</a:t>
            </a:r>
            <a:r>
              <a:rPr sz="2200" b="1" spc="195" dirty="0">
                <a:latin typeface="Times New Roman"/>
                <a:cs typeface="Times New Roman"/>
              </a:rPr>
              <a:t> </a:t>
            </a:r>
            <a:r>
              <a:rPr sz="2200" b="1" dirty="0">
                <a:latin typeface="Times New Roman"/>
                <a:cs typeface="Times New Roman"/>
              </a:rPr>
              <a:t>Network</a:t>
            </a:r>
            <a:r>
              <a:rPr sz="2200" b="1" spc="180" dirty="0">
                <a:latin typeface="Times New Roman"/>
                <a:cs typeface="Times New Roman"/>
              </a:rPr>
              <a:t> </a:t>
            </a:r>
            <a:r>
              <a:rPr sz="2200" b="1" dirty="0">
                <a:latin typeface="Times New Roman"/>
                <a:cs typeface="Times New Roman"/>
              </a:rPr>
              <a:t>Mobilisation:</a:t>
            </a:r>
            <a:r>
              <a:rPr sz="2200" b="1" spc="215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Times New Roman"/>
                <a:cs typeface="Times New Roman"/>
              </a:rPr>
              <a:t>Utilising</a:t>
            </a:r>
            <a:r>
              <a:rPr sz="2200" spc="180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Times New Roman"/>
                <a:cs typeface="Times New Roman"/>
              </a:rPr>
              <a:t>the</a:t>
            </a:r>
            <a:r>
              <a:rPr sz="2200" spc="204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Times New Roman"/>
                <a:cs typeface="Times New Roman"/>
              </a:rPr>
              <a:t>postal</a:t>
            </a:r>
            <a:r>
              <a:rPr sz="2200" spc="200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Times New Roman"/>
                <a:cs typeface="Times New Roman"/>
              </a:rPr>
              <a:t>network,</a:t>
            </a:r>
            <a:r>
              <a:rPr sz="2200" spc="204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Times New Roman"/>
                <a:cs typeface="Times New Roman"/>
              </a:rPr>
              <a:t>especially</a:t>
            </a:r>
            <a:r>
              <a:rPr sz="2200" spc="195" dirty="0">
                <a:latin typeface="Times New Roman"/>
                <a:cs typeface="Times New Roman"/>
              </a:rPr>
              <a:t> </a:t>
            </a:r>
            <a:r>
              <a:rPr sz="2200" spc="-25" dirty="0">
                <a:latin typeface="Times New Roman"/>
                <a:cs typeface="Times New Roman"/>
              </a:rPr>
              <a:t>in </a:t>
            </a:r>
            <a:r>
              <a:rPr sz="2200" dirty="0">
                <a:latin typeface="Times New Roman"/>
                <a:cs typeface="Times New Roman"/>
              </a:rPr>
              <a:t>rural</a:t>
            </a:r>
            <a:r>
              <a:rPr sz="2200" spc="220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Times New Roman"/>
                <a:cs typeface="Times New Roman"/>
              </a:rPr>
              <a:t>areas,</a:t>
            </a:r>
            <a:r>
              <a:rPr sz="2200" spc="210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Times New Roman"/>
                <a:cs typeface="Times New Roman"/>
              </a:rPr>
              <a:t>for</a:t>
            </a:r>
            <a:r>
              <a:rPr sz="2200" spc="215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Times New Roman"/>
                <a:cs typeface="Times New Roman"/>
              </a:rPr>
              <a:t>various</a:t>
            </a:r>
            <a:r>
              <a:rPr sz="2200" spc="215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Times New Roman"/>
                <a:cs typeface="Times New Roman"/>
              </a:rPr>
              <a:t>IDY</a:t>
            </a:r>
            <a:r>
              <a:rPr sz="2200" spc="125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Times New Roman"/>
                <a:cs typeface="Times New Roman"/>
              </a:rPr>
              <a:t>activities.</a:t>
            </a:r>
            <a:r>
              <a:rPr sz="2200" spc="210" dirty="0">
                <a:latin typeface="Times New Roman"/>
                <a:cs typeface="Times New Roman"/>
              </a:rPr>
              <a:t> </a:t>
            </a:r>
            <a:r>
              <a:rPr sz="2200" b="1" dirty="0">
                <a:latin typeface="Times New Roman"/>
                <a:cs typeface="Times New Roman"/>
              </a:rPr>
              <a:t>(delivery</a:t>
            </a:r>
            <a:r>
              <a:rPr sz="2200" b="1" spc="195" dirty="0">
                <a:latin typeface="Times New Roman"/>
                <a:cs typeface="Times New Roman"/>
              </a:rPr>
              <a:t> </a:t>
            </a:r>
            <a:r>
              <a:rPr sz="2200" b="1" dirty="0">
                <a:latin typeface="Times New Roman"/>
                <a:cs typeface="Times New Roman"/>
              </a:rPr>
              <a:t>of</a:t>
            </a:r>
            <a:r>
              <a:rPr sz="2200" b="1" spc="235" dirty="0">
                <a:latin typeface="Times New Roman"/>
                <a:cs typeface="Times New Roman"/>
              </a:rPr>
              <a:t> </a:t>
            </a:r>
            <a:r>
              <a:rPr sz="2200" b="1" dirty="0">
                <a:latin typeface="Times New Roman"/>
                <a:cs typeface="Times New Roman"/>
              </a:rPr>
              <a:t>letter</a:t>
            </a:r>
            <a:r>
              <a:rPr sz="2200" b="1" spc="150" dirty="0">
                <a:latin typeface="Times New Roman"/>
                <a:cs typeface="Times New Roman"/>
              </a:rPr>
              <a:t> </a:t>
            </a:r>
            <a:r>
              <a:rPr sz="2200" b="1" dirty="0">
                <a:latin typeface="Times New Roman"/>
                <a:cs typeface="Times New Roman"/>
              </a:rPr>
              <a:t>of</a:t>
            </a:r>
            <a:r>
              <a:rPr sz="2200" b="1" spc="210" dirty="0">
                <a:latin typeface="Times New Roman"/>
                <a:cs typeface="Times New Roman"/>
              </a:rPr>
              <a:t> </a:t>
            </a:r>
            <a:r>
              <a:rPr sz="2200" b="1" spc="-10" dirty="0">
                <a:latin typeface="Times New Roman"/>
                <a:cs typeface="Times New Roman"/>
              </a:rPr>
              <a:t>Honourable </a:t>
            </a:r>
            <a:r>
              <a:rPr sz="2200" b="1" dirty="0">
                <a:latin typeface="Times New Roman"/>
                <a:cs typeface="Times New Roman"/>
              </a:rPr>
              <a:t>Prime</a:t>
            </a:r>
            <a:r>
              <a:rPr sz="2200" b="1" spc="-25" dirty="0">
                <a:latin typeface="Times New Roman"/>
                <a:cs typeface="Times New Roman"/>
              </a:rPr>
              <a:t> </a:t>
            </a:r>
            <a:r>
              <a:rPr sz="2200" b="1" dirty="0">
                <a:latin typeface="Times New Roman"/>
                <a:cs typeface="Times New Roman"/>
              </a:rPr>
              <a:t>Minister</a:t>
            </a:r>
            <a:r>
              <a:rPr sz="2200" b="1" spc="-95" dirty="0">
                <a:latin typeface="Times New Roman"/>
                <a:cs typeface="Times New Roman"/>
              </a:rPr>
              <a:t> </a:t>
            </a:r>
            <a:r>
              <a:rPr sz="2200" b="1" dirty="0">
                <a:latin typeface="Times New Roman"/>
                <a:cs typeface="Times New Roman"/>
              </a:rPr>
              <a:t>to</a:t>
            </a:r>
            <a:r>
              <a:rPr sz="2200" b="1" spc="-10" dirty="0">
                <a:latin typeface="Times New Roman"/>
                <a:cs typeface="Times New Roman"/>
              </a:rPr>
              <a:t> </a:t>
            </a:r>
            <a:r>
              <a:rPr sz="2200" b="1" dirty="0">
                <a:latin typeface="Times New Roman"/>
                <a:cs typeface="Times New Roman"/>
              </a:rPr>
              <a:t>Panchayat</a:t>
            </a:r>
            <a:r>
              <a:rPr sz="2200" b="1" spc="-30" dirty="0">
                <a:latin typeface="Times New Roman"/>
                <a:cs typeface="Times New Roman"/>
              </a:rPr>
              <a:t> </a:t>
            </a:r>
            <a:r>
              <a:rPr sz="2200" b="1" spc="-10" dirty="0">
                <a:latin typeface="Times New Roman"/>
                <a:cs typeface="Times New Roman"/>
              </a:rPr>
              <a:t>heads)</a:t>
            </a:r>
            <a:endParaRPr sz="2200">
              <a:latin typeface="Times New Roman"/>
              <a:cs typeface="Times New Roman"/>
            </a:endParaRPr>
          </a:p>
          <a:p>
            <a:pPr marL="287655" indent="-274955" algn="just">
              <a:lnSpc>
                <a:spcPct val="100000"/>
              </a:lnSpc>
              <a:spcBef>
                <a:spcPts val="295"/>
              </a:spcBef>
              <a:buClr>
                <a:srgbClr val="D24717"/>
              </a:buClr>
              <a:buSzPct val="84090"/>
              <a:buFont typeface="Segoe UI Symbol"/>
              <a:buChar char="⚫"/>
              <a:tabLst>
                <a:tab pos="287655" algn="l"/>
              </a:tabLst>
            </a:pPr>
            <a:r>
              <a:rPr sz="2200" b="1" dirty="0">
                <a:latin typeface="Times New Roman"/>
                <a:cs typeface="Times New Roman"/>
              </a:rPr>
              <a:t>IDY</a:t>
            </a:r>
            <a:r>
              <a:rPr sz="2200" b="1" spc="-125" dirty="0">
                <a:latin typeface="Times New Roman"/>
                <a:cs typeface="Times New Roman"/>
              </a:rPr>
              <a:t> </a:t>
            </a:r>
            <a:r>
              <a:rPr sz="2200" b="1" dirty="0">
                <a:latin typeface="Times New Roman"/>
                <a:cs typeface="Times New Roman"/>
              </a:rPr>
              <a:t>Branding</a:t>
            </a:r>
            <a:r>
              <a:rPr sz="2200" b="1" spc="-40" dirty="0">
                <a:latin typeface="Times New Roman"/>
                <a:cs typeface="Times New Roman"/>
              </a:rPr>
              <a:t> </a:t>
            </a:r>
            <a:r>
              <a:rPr sz="2200" b="1" dirty="0">
                <a:latin typeface="Times New Roman"/>
                <a:cs typeface="Times New Roman"/>
              </a:rPr>
              <a:t>on</a:t>
            </a:r>
            <a:r>
              <a:rPr sz="2200" b="1" spc="5" dirty="0">
                <a:latin typeface="Times New Roman"/>
                <a:cs typeface="Times New Roman"/>
              </a:rPr>
              <a:t> </a:t>
            </a:r>
            <a:r>
              <a:rPr sz="2200" b="1" dirty="0">
                <a:latin typeface="Times New Roman"/>
                <a:cs typeface="Times New Roman"/>
              </a:rPr>
              <a:t>Postal</a:t>
            </a:r>
            <a:r>
              <a:rPr sz="2200" b="1" spc="-75" dirty="0">
                <a:latin typeface="Times New Roman"/>
                <a:cs typeface="Times New Roman"/>
              </a:rPr>
              <a:t> </a:t>
            </a:r>
            <a:r>
              <a:rPr sz="2200" b="1" spc="-10" dirty="0">
                <a:latin typeface="Times New Roman"/>
                <a:cs typeface="Times New Roman"/>
              </a:rPr>
              <a:t>Transactions</a:t>
            </a:r>
            <a:endParaRPr sz="2200">
              <a:latin typeface="Times New Roman"/>
              <a:cs typeface="Times New Roman"/>
            </a:endParaRPr>
          </a:p>
          <a:p>
            <a:pPr marL="286385" marR="9525" indent="-274320" algn="just">
              <a:lnSpc>
                <a:spcPct val="90000"/>
              </a:lnSpc>
              <a:spcBef>
                <a:spcPts val="605"/>
              </a:spcBef>
              <a:buClr>
                <a:srgbClr val="D24717"/>
              </a:buClr>
              <a:buSzPct val="84090"/>
              <a:buFont typeface="Segoe UI Symbol"/>
              <a:buChar char="⚫"/>
              <a:tabLst>
                <a:tab pos="286385" algn="l"/>
              </a:tabLst>
            </a:pPr>
            <a:r>
              <a:rPr sz="2200" dirty="0">
                <a:latin typeface="Times New Roman"/>
                <a:cs typeface="Times New Roman"/>
              </a:rPr>
              <a:t>The</a:t>
            </a:r>
            <a:r>
              <a:rPr sz="2200" spc="275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Times New Roman"/>
                <a:cs typeface="Times New Roman"/>
              </a:rPr>
              <a:t>International</a:t>
            </a:r>
            <a:r>
              <a:rPr sz="2200" spc="300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Times New Roman"/>
                <a:cs typeface="Times New Roman"/>
              </a:rPr>
              <a:t>Day</a:t>
            </a:r>
            <a:r>
              <a:rPr sz="2200" spc="250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Times New Roman"/>
                <a:cs typeface="Times New Roman"/>
              </a:rPr>
              <a:t>of</a:t>
            </a:r>
            <a:r>
              <a:rPr sz="2200" spc="285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Times New Roman"/>
                <a:cs typeface="Times New Roman"/>
              </a:rPr>
              <a:t>Yoga</a:t>
            </a:r>
            <a:r>
              <a:rPr sz="2200" spc="275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Times New Roman"/>
                <a:cs typeface="Times New Roman"/>
              </a:rPr>
              <a:t>(IDY)</a:t>
            </a:r>
            <a:r>
              <a:rPr sz="2200" spc="275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Times New Roman"/>
                <a:cs typeface="Times New Roman"/>
              </a:rPr>
              <a:t>logo</a:t>
            </a:r>
            <a:r>
              <a:rPr sz="2200" spc="275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Times New Roman"/>
                <a:cs typeface="Times New Roman"/>
              </a:rPr>
              <a:t>and</a:t>
            </a:r>
            <a:r>
              <a:rPr sz="2200" spc="280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Times New Roman"/>
                <a:cs typeface="Times New Roman"/>
              </a:rPr>
              <a:t>theme</a:t>
            </a:r>
            <a:r>
              <a:rPr sz="2200" spc="275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Times New Roman"/>
                <a:cs typeface="Times New Roman"/>
              </a:rPr>
              <a:t>of</a:t>
            </a:r>
            <a:r>
              <a:rPr sz="2200" spc="305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Times New Roman"/>
                <a:cs typeface="Times New Roman"/>
              </a:rPr>
              <a:t>IDY</a:t>
            </a:r>
            <a:r>
              <a:rPr sz="2200" spc="200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Times New Roman"/>
                <a:cs typeface="Times New Roman"/>
              </a:rPr>
              <a:t>2026</a:t>
            </a:r>
            <a:r>
              <a:rPr sz="2200" spc="270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Times New Roman"/>
                <a:cs typeface="Times New Roman"/>
              </a:rPr>
              <a:t>as</a:t>
            </a:r>
            <a:r>
              <a:rPr sz="2200" spc="275" dirty="0">
                <a:latin typeface="Times New Roman"/>
                <a:cs typeface="Times New Roman"/>
              </a:rPr>
              <a:t> </a:t>
            </a:r>
            <a:r>
              <a:rPr sz="2200" spc="-50" dirty="0">
                <a:latin typeface="Times New Roman"/>
                <a:cs typeface="Times New Roman"/>
              </a:rPr>
              <a:t>a </a:t>
            </a:r>
            <a:r>
              <a:rPr sz="2200" dirty="0">
                <a:latin typeface="Times New Roman"/>
                <a:cs typeface="Times New Roman"/>
              </a:rPr>
              <a:t>digital</a:t>
            </a:r>
            <a:r>
              <a:rPr sz="2200" spc="235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Times New Roman"/>
                <a:cs typeface="Times New Roman"/>
              </a:rPr>
              <a:t>and</a:t>
            </a:r>
            <a:r>
              <a:rPr sz="2200" spc="215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Times New Roman"/>
                <a:cs typeface="Times New Roman"/>
              </a:rPr>
              <a:t>physical</a:t>
            </a:r>
            <a:r>
              <a:rPr sz="2200" spc="229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Times New Roman"/>
                <a:cs typeface="Times New Roman"/>
              </a:rPr>
              <a:t>watermark</a:t>
            </a:r>
            <a:r>
              <a:rPr sz="2200" spc="200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Times New Roman"/>
                <a:cs typeface="Times New Roman"/>
              </a:rPr>
              <a:t>on</a:t>
            </a:r>
            <a:r>
              <a:rPr sz="2200" spc="215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Times New Roman"/>
                <a:cs typeface="Times New Roman"/>
              </a:rPr>
              <a:t>all</a:t>
            </a:r>
            <a:r>
              <a:rPr sz="2200" spc="229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Times New Roman"/>
                <a:cs typeface="Times New Roman"/>
              </a:rPr>
              <a:t>postal</a:t>
            </a:r>
            <a:r>
              <a:rPr sz="2200" spc="229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Times New Roman"/>
                <a:cs typeface="Times New Roman"/>
              </a:rPr>
              <a:t>receipts</a:t>
            </a:r>
            <a:r>
              <a:rPr sz="2200" spc="204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Times New Roman"/>
                <a:cs typeface="Times New Roman"/>
              </a:rPr>
              <a:t>issued</a:t>
            </a:r>
            <a:r>
              <a:rPr sz="2200" spc="200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Times New Roman"/>
                <a:cs typeface="Times New Roman"/>
              </a:rPr>
              <a:t>to</a:t>
            </a:r>
            <a:r>
              <a:rPr sz="2200" spc="215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Times New Roman"/>
                <a:cs typeface="Times New Roman"/>
              </a:rPr>
              <a:t>the</a:t>
            </a:r>
            <a:r>
              <a:rPr sz="2200" spc="220" dirty="0">
                <a:latin typeface="Times New Roman"/>
                <a:cs typeface="Times New Roman"/>
              </a:rPr>
              <a:t> </a:t>
            </a:r>
            <a:r>
              <a:rPr sz="2200" spc="-10" dirty="0">
                <a:latin typeface="Times New Roman"/>
                <a:cs typeface="Times New Roman"/>
              </a:rPr>
              <a:t>public. </a:t>
            </a:r>
            <a:r>
              <a:rPr sz="2200" dirty="0">
                <a:latin typeface="Times New Roman"/>
                <a:cs typeface="Times New Roman"/>
              </a:rPr>
              <a:t>(counter</a:t>
            </a:r>
            <a:r>
              <a:rPr sz="2200" spc="300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Times New Roman"/>
                <a:cs typeface="Times New Roman"/>
              </a:rPr>
              <a:t>receipts,</a:t>
            </a:r>
            <a:r>
              <a:rPr sz="2200" spc="300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Times New Roman"/>
                <a:cs typeface="Times New Roman"/>
              </a:rPr>
              <a:t>speed</a:t>
            </a:r>
            <a:r>
              <a:rPr sz="2200" spc="290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Times New Roman"/>
                <a:cs typeface="Times New Roman"/>
              </a:rPr>
              <a:t>post</a:t>
            </a:r>
            <a:r>
              <a:rPr sz="2200" spc="290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Times New Roman"/>
                <a:cs typeface="Times New Roman"/>
              </a:rPr>
              <a:t>receipts,</a:t>
            </a:r>
            <a:r>
              <a:rPr sz="2200" spc="320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Times New Roman"/>
                <a:cs typeface="Times New Roman"/>
              </a:rPr>
              <a:t>registered</a:t>
            </a:r>
            <a:r>
              <a:rPr sz="2200" spc="295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Times New Roman"/>
                <a:cs typeface="Times New Roman"/>
              </a:rPr>
              <a:t>post</a:t>
            </a:r>
            <a:r>
              <a:rPr sz="2200" spc="315" dirty="0">
                <a:latin typeface="Times New Roman"/>
                <a:cs typeface="Times New Roman"/>
              </a:rPr>
              <a:t> </a:t>
            </a:r>
            <a:r>
              <a:rPr sz="2200" spc="-10" dirty="0">
                <a:latin typeface="Times New Roman"/>
                <a:cs typeface="Times New Roman"/>
              </a:rPr>
              <a:t>acknowledgements, </a:t>
            </a:r>
            <a:r>
              <a:rPr sz="2200" dirty="0">
                <a:latin typeface="Times New Roman"/>
                <a:cs typeface="Times New Roman"/>
              </a:rPr>
              <a:t>and</a:t>
            </a:r>
            <a:r>
              <a:rPr sz="2200" spc="-35" dirty="0">
                <a:latin typeface="Times New Roman"/>
                <a:cs typeface="Times New Roman"/>
              </a:rPr>
              <a:t> </a:t>
            </a:r>
            <a:r>
              <a:rPr sz="2200" spc="-30" dirty="0">
                <a:latin typeface="Times New Roman"/>
                <a:cs typeface="Times New Roman"/>
              </a:rPr>
              <a:t>e-</a:t>
            </a:r>
            <a:r>
              <a:rPr sz="2200" dirty="0">
                <a:latin typeface="Times New Roman"/>
                <a:cs typeface="Times New Roman"/>
              </a:rPr>
              <a:t>receipts)</a:t>
            </a:r>
            <a:r>
              <a:rPr sz="2200" spc="-35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Times New Roman"/>
                <a:cs typeface="Times New Roman"/>
              </a:rPr>
              <a:t>during</a:t>
            </a:r>
            <a:r>
              <a:rPr sz="2200" spc="-30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Times New Roman"/>
                <a:cs typeface="Times New Roman"/>
              </a:rPr>
              <a:t>the</a:t>
            </a:r>
            <a:r>
              <a:rPr sz="2200" spc="-30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Times New Roman"/>
                <a:cs typeface="Times New Roman"/>
              </a:rPr>
              <a:t>IDY</a:t>
            </a:r>
            <a:r>
              <a:rPr sz="2200" spc="-70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Times New Roman"/>
                <a:cs typeface="Times New Roman"/>
              </a:rPr>
              <a:t>campaign</a:t>
            </a:r>
            <a:r>
              <a:rPr sz="2200" spc="-5" dirty="0">
                <a:latin typeface="Times New Roman"/>
                <a:cs typeface="Times New Roman"/>
              </a:rPr>
              <a:t> </a:t>
            </a:r>
            <a:r>
              <a:rPr sz="2200" spc="-10" dirty="0">
                <a:latin typeface="Times New Roman"/>
                <a:cs typeface="Times New Roman"/>
              </a:rPr>
              <a:t>period.</a:t>
            </a:r>
            <a:endParaRPr sz="2200">
              <a:latin typeface="Times New Roman"/>
              <a:cs typeface="Times New Roman"/>
            </a:endParaRPr>
          </a:p>
          <a:p>
            <a:pPr marL="287655" indent="-274955" algn="just">
              <a:lnSpc>
                <a:spcPct val="100000"/>
              </a:lnSpc>
              <a:spcBef>
                <a:spcPts val="335"/>
              </a:spcBef>
              <a:buClr>
                <a:srgbClr val="D24717"/>
              </a:buClr>
              <a:buSzPct val="84090"/>
              <a:buFont typeface="Segoe UI Symbol"/>
              <a:buChar char="⚫"/>
              <a:tabLst>
                <a:tab pos="287655" algn="l"/>
              </a:tabLst>
            </a:pPr>
            <a:r>
              <a:rPr sz="2200" b="1" dirty="0">
                <a:latin typeface="Times New Roman"/>
                <a:cs typeface="Times New Roman"/>
              </a:rPr>
              <a:t>Community</a:t>
            </a:r>
            <a:r>
              <a:rPr sz="2200" b="1" spc="-60" dirty="0">
                <a:latin typeface="Times New Roman"/>
                <a:cs typeface="Times New Roman"/>
              </a:rPr>
              <a:t> </a:t>
            </a:r>
            <a:r>
              <a:rPr sz="2200" b="1" dirty="0">
                <a:latin typeface="Times New Roman"/>
                <a:cs typeface="Times New Roman"/>
              </a:rPr>
              <a:t>Engagement</a:t>
            </a:r>
            <a:r>
              <a:rPr sz="2200" b="1" spc="-50" dirty="0">
                <a:latin typeface="Times New Roman"/>
                <a:cs typeface="Times New Roman"/>
              </a:rPr>
              <a:t> </a:t>
            </a:r>
            <a:r>
              <a:rPr sz="2200" b="1" dirty="0">
                <a:latin typeface="Times New Roman"/>
                <a:cs typeface="Times New Roman"/>
              </a:rPr>
              <a:t>through</a:t>
            </a:r>
            <a:r>
              <a:rPr sz="2200" b="1" spc="-20" dirty="0">
                <a:latin typeface="Times New Roman"/>
                <a:cs typeface="Times New Roman"/>
              </a:rPr>
              <a:t> </a:t>
            </a:r>
            <a:r>
              <a:rPr sz="2200" b="1" dirty="0">
                <a:latin typeface="Times New Roman"/>
                <a:cs typeface="Times New Roman"/>
              </a:rPr>
              <a:t>Postal</a:t>
            </a:r>
            <a:r>
              <a:rPr sz="2200" b="1" spc="-65" dirty="0">
                <a:latin typeface="Times New Roman"/>
                <a:cs typeface="Times New Roman"/>
              </a:rPr>
              <a:t> </a:t>
            </a:r>
            <a:r>
              <a:rPr sz="2200" b="1" spc="-10" dirty="0">
                <a:latin typeface="Times New Roman"/>
                <a:cs typeface="Times New Roman"/>
              </a:rPr>
              <a:t>Staff</a:t>
            </a:r>
            <a:endParaRPr sz="2200">
              <a:latin typeface="Times New Roman"/>
              <a:cs typeface="Times New Roman"/>
            </a:endParaRPr>
          </a:p>
          <a:p>
            <a:pPr marL="286385" marR="10160" indent="-274320" algn="just">
              <a:lnSpc>
                <a:spcPct val="90100"/>
              </a:lnSpc>
              <a:spcBef>
                <a:spcPts val="600"/>
              </a:spcBef>
              <a:buClr>
                <a:srgbClr val="D24717"/>
              </a:buClr>
              <a:buSzPct val="84090"/>
              <a:buFont typeface="Segoe UI Symbol"/>
              <a:buChar char="⚫"/>
              <a:tabLst>
                <a:tab pos="286385" algn="l"/>
              </a:tabLst>
            </a:pPr>
            <a:r>
              <a:rPr sz="2200" dirty="0">
                <a:latin typeface="Times New Roman"/>
                <a:cs typeface="Times New Roman"/>
              </a:rPr>
              <a:t>Postal</a:t>
            </a:r>
            <a:r>
              <a:rPr sz="2200" spc="290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Times New Roman"/>
                <a:cs typeface="Times New Roman"/>
              </a:rPr>
              <a:t>employees</a:t>
            </a:r>
            <a:r>
              <a:rPr sz="2200" spc="295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Times New Roman"/>
                <a:cs typeface="Times New Roman"/>
              </a:rPr>
              <a:t>and</a:t>
            </a:r>
            <a:r>
              <a:rPr sz="2200" spc="275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Times New Roman"/>
                <a:cs typeface="Times New Roman"/>
              </a:rPr>
              <a:t>Gramin</a:t>
            </a:r>
            <a:r>
              <a:rPr sz="2200" spc="305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Times New Roman"/>
                <a:cs typeface="Times New Roman"/>
              </a:rPr>
              <a:t>Dak</a:t>
            </a:r>
            <a:r>
              <a:rPr sz="2200" spc="275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Times New Roman"/>
                <a:cs typeface="Times New Roman"/>
              </a:rPr>
              <a:t>Sevaks</a:t>
            </a:r>
            <a:r>
              <a:rPr sz="2200" spc="305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Times New Roman"/>
                <a:cs typeface="Times New Roman"/>
              </a:rPr>
              <a:t>(GDS),</a:t>
            </a:r>
            <a:r>
              <a:rPr sz="2200" spc="305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Times New Roman"/>
                <a:cs typeface="Times New Roman"/>
              </a:rPr>
              <a:t>as</a:t>
            </a:r>
            <a:r>
              <a:rPr sz="2200" spc="285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Times New Roman"/>
                <a:cs typeface="Times New Roman"/>
              </a:rPr>
              <a:t>trusted</a:t>
            </a:r>
            <a:r>
              <a:rPr sz="2200" spc="275" dirty="0">
                <a:latin typeface="Times New Roman"/>
                <a:cs typeface="Times New Roman"/>
              </a:rPr>
              <a:t> </a:t>
            </a:r>
            <a:r>
              <a:rPr sz="2200" spc="-10" dirty="0">
                <a:latin typeface="Times New Roman"/>
                <a:cs typeface="Times New Roman"/>
              </a:rPr>
              <a:t>community </a:t>
            </a:r>
            <a:r>
              <a:rPr sz="2200" dirty="0">
                <a:latin typeface="Times New Roman"/>
                <a:cs typeface="Times New Roman"/>
              </a:rPr>
              <a:t>interfaces,</a:t>
            </a:r>
            <a:r>
              <a:rPr sz="2200" spc="235" dirty="0">
                <a:latin typeface="Times New Roman"/>
                <a:cs typeface="Times New Roman"/>
              </a:rPr>
              <a:t>  </a:t>
            </a:r>
            <a:r>
              <a:rPr sz="2200" dirty="0">
                <a:latin typeface="Times New Roman"/>
                <a:cs typeface="Times New Roman"/>
              </a:rPr>
              <a:t>to</a:t>
            </a:r>
            <a:r>
              <a:rPr sz="2200" spc="215" dirty="0">
                <a:latin typeface="Times New Roman"/>
                <a:cs typeface="Times New Roman"/>
              </a:rPr>
              <a:t>  </a:t>
            </a:r>
            <a:r>
              <a:rPr sz="2200" dirty="0">
                <a:latin typeface="Times New Roman"/>
                <a:cs typeface="Times New Roman"/>
              </a:rPr>
              <a:t>act</a:t>
            </a:r>
            <a:r>
              <a:rPr sz="2200" spc="229" dirty="0">
                <a:latin typeface="Times New Roman"/>
                <a:cs typeface="Times New Roman"/>
              </a:rPr>
              <a:t>  </a:t>
            </a:r>
            <a:r>
              <a:rPr sz="2200" dirty="0">
                <a:latin typeface="Times New Roman"/>
                <a:cs typeface="Times New Roman"/>
              </a:rPr>
              <a:t>as</a:t>
            </a:r>
            <a:r>
              <a:rPr sz="2200" spc="229" dirty="0">
                <a:latin typeface="Times New Roman"/>
                <a:cs typeface="Times New Roman"/>
              </a:rPr>
              <a:t>  </a:t>
            </a:r>
            <a:r>
              <a:rPr sz="2200" dirty="0">
                <a:latin typeface="Times New Roman"/>
                <a:cs typeface="Times New Roman"/>
              </a:rPr>
              <a:t>Yoga</a:t>
            </a:r>
            <a:r>
              <a:rPr sz="2200" spc="225" dirty="0">
                <a:latin typeface="Times New Roman"/>
                <a:cs typeface="Times New Roman"/>
              </a:rPr>
              <a:t>  </a:t>
            </a:r>
            <a:r>
              <a:rPr sz="2200" dirty="0">
                <a:latin typeface="Times New Roman"/>
                <a:cs typeface="Times New Roman"/>
              </a:rPr>
              <a:t>ambassadors</a:t>
            </a:r>
            <a:r>
              <a:rPr sz="2200" spc="235" dirty="0">
                <a:latin typeface="Times New Roman"/>
                <a:cs typeface="Times New Roman"/>
              </a:rPr>
              <a:t>  </a:t>
            </a:r>
            <a:r>
              <a:rPr sz="2200" dirty="0">
                <a:latin typeface="Times New Roman"/>
                <a:cs typeface="Times New Roman"/>
              </a:rPr>
              <a:t>at</a:t>
            </a:r>
            <a:r>
              <a:rPr sz="2200" spc="229" dirty="0">
                <a:latin typeface="Times New Roman"/>
                <a:cs typeface="Times New Roman"/>
              </a:rPr>
              <a:t>  </a:t>
            </a:r>
            <a:r>
              <a:rPr sz="2200" dirty="0">
                <a:latin typeface="Times New Roman"/>
                <a:cs typeface="Times New Roman"/>
              </a:rPr>
              <a:t>the</a:t>
            </a:r>
            <a:r>
              <a:rPr sz="2200" spc="220" dirty="0">
                <a:latin typeface="Times New Roman"/>
                <a:cs typeface="Times New Roman"/>
              </a:rPr>
              <a:t>  </a:t>
            </a:r>
            <a:r>
              <a:rPr sz="2200" dirty="0">
                <a:latin typeface="Times New Roman"/>
                <a:cs typeface="Times New Roman"/>
              </a:rPr>
              <a:t>grassroots</a:t>
            </a:r>
            <a:r>
              <a:rPr sz="2200" spc="235" dirty="0">
                <a:latin typeface="Times New Roman"/>
                <a:cs typeface="Times New Roman"/>
              </a:rPr>
              <a:t>  </a:t>
            </a:r>
            <a:r>
              <a:rPr sz="2200" dirty="0">
                <a:latin typeface="Times New Roman"/>
                <a:cs typeface="Times New Roman"/>
              </a:rPr>
              <a:t>level</a:t>
            </a:r>
            <a:r>
              <a:rPr sz="2200" spc="229" dirty="0">
                <a:latin typeface="Times New Roman"/>
                <a:cs typeface="Times New Roman"/>
              </a:rPr>
              <a:t>  </a:t>
            </a:r>
            <a:r>
              <a:rPr sz="2200" spc="-25" dirty="0">
                <a:latin typeface="Times New Roman"/>
                <a:cs typeface="Times New Roman"/>
              </a:rPr>
              <a:t>by </a:t>
            </a:r>
            <a:r>
              <a:rPr sz="2200" dirty="0">
                <a:latin typeface="Times New Roman"/>
                <a:cs typeface="Times New Roman"/>
              </a:rPr>
              <a:t>disseminating</a:t>
            </a:r>
            <a:r>
              <a:rPr sz="2200" spc="475" dirty="0">
                <a:latin typeface="Times New Roman"/>
                <a:cs typeface="Times New Roman"/>
              </a:rPr>
              <a:t>  </a:t>
            </a:r>
            <a:r>
              <a:rPr sz="2200" dirty="0">
                <a:latin typeface="Times New Roman"/>
                <a:cs typeface="Times New Roman"/>
              </a:rPr>
              <a:t>information</a:t>
            </a:r>
            <a:r>
              <a:rPr sz="2200" spc="490" dirty="0">
                <a:latin typeface="Times New Roman"/>
                <a:cs typeface="Times New Roman"/>
              </a:rPr>
              <a:t>  </a:t>
            </a:r>
            <a:r>
              <a:rPr sz="2200" dirty="0">
                <a:latin typeface="Times New Roman"/>
                <a:cs typeface="Times New Roman"/>
              </a:rPr>
              <a:t>about</a:t>
            </a:r>
            <a:r>
              <a:rPr sz="2200" spc="484" dirty="0">
                <a:latin typeface="Times New Roman"/>
                <a:cs typeface="Times New Roman"/>
              </a:rPr>
              <a:t>  </a:t>
            </a:r>
            <a:r>
              <a:rPr sz="2200" dirty="0">
                <a:latin typeface="Times New Roman"/>
                <a:cs typeface="Times New Roman"/>
              </a:rPr>
              <a:t>IDY</a:t>
            </a:r>
            <a:r>
              <a:rPr sz="2200" spc="440" dirty="0">
                <a:latin typeface="Times New Roman"/>
                <a:cs typeface="Times New Roman"/>
              </a:rPr>
              <a:t>  </a:t>
            </a:r>
            <a:r>
              <a:rPr sz="2200" dirty="0">
                <a:latin typeface="Times New Roman"/>
                <a:cs typeface="Times New Roman"/>
              </a:rPr>
              <a:t>and</a:t>
            </a:r>
            <a:r>
              <a:rPr sz="2200" spc="484" dirty="0">
                <a:latin typeface="Times New Roman"/>
                <a:cs typeface="Times New Roman"/>
              </a:rPr>
              <a:t>  </a:t>
            </a:r>
            <a:r>
              <a:rPr sz="2200" dirty="0">
                <a:latin typeface="Times New Roman"/>
                <a:cs typeface="Times New Roman"/>
              </a:rPr>
              <a:t>motivating</a:t>
            </a:r>
            <a:r>
              <a:rPr sz="2200" spc="475" dirty="0">
                <a:latin typeface="Times New Roman"/>
                <a:cs typeface="Times New Roman"/>
              </a:rPr>
              <a:t>  </a:t>
            </a:r>
            <a:r>
              <a:rPr sz="2200" spc="-10" dirty="0">
                <a:latin typeface="Times New Roman"/>
                <a:cs typeface="Times New Roman"/>
              </a:rPr>
              <a:t>community participation.</a:t>
            </a:r>
            <a:endParaRPr sz="2200">
              <a:latin typeface="Times New Roman"/>
              <a:cs typeface="Times New Roman"/>
            </a:endParaRPr>
          </a:p>
          <a:p>
            <a:pPr marL="287655" indent="-274955" algn="just">
              <a:lnSpc>
                <a:spcPts val="2510"/>
              </a:lnSpc>
              <a:spcBef>
                <a:spcPts val="335"/>
              </a:spcBef>
              <a:buClr>
                <a:srgbClr val="D24717"/>
              </a:buClr>
              <a:buSzPct val="84090"/>
              <a:buFont typeface="Segoe UI Symbol"/>
              <a:buChar char="⚫"/>
              <a:tabLst>
                <a:tab pos="287655" algn="l"/>
              </a:tabLst>
            </a:pPr>
            <a:r>
              <a:rPr sz="2200" b="1" dirty="0">
                <a:latin typeface="Times New Roman"/>
                <a:cs typeface="Times New Roman"/>
              </a:rPr>
              <a:t>Staff</a:t>
            </a:r>
            <a:r>
              <a:rPr sz="2200" b="1" spc="210" dirty="0">
                <a:latin typeface="Times New Roman"/>
                <a:cs typeface="Times New Roman"/>
              </a:rPr>
              <a:t> </a:t>
            </a:r>
            <a:r>
              <a:rPr sz="2200" b="1" dirty="0">
                <a:latin typeface="Times New Roman"/>
                <a:cs typeface="Times New Roman"/>
              </a:rPr>
              <a:t>Participation:</a:t>
            </a:r>
            <a:r>
              <a:rPr sz="2200" b="1" spc="210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Times New Roman"/>
                <a:cs typeface="Times New Roman"/>
              </a:rPr>
              <a:t>Encouraging</a:t>
            </a:r>
            <a:r>
              <a:rPr sz="2200" spc="190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Times New Roman"/>
                <a:cs typeface="Times New Roman"/>
              </a:rPr>
              <a:t>staff</a:t>
            </a:r>
            <a:r>
              <a:rPr sz="2200" spc="190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Times New Roman"/>
                <a:cs typeface="Times New Roman"/>
              </a:rPr>
              <a:t>and</a:t>
            </a:r>
            <a:r>
              <a:rPr sz="2200" spc="210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Times New Roman"/>
                <a:cs typeface="Times New Roman"/>
              </a:rPr>
              <a:t>families</a:t>
            </a:r>
            <a:r>
              <a:rPr sz="2200" spc="200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Times New Roman"/>
                <a:cs typeface="Times New Roman"/>
              </a:rPr>
              <a:t>to</a:t>
            </a:r>
            <a:r>
              <a:rPr sz="2200" spc="204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Times New Roman"/>
                <a:cs typeface="Times New Roman"/>
              </a:rPr>
              <a:t>participate</a:t>
            </a:r>
            <a:r>
              <a:rPr sz="2200" spc="220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Times New Roman"/>
                <a:cs typeface="Times New Roman"/>
              </a:rPr>
              <a:t>in</a:t>
            </a:r>
            <a:r>
              <a:rPr sz="2200" spc="204" dirty="0">
                <a:latin typeface="Times New Roman"/>
                <a:cs typeface="Times New Roman"/>
              </a:rPr>
              <a:t> </a:t>
            </a:r>
            <a:r>
              <a:rPr sz="2200" spc="-25" dirty="0">
                <a:latin typeface="Times New Roman"/>
                <a:cs typeface="Times New Roman"/>
              </a:rPr>
              <a:t>IDY</a:t>
            </a:r>
            <a:endParaRPr sz="2200">
              <a:latin typeface="Times New Roman"/>
              <a:cs typeface="Times New Roman"/>
            </a:endParaRPr>
          </a:p>
          <a:p>
            <a:pPr marL="286385" algn="just">
              <a:lnSpc>
                <a:spcPts val="2510"/>
              </a:lnSpc>
            </a:pPr>
            <a:r>
              <a:rPr sz="2200" dirty="0">
                <a:latin typeface="Times New Roman"/>
                <a:cs typeface="Times New Roman"/>
              </a:rPr>
              <a:t>through</a:t>
            </a:r>
            <a:r>
              <a:rPr sz="2200" spc="-25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Times New Roman"/>
                <a:cs typeface="Times New Roman"/>
              </a:rPr>
              <a:t>welfare</a:t>
            </a:r>
            <a:r>
              <a:rPr sz="2200" spc="-35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Times New Roman"/>
                <a:cs typeface="Times New Roman"/>
              </a:rPr>
              <a:t>and</a:t>
            </a:r>
            <a:r>
              <a:rPr sz="2200" spc="-20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Times New Roman"/>
                <a:cs typeface="Times New Roman"/>
              </a:rPr>
              <a:t>recreation</a:t>
            </a:r>
            <a:r>
              <a:rPr sz="2200" spc="-55" dirty="0">
                <a:latin typeface="Times New Roman"/>
                <a:cs typeface="Times New Roman"/>
              </a:rPr>
              <a:t> </a:t>
            </a:r>
            <a:r>
              <a:rPr sz="2200" spc="-10" dirty="0">
                <a:latin typeface="Times New Roman"/>
                <a:cs typeface="Times New Roman"/>
              </a:rPr>
              <a:t>channels.</a:t>
            </a:r>
            <a:endParaRPr sz="2200">
              <a:latin typeface="Times New Roman"/>
              <a:cs typeface="Times New Roman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501429" y="293370"/>
            <a:ext cx="8411845" cy="657225"/>
            <a:chOff x="501429" y="293370"/>
            <a:chExt cx="8411845" cy="657225"/>
          </a:xfrm>
        </p:grpSpPr>
        <p:pic>
          <p:nvPicPr>
            <p:cNvPr id="5" name="object 5" descr="IDY-Logo IDY Logo India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01429" y="310896"/>
              <a:ext cx="457335" cy="554004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8392229" y="293370"/>
              <a:ext cx="520832" cy="657225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$PPTXTitle"/>
          <p:cNvSpPr txBox="1">
            <a:spLocks noGrp="1"/>
          </p:cNvSpPr>
          <p:nvPr>
            <p:ph type="title"/>
          </p:nvPr>
        </p:nvSpPr>
        <p:spPr>
          <a:xfrm>
            <a:off x="1618956" y="310448"/>
            <a:ext cx="7076693" cy="50462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44600">
              <a:lnSpc>
                <a:spcPct val="100000"/>
              </a:lnSpc>
              <a:spcBef>
                <a:spcPts val="95"/>
              </a:spcBef>
            </a:pPr>
            <a:r>
              <a:rPr lang="en-IN" sz="3200" dirty="0"/>
              <a:t>Ministry</a:t>
            </a:r>
            <a:r>
              <a:rPr lang="en-IN" sz="3200" spc="-90" dirty="0"/>
              <a:t> </a:t>
            </a:r>
            <a:r>
              <a:rPr lang="en-IN" sz="3200" dirty="0"/>
              <a:t>of</a:t>
            </a:r>
            <a:r>
              <a:rPr lang="en-IN" sz="3200" spc="-75" dirty="0"/>
              <a:t> </a:t>
            </a:r>
            <a:r>
              <a:rPr lang="en-IN" sz="3200" spc="-10" dirty="0"/>
              <a:t>Defence</a:t>
            </a:r>
            <a:endParaRPr sz="3200" dirty="0"/>
          </a:p>
        </p:txBody>
      </p:sp>
      <p:sp>
        <p:nvSpPr>
          <p:cNvPr id="5" name="object 5"/>
          <p:cNvSpPr/>
          <p:nvPr/>
        </p:nvSpPr>
        <p:spPr>
          <a:xfrm>
            <a:off x="316658" y="3429000"/>
            <a:ext cx="8662670" cy="0"/>
          </a:xfrm>
          <a:custGeom>
            <a:avLst/>
            <a:gdLst/>
            <a:ahLst/>
            <a:cxnLst/>
            <a:rect l="l" t="t" r="r" b="b"/>
            <a:pathLst>
              <a:path w="8662670">
                <a:moveTo>
                  <a:pt x="0" y="0"/>
                </a:moveTo>
                <a:lnTo>
                  <a:pt x="8662416" y="0"/>
                </a:lnTo>
              </a:path>
            </a:pathLst>
          </a:custGeom>
          <a:ln w="12192">
            <a:solidFill>
              <a:srgbClr val="D2471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9" name="object 9"/>
          <p:cNvGrpSpPr/>
          <p:nvPr/>
        </p:nvGrpSpPr>
        <p:grpSpPr>
          <a:xfrm>
            <a:off x="404706" y="405384"/>
            <a:ext cx="8321040" cy="731520"/>
            <a:chOff x="404706" y="405384"/>
            <a:chExt cx="8321040" cy="731520"/>
          </a:xfrm>
        </p:grpSpPr>
        <p:pic>
          <p:nvPicPr>
            <p:cNvPr id="10" name="object 10" descr="IDY-Logo IDY Logo India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04706" y="405384"/>
              <a:ext cx="411818" cy="587816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8232063" y="482261"/>
              <a:ext cx="493274" cy="654303"/>
            </a:xfrm>
            <a:prstGeom prst="rect">
              <a:avLst/>
            </a:prstGeom>
          </p:spPr>
        </p:pic>
      </p:grpSp>
      <p:sp>
        <p:nvSpPr>
          <p:cNvPr id="12" name="TextBox 11">
            <a:extLst>
              <a:ext uri="{FF2B5EF4-FFF2-40B4-BE49-F238E27FC236}">
                <a16:creationId xmlns:a16="http://schemas.microsoft.com/office/drawing/2014/main" id="{F3CE0BCA-A6D5-7024-0438-3E47D216AE4A}"/>
              </a:ext>
            </a:extLst>
          </p:cNvPr>
          <p:cNvSpPr txBox="1"/>
          <p:nvPr/>
        </p:nvSpPr>
        <p:spPr>
          <a:xfrm>
            <a:off x="316658" y="1184360"/>
            <a:ext cx="8510681" cy="19793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98450" marR="5080" indent="-285750">
              <a:lnSpc>
                <a:spcPts val="2470"/>
              </a:lnSpc>
              <a:spcBef>
                <a:spcPts val="525"/>
              </a:spcBef>
              <a:buFont typeface="Arial" panose="020B0604020202020204" pitchFamily="34" charset="0"/>
              <a:buChar char="•"/>
            </a:pPr>
            <a:r>
              <a:rPr lang="en-IN" sz="1800" b="1" dirty="0">
                <a:latin typeface="Times New Roman"/>
                <a:cs typeface="Times New Roman"/>
              </a:rPr>
              <a:t>Uniformed</a:t>
            </a:r>
            <a:r>
              <a:rPr lang="en-IN" sz="1800" b="1" spc="-40" dirty="0">
                <a:latin typeface="Times New Roman"/>
                <a:cs typeface="Times New Roman"/>
              </a:rPr>
              <a:t> </a:t>
            </a:r>
            <a:r>
              <a:rPr lang="en-IN" sz="1800" b="1" dirty="0">
                <a:latin typeface="Times New Roman"/>
                <a:cs typeface="Times New Roman"/>
              </a:rPr>
              <a:t>Forces</a:t>
            </a:r>
            <a:r>
              <a:rPr lang="en-IN" sz="1800" b="1" spc="-5" dirty="0">
                <a:latin typeface="Times New Roman"/>
                <a:cs typeface="Times New Roman"/>
              </a:rPr>
              <a:t> </a:t>
            </a:r>
            <a:r>
              <a:rPr lang="en-IN" sz="1800" b="1" dirty="0">
                <a:latin typeface="Times New Roman"/>
                <a:cs typeface="Times New Roman"/>
              </a:rPr>
              <a:t>Mobilisation:</a:t>
            </a:r>
            <a:r>
              <a:rPr lang="en-IN" sz="1800" b="1" spc="-95" dirty="0">
                <a:latin typeface="Times New Roman"/>
                <a:cs typeface="Times New Roman"/>
              </a:rPr>
              <a:t> </a:t>
            </a:r>
            <a:r>
              <a:rPr lang="en-IN" sz="1800" dirty="0">
                <a:latin typeface="Times New Roman"/>
                <a:cs typeface="Times New Roman"/>
              </a:rPr>
              <a:t>Encouraging</a:t>
            </a:r>
            <a:r>
              <a:rPr lang="en-IN" sz="1800" spc="-15" dirty="0">
                <a:latin typeface="Times New Roman"/>
                <a:cs typeface="Times New Roman"/>
              </a:rPr>
              <a:t> </a:t>
            </a:r>
            <a:r>
              <a:rPr lang="en-IN" sz="1800" dirty="0">
                <a:latin typeface="Times New Roman"/>
                <a:cs typeface="Times New Roman"/>
              </a:rPr>
              <a:t>active</a:t>
            </a:r>
            <a:r>
              <a:rPr lang="en-IN" sz="1800" spc="-55" dirty="0">
                <a:latin typeface="Times New Roman"/>
                <a:cs typeface="Times New Roman"/>
              </a:rPr>
              <a:t> </a:t>
            </a:r>
            <a:r>
              <a:rPr lang="en-IN" sz="1800" spc="-10" dirty="0">
                <a:latin typeface="Times New Roman"/>
                <a:cs typeface="Times New Roman"/>
              </a:rPr>
              <a:t>participation </a:t>
            </a:r>
            <a:r>
              <a:rPr lang="en-IN" sz="1800" dirty="0">
                <a:latin typeface="Times New Roman"/>
                <a:cs typeface="Times New Roman"/>
              </a:rPr>
              <a:t>of</a:t>
            </a:r>
            <a:r>
              <a:rPr lang="en-IN" sz="1800" spc="-45" dirty="0">
                <a:latin typeface="Times New Roman"/>
                <a:cs typeface="Times New Roman"/>
              </a:rPr>
              <a:t> </a:t>
            </a:r>
            <a:r>
              <a:rPr lang="en-IN" sz="1800" dirty="0">
                <a:latin typeface="Times New Roman"/>
                <a:cs typeface="Times New Roman"/>
              </a:rPr>
              <a:t>uniformed</a:t>
            </a:r>
            <a:r>
              <a:rPr lang="en-IN" sz="1800" spc="-20" dirty="0">
                <a:latin typeface="Times New Roman"/>
                <a:cs typeface="Times New Roman"/>
              </a:rPr>
              <a:t> </a:t>
            </a:r>
            <a:r>
              <a:rPr lang="en-IN" sz="1800" dirty="0">
                <a:latin typeface="Times New Roman"/>
                <a:cs typeface="Times New Roman"/>
              </a:rPr>
              <a:t>forces</a:t>
            </a:r>
            <a:r>
              <a:rPr lang="en-IN" sz="1800" spc="-20" dirty="0">
                <a:latin typeface="Times New Roman"/>
                <a:cs typeface="Times New Roman"/>
              </a:rPr>
              <a:t> </a:t>
            </a:r>
            <a:r>
              <a:rPr lang="en-IN" sz="1800" dirty="0">
                <a:latin typeface="Times New Roman"/>
                <a:cs typeface="Times New Roman"/>
              </a:rPr>
              <a:t>and</a:t>
            </a:r>
            <a:r>
              <a:rPr lang="en-IN" sz="1800" spc="-30" dirty="0">
                <a:latin typeface="Times New Roman"/>
                <a:cs typeface="Times New Roman"/>
              </a:rPr>
              <a:t> </a:t>
            </a:r>
            <a:r>
              <a:rPr lang="en-IN" sz="1800" dirty="0">
                <a:latin typeface="Times New Roman"/>
                <a:cs typeface="Times New Roman"/>
              </a:rPr>
              <a:t>paramilitary</a:t>
            </a:r>
            <a:r>
              <a:rPr lang="en-IN" sz="1800" spc="-20" dirty="0">
                <a:latin typeface="Times New Roman"/>
                <a:cs typeface="Times New Roman"/>
              </a:rPr>
              <a:t> </a:t>
            </a:r>
            <a:r>
              <a:rPr lang="en-IN" sz="1800" dirty="0">
                <a:latin typeface="Times New Roman"/>
                <a:cs typeface="Times New Roman"/>
              </a:rPr>
              <a:t>forces</a:t>
            </a:r>
            <a:r>
              <a:rPr lang="en-IN" sz="1800" spc="-15" dirty="0">
                <a:latin typeface="Times New Roman"/>
                <a:cs typeface="Times New Roman"/>
              </a:rPr>
              <a:t> </a:t>
            </a:r>
            <a:r>
              <a:rPr lang="en-IN" sz="1800" dirty="0">
                <a:latin typeface="Times New Roman"/>
                <a:cs typeface="Times New Roman"/>
              </a:rPr>
              <a:t>in</a:t>
            </a:r>
            <a:r>
              <a:rPr lang="en-IN" sz="1800" spc="-35" dirty="0">
                <a:latin typeface="Times New Roman"/>
                <a:cs typeface="Times New Roman"/>
              </a:rPr>
              <a:t> </a:t>
            </a:r>
            <a:r>
              <a:rPr lang="en-IN" sz="1800" dirty="0">
                <a:latin typeface="Times New Roman"/>
                <a:cs typeface="Times New Roman"/>
              </a:rPr>
              <a:t>IDY</a:t>
            </a:r>
            <a:r>
              <a:rPr lang="en-IN" sz="1800" spc="-70" dirty="0">
                <a:latin typeface="Times New Roman"/>
                <a:cs typeface="Times New Roman"/>
              </a:rPr>
              <a:t> </a:t>
            </a:r>
            <a:r>
              <a:rPr lang="en-IN" sz="1800" spc="-10" dirty="0">
                <a:latin typeface="Times New Roman"/>
                <a:cs typeface="Times New Roman"/>
              </a:rPr>
              <a:t>activities.</a:t>
            </a:r>
            <a:endParaRPr lang="en-IN" sz="1800" dirty="0">
              <a:latin typeface="Times New Roman"/>
              <a:cs typeface="Times New Roman"/>
            </a:endParaRPr>
          </a:p>
          <a:p>
            <a:pPr marL="298450" indent="-285750">
              <a:lnSpc>
                <a:spcPts val="2675"/>
              </a:lnSpc>
              <a:spcBef>
                <a:spcPts val="100"/>
              </a:spcBef>
              <a:buFont typeface="Arial" panose="020B0604020202020204" pitchFamily="34" charset="0"/>
              <a:buChar char="•"/>
            </a:pPr>
            <a:r>
              <a:rPr lang="en-IN" sz="1800" b="1" dirty="0">
                <a:latin typeface="Times New Roman"/>
                <a:cs typeface="Times New Roman"/>
              </a:rPr>
              <a:t>Family</a:t>
            </a:r>
            <a:r>
              <a:rPr lang="en-IN" sz="1800" b="1" spc="-5" dirty="0">
                <a:latin typeface="Times New Roman"/>
                <a:cs typeface="Times New Roman"/>
              </a:rPr>
              <a:t> </a:t>
            </a:r>
            <a:r>
              <a:rPr lang="en-IN" sz="1800" b="1" dirty="0">
                <a:latin typeface="Times New Roman"/>
                <a:cs typeface="Times New Roman"/>
              </a:rPr>
              <a:t>Participation:</a:t>
            </a:r>
            <a:r>
              <a:rPr lang="en-IN" sz="1800" b="1" spc="-5" dirty="0">
                <a:latin typeface="Times New Roman"/>
                <a:cs typeface="Times New Roman"/>
              </a:rPr>
              <a:t> </a:t>
            </a:r>
            <a:r>
              <a:rPr lang="en-IN" sz="1800" dirty="0">
                <a:latin typeface="Times New Roman"/>
                <a:cs typeface="Times New Roman"/>
              </a:rPr>
              <a:t>Encouraging</a:t>
            </a:r>
            <a:r>
              <a:rPr lang="en-IN" sz="1800" spc="5" dirty="0">
                <a:latin typeface="Times New Roman"/>
                <a:cs typeface="Times New Roman"/>
              </a:rPr>
              <a:t> </a:t>
            </a:r>
            <a:r>
              <a:rPr lang="en-IN" sz="1800" dirty="0">
                <a:latin typeface="Times New Roman"/>
                <a:cs typeface="Times New Roman"/>
              </a:rPr>
              <a:t>family</a:t>
            </a:r>
            <a:r>
              <a:rPr lang="en-IN" sz="1800" spc="-45" dirty="0">
                <a:latin typeface="Times New Roman"/>
                <a:cs typeface="Times New Roman"/>
              </a:rPr>
              <a:t> </a:t>
            </a:r>
            <a:r>
              <a:rPr lang="en-IN" sz="1800" dirty="0">
                <a:latin typeface="Times New Roman"/>
                <a:cs typeface="Times New Roman"/>
              </a:rPr>
              <a:t>members</a:t>
            </a:r>
            <a:r>
              <a:rPr lang="en-IN" sz="1800" spc="-20" dirty="0">
                <a:latin typeface="Times New Roman"/>
                <a:cs typeface="Times New Roman"/>
              </a:rPr>
              <a:t> </a:t>
            </a:r>
            <a:r>
              <a:rPr lang="en-IN" sz="1800" dirty="0">
                <a:latin typeface="Times New Roman"/>
                <a:cs typeface="Times New Roman"/>
              </a:rPr>
              <a:t>of</a:t>
            </a:r>
            <a:r>
              <a:rPr lang="en-IN" sz="1800" spc="-45" dirty="0">
                <a:latin typeface="Times New Roman"/>
                <a:cs typeface="Times New Roman"/>
              </a:rPr>
              <a:t> </a:t>
            </a:r>
            <a:r>
              <a:rPr lang="en-IN" sz="1800" dirty="0">
                <a:latin typeface="Times New Roman"/>
                <a:cs typeface="Times New Roman"/>
              </a:rPr>
              <a:t>personnel</a:t>
            </a:r>
            <a:r>
              <a:rPr lang="en-IN" sz="1800" spc="-20" dirty="0">
                <a:latin typeface="Times New Roman"/>
                <a:cs typeface="Times New Roman"/>
              </a:rPr>
              <a:t> </a:t>
            </a:r>
            <a:r>
              <a:rPr lang="en-IN" sz="1800" spc="-25" dirty="0">
                <a:latin typeface="Times New Roman"/>
                <a:cs typeface="Times New Roman"/>
              </a:rPr>
              <a:t>to</a:t>
            </a:r>
            <a:r>
              <a:rPr lang="en-IN" spc="-25" dirty="0">
                <a:latin typeface="Times New Roman"/>
                <a:cs typeface="Times New Roman"/>
              </a:rPr>
              <a:t> </a:t>
            </a:r>
            <a:r>
              <a:rPr lang="en-IN" sz="1800" dirty="0">
                <a:latin typeface="Times New Roman"/>
                <a:cs typeface="Times New Roman"/>
              </a:rPr>
              <a:t>participate</a:t>
            </a:r>
            <a:r>
              <a:rPr lang="en-IN" sz="1800" spc="-5" dirty="0">
                <a:latin typeface="Times New Roman"/>
                <a:cs typeface="Times New Roman"/>
              </a:rPr>
              <a:t> </a:t>
            </a:r>
            <a:r>
              <a:rPr lang="en-IN" sz="1800" dirty="0">
                <a:latin typeface="Times New Roman"/>
                <a:cs typeface="Times New Roman"/>
              </a:rPr>
              <a:t>in</a:t>
            </a:r>
            <a:r>
              <a:rPr lang="en-IN" sz="1800" spc="-5" dirty="0">
                <a:latin typeface="Times New Roman"/>
                <a:cs typeface="Times New Roman"/>
              </a:rPr>
              <a:t> </a:t>
            </a:r>
            <a:r>
              <a:rPr lang="en-IN" sz="1800" spc="-20" dirty="0">
                <a:latin typeface="Times New Roman"/>
                <a:cs typeface="Times New Roman"/>
              </a:rPr>
              <a:t>IDY.</a:t>
            </a:r>
            <a:endParaRPr lang="en-IN" sz="1800" dirty="0">
              <a:latin typeface="Times New Roman"/>
              <a:cs typeface="Times New Roman"/>
            </a:endParaRPr>
          </a:p>
          <a:p>
            <a:pPr marL="298450" marR="5080" indent="-285750">
              <a:lnSpc>
                <a:spcPct val="86300"/>
              </a:lnSpc>
              <a:spcBef>
                <a:spcPts val="495"/>
              </a:spcBef>
              <a:buFont typeface="Arial" panose="020B0604020202020204" pitchFamily="34" charset="0"/>
              <a:buChar char="•"/>
            </a:pPr>
            <a:r>
              <a:rPr lang="en-IN" sz="1800" b="1" spc="-20" dirty="0">
                <a:latin typeface="Times New Roman"/>
                <a:cs typeface="Times New Roman"/>
              </a:rPr>
              <a:t>CYP</a:t>
            </a:r>
            <a:r>
              <a:rPr lang="en-IN" sz="1800" b="1" spc="-175" dirty="0">
                <a:latin typeface="Times New Roman"/>
                <a:cs typeface="Times New Roman"/>
              </a:rPr>
              <a:t> </a:t>
            </a:r>
            <a:r>
              <a:rPr lang="en-IN" sz="1800" b="1" spc="-10" dirty="0">
                <a:latin typeface="Times New Roman"/>
                <a:cs typeface="Times New Roman"/>
              </a:rPr>
              <a:t>Training</a:t>
            </a:r>
            <a:r>
              <a:rPr lang="en-IN" sz="1800" b="1" spc="-105" dirty="0">
                <a:latin typeface="Times New Roman"/>
                <a:cs typeface="Times New Roman"/>
              </a:rPr>
              <a:t> </a:t>
            </a:r>
            <a:r>
              <a:rPr lang="en-IN" sz="1800" b="1" dirty="0">
                <a:latin typeface="Times New Roman"/>
                <a:cs typeface="Times New Roman"/>
              </a:rPr>
              <a:t>and</a:t>
            </a:r>
            <a:r>
              <a:rPr lang="en-IN" sz="1800" b="1" spc="-65" dirty="0">
                <a:latin typeface="Times New Roman"/>
                <a:cs typeface="Times New Roman"/>
              </a:rPr>
              <a:t> </a:t>
            </a:r>
            <a:r>
              <a:rPr lang="en-IN" sz="1800" b="1" dirty="0">
                <a:latin typeface="Times New Roman"/>
                <a:cs typeface="Times New Roman"/>
              </a:rPr>
              <a:t>Demonstration:</a:t>
            </a:r>
            <a:r>
              <a:rPr lang="en-IN" sz="1800" b="1" spc="10" dirty="0">
                <a:latin typeface="Times New Roman"/>
                <a:cs typeface="Times New Roman"/>
              </a:rPr>
              <a:t> </a:t>
            </a:r>
            <a:r>
              <a:rPr lang="en-IN" sz="1800" dirty="0">
                <a:latin typeface="Times New Roman"/>
                <a:cs typeface="Times New Roman"/>
              </a:rPr>
              <a:t>Conducting</a:t>
            </a:r>
            <a:r>
              <a:rPr lang="en-IN" sz="1800" spc="-50" dirty="0">
                <a:latin typeface="Times New Roman"/>
                <a:cs typeface="Times New Roman"/>
              </a:rPr>
              <a:t> </a:t>
            </a:r>
            <a:r>
              <a:rPr lang="en-IN" sz="1800" dirty="0">
                <a:latin typeface="Times New Roman"/>
                <a:cs typeface="Times New Roman"/>
              </a:rPr>
              <a:t>CYP</a:t>
            </a:r>
            <a:r>
              <a:rPr lang="en-IN" sz="1800" spc="-135" dirty="0">
                <a:latin typeface="Times New Roman"/>
                <a:cs typeface="Times New Roman"/>
              </a:rPr>
              <a:t> </a:t>
            </a:r>
            <a:r>
              <a:rPr lang="en-IN" sz="1800" dirty="0">
                <a:latin typeface="Times New Roman"/>
                <a:cs typeface="Times New Roman"/>
              </a:rPr>
              <a:t>training</a:t>
            </a:r>
            <a:r>
              <a:rPr lang="en-IN" sz="1800" spc="-50" dirty="0">
                <a:latin typeface="Times New Roman"/>
                <a:cs typeface="Times New Roman"/>
              </a:rPr>
              <a:t> </a:t>
            </a:r>
            <a:r>
              <a:rPr lang="en-IN" sz="1800" spc="-25" dirty="0">
                <a:latin typeface="Times New Roman"/>
                <a:cs typeface="Times New Roman"/>
              </a:rPr>
              <a:t>and </a:t>
            </a:r>
            <a:r>
              <a:rPr lang="en-IN" sz="1800" dirty="0">
                <a:latin typeface="Times New Roman"/>
                <a:cs typeface="Times New Roman"/>
              </a:rPr>
              <a:t>demonstrations</a:t>
            </a:r>
            <a:r>
              <a:rPr lang="en-IN" sz="1800" spc="-85" dirty="0">
                <a:latin typeface="Times New Roman"/>
                <a:cs typeface="Times New Roman"/>
              </a:rPr>
              <a:t> </a:t>
            </a:r>
            <a:r>
              <a:rPr lang="en-IN" sz="1800" dirty="0">
                <a:latin typeface="Times New Roman"/>
                <a:cs typeface="Times New Roman"/>
              </a:rPr>
              <a:t>in</a:t>
            </a:r>
            <a:r>
              <a:rPr lang="en-IN" sz="1800" spc="-150" dirty="0">
                <a:latin typeface="Times New Roman"/>
                <a:cs typeface="Times New Roman"/>
              </a:rPr>
              <a:t> </a:t>
            </a:r>
            <a:r>
              <a:rPr lang="en-IN" sz="1800" dirty="0">
                <a:latin typeface="Times New Roman"/>
                <a:cs typeface="Times New Roman"/>
              </a:rPr>
              <a:t>Armed</a:t>
            </a:r>
            <a:r>
              <a:rPr lang="en-IN" sz="1800" spc="-25" dirty="0">
                <a:latin typeface="Times New Roman"/>
                <a:cs typeface="Times New Roman"/>
              </a:rPr>
              <a:t> </a:t>
            </a:r>
            <a:r>
              <a:rPr lang="en-IN" sz="1800" dirty="0">
                <a:latin typeface="Times New Roman"/>
                <a:cs typeface="Times New Roman"/>
              </a:rPr>
              <a:t>forces</a:t>
            </a:r>
            <a:r>
              <a:rPr lang="en-IN" sz="1800" spc="-25" dirty="0">
                <a:latin typeface="Times New Roman"/>
                <a:cs typeface="Times New Roman"/>
              </a:rPr>
              <a:t> </a:t>
            </a:r>
            <a:r>
              <a:rPr lang="en-IN" sz="1800" dirty="0">
                <a:latin typeface="Times New Roman"/>
                <a:cs typeface="Times New Roman"/>
              </a:rPr>
              <a:t>medical</a:t>
            </a:r>
            <a:r>
              <a:rPr lang="en-IN" sz="1800" spc="-25" dirty="0">
                <a:latin typeface="Times New Roman"/>
                <a:cs typeface="Times New Roman"/>
              </a:rPr>
              <a:t> </a:t>
            </a:r>
            <a:r>
              <a:rPr lang="en-IN" sz="1800" dirty="0">
                <a:latin typeface="Times New Roman"/>
                <a:cs typeface="Times New Roman"/>
              </a:rPr>
              <a:t>colleges,</a:t>
            </a:r>
            <a:r>
              <a:rPr lang="en-IN" sz="1800" spc="-25" dirty="0">
                <a:latin typeface="Times New Roman"/>
                <a:cs typeface="Times New Roman"/>
              </a:rPr>
              <a:t> </a:t>
            </a:r>
            <a:r>
              <a:rPr lang="en-IN" sz="1800" spc="-10" dirty="0">
                <a:latin typeface="Times New Roman"/>
                <a:cs typeface="Times New Roman"/>
              </a:rPr>
              <a:t>educational </a:t>
            </a:r>
            <a:r>
              <a:rPr lang="en-IN" sz="1800" dirty="0">
                <a:latin typeface="Times New Roman"/>
                <a:cs typeface="Times New Roman"/>
              </a:rPr>
              <a:t>institutions,</a:t>
            </a:r>
            <a:r>
              <a:rPr lang="en-IN" sz="1800" spc="-45" dirty="0">
                <a:latin typeface="Times New Roman"/>
                <a:cs typeface="Times New Roman"/>
              </a:rPr>
              <a:t> </a:t>
            </a:r>
            <a:r>
              <a:rPr lang="en-IN" sz="1800" dirty="0">
                <a:latin typeface="Times New Roman"/>
                <a:cs typeface="Times New Roman"/>
              </a:rPr>
              <a:t>and</a:t>
            </a:r>
            <a:r>
              <a:rPr lang="en-IN" sz="1800" spc="-15" dirty="0">
                <a:latin typeface="Times New Roman"/>
                <a:cs typeface="Times New Roman"/>
              </a:rPr>
              <a:t> </a:t>
            </a:r>
            <a:r>
              <a:rPr lang="en-IN" sz="1800" dirty="0">
                <a:latin typeface="Times New Roman"/>
                <a:cs typeface="Times New Roman"/>
              </a:rPr>
              <a:t>field</a:t>
            </a:r>
            <a:r>
              <a:rPr lang="en-IN" sz="1800" spc="-15" dirty="0">
                <a:latin typeface="Times New Roman"/>
                <a:cs typeface="Times New Roman"/>
              </a:rPr>
              <a:t> </a:t>
            </a:r>
            <a:r>
              <a:rPr lang="en-IN" sz="1800" spc="-10" dirty="0">
                <a:latin typeface="Times New Roman"/>
                <a:cs typeface="Times New Roman"/>
              </a:rPr>
              <a:t>units.</a:t>
            </a:r>
            <a:endParaRPr lang="en-IN" sz="1800" dirty="0">
              <a:latin typeface="Times New Roman"/>
              <a:cs typeface="Times New Roman"/>
            </a:endParaRPr>
          </a:p>
        </p:txBody>
      </p:sp>
      <p:sp>
        <p:nvSpPr>
          <p:cNvPr id="13" name="object 2" descr="$PPTXTitle">
            <a:extLst>
              <a:ext uri="{FF2B5EF4-FFF2-40B4-BE49-F238E27FC236}">
                <a16:creationId xmlns:a16="http://schemas.microsoft.com/office/drawing/2014/main" id="{E6BE3303-8152-BF8B-C029-87FEB124A35E}"/>
              </a:ext>
            </a:extLst>
          </p:cNvPr>
          <p:cNvSpPr txBox="1">
            <a:spLocks/>
          </p:cNvSpPr>
          <p:nvPr/>
        </p:nvSpPr>
        <p:spPr>
          <a:xfrm>
            <a:off x="1033651" y="3211544"/>
            <a:ext cx="7076693" cy="1149985"/>
          </a:xfrm>
          <a:prstGeom prst="rect">
            <a:avLst/>
          </a:prstGeom>
        </p:spPr>
        <p:txBody>
          <a:bodyPr vert="horz" wrap="square" lIns="0" tIns="254031" rIns="0" bIns="0" rtlCol="0">
            <a:spAutoFit/>
          </a:bodyPr>
          <a:lstStyle>
            <a:lvl1pPr>
              <a:defRPr sz="2800" b="1" i="0">
                <a:solidFill>
                  <a:srgbClr val="006FC0"/>
                </a:solidFill>
                <a:latin typeface="Times New Roman"/>
                <a:ea typeface="+mj-ea"/>
                <a:cs typeface="Times New Roman"/>
              </a:defRPr>
            </a:lvl1pPr>
          </a:lstStyle>
          <a:p>
            <a:pPr marL="1622425">
              <a:spcBef>
                <a:spcPts val="90"/>
              </a:spcBef>
            </a:pPr>
            <a:r>
              <a:rPr lang="en-IN" sz="3200" dirty="0"/>
              <a:t>Ministry</a:t>
            </a:r>
            <a:r>
              <a:rPr lang="en-IN" sz="3200" spc="-35" dirty="0"/>
              <a:t> </a:t>
            </a:r>
            <a:r>
              <a:rPr lang="en-IN" sz="3200" dirty="0"/>
              <a:t>of</a:t>
            </a:r>
            <a:r>
              <a:rPr lang="en-IN" sz="3200" spc="-65" dirty="0"/>
              <a:t> </a:t>
            </a:r>
            <a:r>
              <a:rPr lang="en-IN" sz="3200" spc="-10" dirty="0"/>
              <a:t>Railways</a:t>
            </a:r>
            <a:endParaRPr lang="en-IN" sz="3200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790C2834-0802-1E18-AD3C-D363D63F8B85}"/>
              </a:ext>
            </a:extLst>
          </p:cNvPr>
          <p:cNvSpPr txBox="1"/>
          <p:nvPr/>
        </p:nvSpPr>
        <p:spPr>
          <a:xfrm>
            <a:off x="316658" y="4038600"/>
            <a:ext cx="8510681" cy="25853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98450" indent="-285750">
              <a:spcBef>
                <a:spcPts val="100"/>
              </a:spcBef>
              <a:buFont typeface="Arial" panose="020B0604020202020204" pitchFamily="34" charset="0"/>
              <a:buChar char="•"/>
            </a:pPr>
            <a:r>
              <a:rPr lang="en-IN" sz="1800" spc="-45" dirty="0">
                <a:latin typeface="Times New Roman"/>
                <a:cs typeface="Times New Roman"/>
              </a:rPr>
              <a:t>Yoga</a:t>
            </a:r>
            <a:r>
              <a:rPr lang="en-IN" sz="1800" spc="-5" dirty="0">
                <a:latin typeface="Times New Roman"/>
                <a:cs typeface="Times New Roman"/>
              </a:rPr>
              <a:t> </a:t>
            </a:r>
            <a:r>
              <a:rPr lang="en-IN" sz="1800" dirty="0">
                <a:latin typeface="Times New Roman"/>
                <a:cs typeface="Times New Roman"/>
              </a:rPr>
              <a:t>practice</a:t>
            </a:r>
            <a:r>
              <a:rPr lang="en-IN" sz="1800" spc="-25" dirty="0">
                <a:latin typeface="Times New Roman"/>
                <a:cs typeface="Times New Roman"/>
              </a:rPr>
              <a:t> </a:t>
            </a:r>
            <a:r>
              <a:rPr lang="en-IN" sz="1800" dirty="0">
                <a:latin typeface="Times New Roman"/>
                <a:cs typeface="Times New Roman"/>
              </a:rPr>
              <a:t>site</a:t>
            </a:r>
            <a:r>
              <a:rPr lang="en-IN" sz="1800" spc="-45" dirty="0">
                <a:latin typeface="Times New Roman"/>
                <a:cs typeface="Times New Roman"/>
              </a:rPr>
              <a:t> </a:t>
            </a:r>
            <a:r>
              <a:rPr lang="en-IN" sz="1800" dirty="0">
                <a:latin typeface="Times New Roman"/>
                <a:cs typeface="Times New Roman"/>
              </a:rPr>
              <a:t>on</a:t>
            </a:r>
            <a:r>
              <a:rPr lang="en-IN" sz="1800" spc="-35" dirty="0">
                <a:latin typeface="Times New Roman"/>
                <a:cs typeface="Times New Roman"/>
              </a:rPr>
              <a:t> </a:t>
            </a:r>
            <a:r>
              <a:rPr lang="en-IN" sz="1800" dirty="0">
                <a:latin typeface="Times New Roman"/>
                <a:cs typeface="Times New Roman"/>
              </a:rPr>
              <a:t>important</a:t>
            </a:r>
            <a:r>
              <a:rPr lang="en-IN" sz="1800" spc="-35" dirty="0">
                <a:latin typeface="Times New Roman"/>
                <a:cs typeface="Times New Roman"/>
              </a:rPr>
              <a:t> </a:t>
            </a:r>
            <a:r>
              <a:rPr lang="en-IN" sz="1800" dirty="0">
                <a:latin typeface="Times New Roman"/>
                <a:cs typeface="Times New Roman"/>
              </a:rPr>
              <a:t>Railway</a:t>
            </a:r>
            <a:r>
              <a:rPr lang="en-IN" sz="1800" spc="-40" dirty="0">
                <a:latin typeface="Times New Roman"/>
                <a:cs typeface="Times New Roman"/>
              </a:rPr>
              <a:t> </a:t>
            </a:r>
            <a:r>
              <a:rPr lang="en-IN" sz="1800" dirty="0">
                <a:latin typeface="Times New Roman"/>
                <a:cs typeface="Times New Roman"/>
              </a:rPr>
              <a:t>Stations</a:t>
            </a:r>
            <a:r>
              <a:rPr lang="en-IN" sz="1800" spc="-55" dirty="0">
                <a:latin typeface="Times New Roman"/>
                <a:cs typeface="Times New Roman"/>
              </a:rPr>
              <a:t> </a:t>
            </a:r>
            <a:r>
              <a:rPr lang="en-IN" sz="1800" dirty="0">
                <a:latin typeface="Times New Roman"/>
                <a:cs typeface="Times New Roman"/>
              </a:rPr>
              <a:t>on</a:t>
            </a:r>
            <a:r>
              <a:rPr lang="en-IN" sz="1800" spc="-35" dirty="0">
                <a:latin typeface="Times New Roman"/>
                <a:cs typeface="Times New Roman"/>
              </a:rPr>
              <a:t> </a:t>
            </a:r>
            <a:r>
              <a:rPr lang="en-IN" sz="1800" dirty="0">
                <a:latin typeface="Times New Roman"/>
                <a:cs typeface="Times New Roman"/>
              </a:rPr>
              <a:t>IDY</a:t>
            </a:r>
            <a:r>
              <a:rPr lang="en-IN" sz="1800" spc="-75" dirty="0">
                <a:latin typeface="Times New Roman"/>
                <a:cs typeface="Times New Roman"/>
              </a:rPr>
              <a:t> </a:t>
            </a:r>
            <a:r>
              <a:rPr lang="en-IN" sz="1800" spc="-25" dirty="0">
                <a:latin typeface="Times New Roman"/>
                <a:cs typeface="Times New Roman"/>
              </a:rPr>
              <a:t>for</a:t>
            </a:r>
            <a:r>
              <a:rPr lang="en-IN" spc="-25" dirty="0">
                <a:latin typeface="Times New Roman"/>
                <a:cs typeface="Times New Roman"/>
              </a:rPr>
              <a:t> </a:t>
            </a:r>
            <a:r>
              <a:rPr lang="en-IN" sz="1800" dirty="0">
                <a:latin typeface="Times New Roman"/>
                <a:cs typeface="Times New Roman"/>
              </a:rPr>
              <a:t>passengers waiting</a:t>
            </a:r>
            <a:r>
              <a:rPr lang="en-IN" sz="1800" spc="-40" dirty="0">
                <a:latin typeface="Times New Roman"/>
                <a:cs typeface="Times New Roman"/>
              </a:rPr>
              <a:t> </a:t>
            </a:r>
            <a:r>
              <a:rPr lang="en-IN" sz="1800" dirty="0">
                <a:latin typeface="Times New Roman"/>
                <a:cs typeface="Times New Roman"/>
              </a:rPr>
              <a:t>or</a:t>
            </a:r>
            <a:r>
              <a:rPr lang="en-IN" sz="1800" spc="-35" dirty="0">
                <a:latin typeface="Times New Roman"/>
                <a:cs typeface="Times New Roman"/>
              </a:rPr>
              <a:t> </a:t>
            </a:r>
            <a:r>
              <a:rPr lang="en-IN" sz="1800" dirty="0">
                <a:latin typeface="Times New Roman"/>
                <a:cs typeface="Times New Roman"/>
              </a:rPr>
              <a:t>visiting</a:t>
            </a:r>
            <a:r>
              <a:rPr lang="en-IN" sz="1800" spc="-35" dirty="0">
                <a:latin typeface="Times New Roman"/>
                <a:cs typeface="Times New Roman"/>
              </a:rPr>
              <a:t> </a:t>
            </a:r>
            <a:r>
              <a:rPr lang="en-IN" sz="1800" dirty="0">
                <a:latin typeface="Times New Roman"/>
                <a:cs typeface="Times New Roman"/>
              </a:rPr>
              <a:t>to</a:t>
            </a:r>
            <a:r>
              <a:rPr lang="en-IN" sz="1800" spc="-55" dirty="0">
                <a:latin typeface="Times New Roman"/>
                <a:cs typeface="Times New Roman"/>
              </a:rPr>
              <a:t> </a:t>
            </a:r>
            <a:r>
              <a:rPr lang="en-IN" sz="1800" dirty="0">
                <a:latin typeface="Times New Roman"/>
                <a:cs typeface="Times New Roman"/>
              </a:rPr>
              <a:t>Railway</a:t>
            </a:r>
            <a:r>
              <a:rPr lang="en-IN" sz="1800" spc="-20" dirty="0">
                <a:latin typeface="Times New Roman"/>
                <a:cs typeface="Times New Roman"/>
              </a:rPr>
              <a:t> </a:t>
            </a:r>
            <a:r>
              <a:rPr lang="en-IN" sz="1800" spc="-10" dirty="0">
                <a:latin typeface="Times New Roman"/>
                <a:cs typeface="Times New Roman"/>
              </a:rPr>
              <a:t>station. </a:t>
            </a:r>
          </a:p>
          <a:p>
            <a:pPr marL="298450" marR="5080" indent="-285750" algn="just">
              <a:buFont typeface="Arial" panose="020B0604020202020204" pitchFamily="34" charset="0"/>
              <a:buChar char="•"/>
            </a:pPr>
            <a:r>
              <a:rPr lang="en-IN" sz="1800" b="1" dirty="0">
                <a:latin typeface="Times New Roman"/>
                <a:cs typeface="Times New Roman"/>
              </a:rPr>
              <a:t>Awareness</a:t>
            </a:r>
            <a:r>
              <a:rPr lang="en-IN" sz="1800" b="1" spc="459" dirty="0">
                <a:latin typeface="Times New Roman"/>
                <a:cs typeface="Times New Roman"/>
              </a:rPr>
              <a:t> </a:t>
            </a:r>
            <a:r>
              <a:rPr lang="en-IN" sz="1800" b="1" dirty="0">
                <a:latin typeface="Times New Roman"/>
                <a:cs typeface="Times New Roman"/>
              </a:rPr>
              <a:t>Promotion</a:t>
            </a:r>
            <a:r>
              <a:rPr lang="en-IN" sz="1800" b="1" spc="459" dirty="0">
                <a:latin typeface="Times New Roman"/>
                <a:cs typeface="Times New Roman"/>
              </a:rPr>
              <a:t> </a:t>
            </a:r>
            <a:r>
              <a:rPr lang="en-IN" sz="1800" b="1" dirty="0">
                <a:latin typeface="Times New Roman"/>
                <a:cs typeface="Times New Roman"/>
              </a:rPr>
              <a:t>through</a:t>
            </a:r>
            <a:r>
              <a:rPr lang="en-IN" sz="1800" b="1" spc="470" dirty="0">
                <a:latin typeface="Times New Roman"/>
                <a:cs typeface="Times New Roman"/>
              </a:rPr>
              <a:t> </a:t>
            </a:r>
            <a:r>
              <a:rPr lang="en-IN" sz="1800" b="1" dirty="0">
                <a:latin typeface="Times New Roman"/>
                <a:cs typeface="Times New Roman"/>
              </a:rPr>
              <a:t>Railway</a:t>
            </a:r>
            <a:r>
              <a:rPr lang="en-IN" sz="1800" b="1" spc="455" dirty="0">
                <a:latin typeface="Times New Roman"/>
                <a:cs typeface="Times New Roman"/>
              </a:rPr>
              <a:t> </a:t>
            </a:r>
            <a:r>
              <a:rPr lang="en-IN" sz="1800" b="1" dirty="0">
                <a:latin typeface="Times New Roman"/>
                <a:cs typeface="Times New Roman"/>
              </a:rPr>
              <a:t>Network:</a:t>
            </a:r>
            <a:r>
              <a:rPr lang="en-IN" sz="1800" b="1" spc="445" dirty="0">
                <a:latin typeface="Times New Roman"/>
                <a:cs typeface="Times New Roman"/>
              </a:rPr>
              <a:t> </a:t>
            </a:r>
            <a:r>
              <a:rPr lang="en-IN" sz="1800" dirty="0">
                <a:latin typeface="Times New Roman"/>
                <a:cs typeface="Times New Roman"/>
              </a:rPr>
              <a:t>Using</a:t>
            </a:r>
            <a:r>
              <a:rPr lang="en-IN" sz="1800" spc="440" dirty="0">
                <a:latin typeface="Times New Roman"/>
                <a:cs typeface="Times New Roman"/>
              </a:rPr>
              <a:t> </a:t>
            </a:r>
            <a:r>
              <a:rPr lang="en-IN" sz="1800" spc="-25" dirty="0">
                <a:latin typeface="Times New Roman"/>
                <a:cs typeface="Times New Roman"/>
              </a:rPr>
              <a:t>the </a:t>
            </a:r>
            <a:r>
              <a:rPr lang="en-IN" sz="1800" dirty="0">
                <a:latin typeface="Times New Roman"/>
                <a:cs typeface="Times New Roman"/>
              </a:rPr>
              <a:t>railway</a:t>
            </a:r>
            <a:r>
              <a:rPr lang="en-IN" sz="1800" spc="-40" dirty="0">
                <a:latin typeface="Times New Roman"/>
                <a:cs typeface="Times New Roman"/>
              </a:rPr>
              <a:t> </a:t>
            </a:r>
            <a:r>
              <a:rPr lang="en-IN" sz="1800" dirty="0">
                <a:latin typeface="Times New Roman"/>
                <a:cs typeface="Times New Roman"/>
              </a:rPr>
              <a:t>network</a:t>
            </a:r>
            <a:r>
              <a:rPr lang="en-IN" sz="1800" spc="35" dirty="0">
                <a:latin typeface="Times New Roman"/>
                <a:cs typeface="Times New Roman"/>
              </a:rPr>
              <a:t> </a:t>
            </a:r>
            <a:r>
              <a:rPr lang="en-IN" sz="1800" dirty="0">
                <a:latin typeface="Times New Roman"/>
                <a:cs typeface="Times New Roman"/>
              </a:rPr>
              <a:t>for</a:t>
            </a:r>
            <a:r>
              <a:rPr lang="en-IN" sz="1800" spc="45" dirty="0">
                <a:latin typeface="Times New Roman"/>
                <a:cs typeface="Times New Roman"/>
              </a:rPr>
              <a:t> </a:t>
            </a:r>
            <a:r>
              <a:rPr lang="en-IN" sz="1800" dirty="0">
                <a:latin typeface="Times New Roman"/>
                <a:cs typeface="Times New Roman"/>
              </a:rPr>
              <a:t>IDY</a:t>
            </a:r>
            <a:r>
              <a:rPr lang="en-IN" sz="1800" spc="-80" dirty="0">
                <a:latin typeface="Times New Roman"/>
                <a:cs typeface="Times New Roman"/>
              </a:rPr>
              <a:t> </a:t>
            </a:r>
            <a:r>
              <a:rPr lang="en-IN" sz="1800" dirty="0">
                <a:latin typeface="Times New Roman"/>
                <a:cs typeface="Times New Roman"/>
              </a:rPr>
              <a:t>promotion</a:t>
            </a:r>
            <a:r>
              <a:rPr lang="en-IN" sz="1800" spc="10" dirty="0">
                <a:latin typeface="Times New Roman"/>
                <a:cs typeface="Times New Roman"/>
              </a:rPr>
              <a:t> </a:t>
            </a:r>
            <a:r>
              <a:rPr lang="en-IN" sz="1800" dirty="0">
                <a:latin typeface="Times New Roman"/>
                <a:cs typeface="Times New Roman"/>
              </a:rPr>
              <a:t>through</a:t>
            </a:r>
            <a:r>
              <a:rPr lang="en-IN" sz="1800" spc="5" dirty="0">
                <a:latin typeface="Times New Roman"/>
                <a:cs typeface="Times New Roman"/>
              </a:rPr>
              <a:t> </a:t>
            </a:r>
            <a:r>
              <a:rPr lang="en-IN" sz="1800" dirty="0">
                <a:latin typeface="Times New Roman"/>
                <a:cs typeface="Times New Roman"/>
              </a:rPr>
              <a:t>hoardings</a:t>
            </a:r>
            <a:r>
              <a:rPr lang="en-IN" sz="1800" spc="15" dirty="0">
                <a:latin typeface="Times New Roman"/>
                <a:cs typeface="Times New Roman"/>
              </a:rPr>
              <a:t> </a:t>
            </a:r>
            <a:r>
              <a:rPr lang="en-IN" sz="1800" dirty="0">
                <a:latin typeface="Times New Roman"/>
                <a:cs typeface="Times New Roman"/>
              </a:rPr>
              <a:t>and</a:t>
            </a:r>
            <a:r>
              <a:rPr lang="en-IN" sz="1800" spc="30" dirty="0">
                <a:latin typeface="Times New Roman"/>
                <a:cs typeface="Times New Roman"/>
              </a:rPr>
              <a:t> </a:t>
            </a:r>
            <a:r>
              <a:rPr lang="en-IN" sz="1800" spc="-10" dirty="0">
                <a:latin typeface="Times New Roman"/>
                <a:cs typeface="Times New Roman"/>
              </a:rPr>
              <a:t>videos </a:t>
            </a:r>
            <a:r>
              <a:rPr lang="en-IN" sz="1800" dirty="0">
                <a:latin typeface="Times New Roman"/>
                <a:cs typeface="Times New Roman"/>
              </a:rPr>
              <a:t>at</a:t>
            </a:r>
            <a:r>
              <a:rPr lang="en-IN" sz="1800" spc="-10" dirty="0">
                <a:latin typeface="Times New Roman"/>
                <a:cs typeface="Times New Roman"/>
              </a:rPr>
              <a:t> </a:t>
            </a:r>
            <a:r>
              <a:rPr lang="en-IN" sz="1800" dirty="0">
                <a:latin typeface="Times New Roman"/>
                <a:cs typeface="Times New Roman"/>
              </a:rPr>
              <a:t>stations</a:t>
            </a:r>
            <a:r>
              <a:rPr lang="en-IN" sz="1800" spc="-5" dirty="0">
                <a:latin typeface="Times New Roman"/>
                <a:cs typeface="Times New Roman"/>
              </a:rPr>
              <a:t> </a:t>
            </a:r>
            <a:r>
              <a:rPr lang="en-IN" sz="1800" dirty="0">
                <a:latin typeface="Times New Roman"/>
                <a:cs typeface="Times New Roman"/>
              </a:rPr>
              <a:t>(inside</a:t>
            </a:r>
            <a:r>
              <a:rPr lang="en-IN" sz="1800" spc="-20" dirty="0">
                <a:latin typeface="Times New Roman"/>
                <a:cs typeface="Times New Roman"/>
              </a:rPr>
              <a:t> </a:t>
            </a:r>
            <a:r>
              <a:rPr lang="en-IN" sz="1800" dirty="0">
                <a:latin typeface="Times New Roman"/>
                <a:cs typeface="Times New Roman"/>
              </a:rPr>
              <a:t>train/ train</a:t>
            </a:r>
            <a:r>
              <a:rPr lang="en-IN" sz="1800" spc="-10" dirty="0">
                <a:latin typeface="Times New Roman"/>
                <a:cs typeface="Times New Roman"/>
              </a:rPr>
              <a:t> </a:t>
            </a:r>
            <a:r>
              <a:rPr lang="en-IN" sz="1800" dirty="0">
                <a:latin typeface="Times New Roman"/>
                <a:cs typeface="Times New Roman"/>
              </a:rPr>
              <a:t>schedule</a:t>
            </a:r>
            <a:r>
              <a:rPr lang="en-IN" sz="1800" spc="5" dirty="0">
                <a:latin typeface="Times New Roman"/>
                <a:cs typeface="Times New Roman"/>
              </a:rPr>
              <a:t> </a:t>
            </a:r>
            <a:r>
              <a:rPr lang="en-IN" sz="1800" dirty="0">
                <a:latin typeface="Times New Roman"/>
                <a:cs typeface="Times New Roman"/>
              </a:rPr>
              <a:t>digital</a:t>
            </a:r>
            <a:r>
              <a:rPr lang="en-IN" sz="1800" spc="20" dirty="0">
                <a:latin typeface="Times New Roman"/>
                <a:cs typeface="Times New Roman"/>
              </a:rPr>
              <a:t> </a:t>
            </a:r>
            <a:r>
              <a:rPr lang="en-IN" sz="1800" dirty="0">
                <a:latin typeface="Times New Roman"/>
                <a:cs typeface="Times New Roman"/>
              </a:rPr>
              <a:t>display</a:t>
            </a:r>
            <a:r>
              <a:rPr lang="en-IN" sz="1800" spc="-30" dirty="0">
                <a:latin typeface="Times New Roman"/>
                <a:cs typeface="Times New Roman"/>
              </a:rPr>
              <a:t> </a:t>
            </a:r>
            <a:r>
              <a:rPr lang="en-IN" sz="1800" spc="-10" dirty="0">
                <a:latin typeface="Times New Roman"/>
                <a:cs typeface="Times New Roman"/>
              </a:rPr>
              <a:t>board)</a:t>
            </a:r>
            <a:endParaRPr lang="en-IN" spc="-10" dirty="0">
              <a:latin typeface="Times New Roman"/>
              <a:cs typeface="Times New Roman"/>
            </a:endParaRPr>
          </a:p>
          <a:p>
            <a:pPr marL="298450" marR="5080" indent="-285750" algn="just">
              <a:buFont typeface="Arial" panose="020B0604020202020204" pitchFamily="34" charset="0"/>
              <a:buChar char="•"/>
            </a:pPr>
            <a:r>
              <a:rPr lang="en-IN" sz="1800" b="1" dirty="0">
                <a:latin typeface="Times New Roman"/>
                <a:cs typeface="Times New Roman"/>
              </a:rPr>
              <a:t>Employee</a:t>
            </a:r>
            <a:r>
              <a:rPr lang="en-IN" sz="1800" b="1" spc="-55" dirty="0">
                <a:latin typeface="Times New Roman"/>
                <a:cs typeface="Times New Roman"/>
              </a:rPr>
              <a:t> </a:t>
            </a:r>
            <a:r>
              <a:rPr lang="en-IN" sz="1800" b="1" dirty="0">
                <a:latin typeface="Times New Roman"/>
                <a:cs typeface="Times New Roman"/>
              </a:rPr>
              <a:t>and</a:t>
            </a:r>
            <a:r>
              <a:rPr lang="en-IN" sz="1800" b="1" spc="-75" dirty="0">
                <a:latin typeface="Times New Roman"/>
                <a:cs typeface="Times New Roman"/>
              </a:rPr>
              <a:t> </a:t>
            </a:r>
            <a:r>
              <a:rPr lang="en-IN" sz="1800" b="1" dirty="0">
                <a:latin typeface="Times New Roman"/>
                <a:cs typeface="Times New Roman"/>
              </a:rPr>
              <a:t>Family</a:t>
            </a:r>
            <a:r>
              <a:rPr lang="en-IN" sz="1800" b="1" spc="-20" dirty="0">
                <a:latin typeface="Times New Roman"/>
                <a:cs typeface="Times New Roman"/>
              </a:rPr>
              <a:t> </a:t>
            </a:r>
            <a:r>
              <a:rPr lang="en-IN" sz="1800" b="1" dirty="0">
                <a:latin typeface="Times New Roman"/>
                <a:cs typeface="Times New Roman"/>
              </a:rPr>
              <a:t>Participation:</a:t>
            </a:r>
            <a:r>
              <a:rPr lang="en-IN" sz="1800" b="1" spc="15" dirty="0">
                <a:latin typeface="Times New Roman"/>
                <a:cs typeface="Times New Roman"/>
              </a:rPr>
              <a:t> </a:t>
            </a:r>
            <a:r>
              <a:rPr lang="en-IN" sz="1800" dirty="0">
                <a:latin typeface="Times New Roman"/>
                <a:cs typeface="Times New Roman"/>
              </a:rPr>
              <a:t>Encouraging</a:t>
            </a:r>
            <a:r>
              <a:rPr lang="en-IN" sz="1800" spc="-15" dirty="0">
                <a:latin typeface="Times New Roman"/>
                <a:cs typeface="Times New Roman"/>
              </a:rPr>
              <a:t> </a:t>
            </a:r>
            <a:r>
              <a:rPr lang="en-IN" sz="1800" spc="-10" dirty="0">
                <a:latin typeface="Times New Roman"/>
                <a:cs typeface="Times New Roman"/>
              </a:rPr>
              <a:t>employee </a:t>
            </a:r>
            <a:r>
              <a:rPr lang="en-IN" sz="1800" dirty="0">
                <a:latin typeface="Times New Roman"/>
                <a:cs typeface="Times New Roman"/>
              </a:rPr>
              <a:t>and</a:t>
            </a:r>
            <a:r>
              <a:rPr lang="en-IN" sz="1800" spc="-20" dirty="0">
                <a:latin typeface="Times New Roman"/>
                <a:cs typeface="Times New Roman"/>
              </a:rPr>
              <a:t> </a:t>
            </a:r>
            <a:r>
              <a:rPr lang="en-IN" sz="1800" dirty="0">
                <a:latin typeface="Times New Roman"/>
                <a:cs typeface="Times New Roman"/>
              </a:rPr>
              <a:t>family</a:t>
            </a:r>
            <a:r>
              <a:rPr lang="en-IN" sz="1800" spc="-25" dirty="0">
                <a:latin typeface="Times New Roman"/>
                <a:cs typeface="Times New Roman"/>
              </a:rPr>
              <a:t> </a:t>
            </a:r>
            <a:r>
              <a:rPr lang="en-IN" sz="1800" dirty="0">
                <a:latin typeface="Times New Roman"/>
                <a:cs typeface="Times New Roman"/>
              </a:rPr>
              <a:t>participation</a:t>
            </a:r>
            <a:r>
              <a:rPr lang="en-IN" sz="1800" spc="-5" dirty="0">
                <a:latin typeface="Times New Roman"/>
                <a:cs typeface="Times New Roman"/>
              </a:rPr>
              <a:t> </a:t>
            </a:r>
            <a:r>
              <a:rPr lang="en-IN" sz="1800" dirty="0">
                <a:latin typeface="Times New Roman"/>
                <a:cs typeface="Times New Roman"/>
              </a:rPr>
              <a:t>in</a:t>
            </a:r>
            <a:r>
              <a:rPr lang="en-IN" sz="1800" spc="-15" dirty="0">
                <a:latin typeface="Times New Roman"/>
                <a:cs typeface="Times New Roman"/>
              </a:rPr>
              <a:t> </a:t>
            </a:r>
            <a:r>
              <a:rPr lang="en-IN" sz="1800" spc="-20" dirty="0">
                <a:latin typeface="Times New Roman"/>
                <a:cs typeface="Times New Roman"/>
              </a:rPr>
              <a:t>IDY.</a:t>
            </a:r>
          </a:p>
          <a:p>
            <a:pPr marL="298450" marR="5080" indent="-285750" algn="just">
              <a:buFont typeface="Arial" panose="020B0604020202020204" pitchFamily="34" charset="0"/>
              <a:buChar char="•"/>
            </a:pPr>
            <a:r>
              <a:rPr lang="en-IN" sz="1800" b="1" dirty="0">
                <a:latin typeface="Times New Roman"/>
                <a:cs typeface="Times New Roman"/>
              </a:rPr>
              <a:t>Institutional</a:t>
            </a:r>
            <a:r>
              <a:rPr lang="en-IN" sz="1800" b="1" spc="-50" dirty="0">
                <a:latin typeface="Times New Roman"/>
                <a:cs typeface="Times New Roman"/>
              </a:rPr>
              <a:t> </a:t>
            </a:r>
            <a:r>
              <a:rPr lang="en-IN" sz="1800" b="1" dirty="0">
                <a:latin typeface="Times New Roman"/>
                <a:cs typeface="Times New Roman"/>
              </a:rPr>
              <a:t>Participation: </a:t>
            </a:r>
            <a:r>
              <a:rPr lang="en-IN" sz="1800" dirty="0">
                <a:latin typeface="Times New Roman"/>
                <a:cs typeface="Times New Roman"/>
              </a:rPr>
              <a:t>Roping</a:t>
            </a:r>
            <a:r>
              <a:rPr lang="en-IN" sz="1800" spc="-30" dirty="0">
                <a:latin typeface="Times New Roman"/>
                <a:cs typeface="Times New Roman"/>
              </a:rPr>
              <a:t> </a:t>
            </a:r>
            <a:r>
              <a:rPr lang="en-IN" sz="1800" dirty="0">
                <a:latin typeface="Times New Roman"/>
                <a:cs typeface="Times New Roman"/>
              </a:rPr>
              <a:t>in</a:t>
            </a:r>
            <a:r>
              <a:rPr lang="en-IN" sz="1800" spc="-30" dirty="0">
                <a:latin typeface="Times New Roman"/>
                <a:cs typeface="Times New Roman"/>
              </a:rPr>
              <a:t> </a:t>
            </a:r>
            <a:r>
              <a:rPr lang="en-IN" sz="1800" dirty="0">
                <a:latin typeface="Times New Roman"/>
                <a:cs typeface="Times New Roman"/>
              </a:rPr>
              <a:t>educational</a:t>
            </a:r>
            <a:r>
              <a:rPr lang="en-IN" sz="1800" spc="-30" dirty="0">
                <a:latin typeface="Times New Roman"/>
                <a:cs typeface="Times New Roman"/>
              </a:rPr>
              <a:t> </a:t>
            </a:r>
            <a:r>
              <a:rPr lang="en-IN" sz="1800" dirty="0">
                <a:latin typeface="Times New Roman"/>
                <a:cs typeface="Times New Roman"/>
              </a:rPr>
              <a:t>and</a:t>
            </a:r>
            <a:r>
              <a:rPr lang="en-IN" sz="1800" spc="-15" dirty="0">
                <a:latin typeface="Times New Roman"/>
                <a:cs typeface="Times New Roman"/>
              </a:rPr>
              <a:t> </a:t>
            </a:r>
            <a:r>
              <a:rPr lang="en-IN" sz="1800" spc="-10" dirty="0">
                <a:latin typeface="Times New Roman"/>
                <a:cs typeface="Times New Roman"/>
              </a:rPr>
              <a:t>technical </a:t>
            </a:r>
            <a:r>
              <a:rPr lang="en-IN" sz="1800" dirty="0">
                <a:latin typeface="Times New Roman"/>
                <a:cs typeface="Times New Roman"/>
              </a:rPr>
              <a:t>institutions</a:t>
            </a:r>
            <a:r>
              <a:rPr lang="en-IN" sz="1800" spc="-50" dirty="0">
                <a:latin typeface="Times New Roman"/>
                <a:cs typeface="Times New Roman"/>
              </a:rPr>
              <a:t> </a:t>
            </a:r>
            <a:r>
              <a:rPr lang="en-IN" sz="1800" dirty="0">
                <a:latin typeface="Times New Roman"/>
                <a:cs typeface="Times New Roman"/>
              </a:rPr>
              <a:t>affiliated</a:t>
            </a:r>
            <a:r>
              <a:rPr lang="en-IN" sz="1800" spc="-15" dirty="0">
                <a:latin typeface="Times New Roman"/>
                <a:cs typeface="Times New Roman"/>
              </a:rPr>
              <a:t> </a:t>
            </a:r>
            <a:r>
              <a:rPr lang="en-IN" sz="1800" dirty="0">
                <a:latin typeface="Times New Roman"/>
                <a:cs typeface="Times New Roman"/>
              </a:rPr>
              <a:t>with</a:t>
            </a:r>
            <a:r>
              <a:rPr lang="en-IN" sz="1800" spc="-50" dirty="0">
                <a:latin typeface="Times New Roman"/>
                <a:cs typeface="Times New Roman"/>
              </a:rPr>
              <a:t> </a:t>
            </a:r>
            <a:r>
              <a:rPr lang="en-IN" sz="1800" dirty="0">
                <a:latin typeface="Times New Roman"/>
                <a:cs typeface="Times New Roman"/>
              </a:rPr>
              <a:t>the</a:t>
            </a:r>
            <a:r>
              <a:rPr lang="en-IN" sz="1800" spc="-15" dirty="0">
                <a:latin typeface="Times New Roman"/>
                <a:cs typeface="Times New Roman"/>
              </a:rPr>
              <a:t> </a:t>
            </a:r>
            <a:r>
              <a:rPr lang="en-IN" sz="1800" dirty="0">
                <a:latin typeface="Times New Roman"/>
                <a:cs typeface="Times New Roman"/>
              </a:rPr>
              <a:t>Ministry</a:t>
            </a:r>
            <a:r>
              <a:rPr lang="en-IN" sz="1800" spc="-55" dirty="0">
                <a:latin typeface="Times New Roman"/>
                <a:cs typeface="Times New Roman"/>
              </a:rPr>
              <a:t> </a:t>
            </a:r>
            <a:r>
              <a:rPr lang="en-IN" sz="1800" dirty="0">
                <a:latin typeface="Times New Roman"/>
                <a:cs typeface="Times New Roman"/>
              </a:rPr>
              <a:t>for</a:t>
            </a:r>
            <a:r>
              <a:rPr lang="en-IN" sz="1800" spc="-20" dirty="0">
                <a:latin typeface="Times New Roman"/>
                <a:cs typeface="Times New Roman"/>
              </a:rPr>
              <a:t> </a:t>
            </a:r>
            <a:r>
              <a:rPr lang="en-IN" sz="1800" dirty="0">
                <a:latin typeface="Times New Roman"/>
                <a:cs typeface="Times New Roman"/>
              </a:rPr>
              <a:t>IDY</a:t>
            </a:r>
            <a:r>
              <a:rPr lang="en-IN" sz="1800" spc="-65" dirty="0">
                <a:latin typeface="Times New Roman"/>
                <a:cs typeface="Times New Roman"/>
              </a:rPr>
              <a:t> </a:t>
            </a:r>
            <a:r>
              <a:rPr lang="en-IN" sz="1800" spc="-10" dirty="0">
                <a:latin typeface="Times New Roman"/>
                <a:cs typeface="Times New Roman"/>
              </a:rPr>
              <a:t>participation.</a:t>
            </a:r>
            <a:endParaRPr lang="en-IN" sz="1800" dirty="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$PPTXTitle"/>
          <p:cNvSpPr txBox="1">
            <a:spLocks noGrp="1"/>
          </p:cNvSpPr>
          <p:nvPr>
            <p:ph type="title"/>
          </p:nvPr>
        </p:nvSpPr>
        <p:spPr>
          <a:xfrm>
            <a:off x="906576" y="456133"/>
            <a:ext cx="7035800" cy="51244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3200" dirty="0"/>
              <a:t>Ministry</a:t>
            </a:r>
            <a:r>
              <a:rPr sz="3200" spc="-65" dirty="0"/>
              <a:t> </a:t>
            </a:r>
            <a:r>
              <a:rPr sz="3200" dirty="0"/>
              <a:t>of</a:t>
            </a:r>
            <a:r>
              <a:rPr sz="3200" spc="-85" dirty="0"/>
              <a:t> </a:t>
            </a:r>
            <a:r>
              <a:rPr sz="3200" dirty="0"/>
              <a:t>Information</a:t>
            </a:r>
            <a:r>
              <a:rPr sz="3200" spc="-40" dirty="0"/>
              <a:t> </a:t>
            </a:r>
            <a:r>
              <a:rPr sz="3200" dirty="0"/>
              <a:t>&amp;</a:t>
            </a:r>
            <a:r>
              <a:rPr sz="3200" spc="-80" dirty="0"/>
              <a:t> </a:t>
            </a:r>
            <a:r>
              <a:rPr sz="3200" spc="-10" dirty="0"/>
              <a:t>Broadcasting</a:t>
            </a:r>
            <a:endParaRPr sz="3200"/>
          </a:p>
        </p:txBody>
      </p:sp>
      <p:grpSp>
        <p:nvGrpSpPr>
          <p:cNvPr id="3" name="object 3"/>
          <p:cNvGrpSpPr/>
          <p:nvPr/>
        </p:nvGrpSpPr>
        <p:grpSpPr>
          <a:xfrm>
            <a:off x="301752" y="1344167"/>
            <a:ext cx="8659495" cy="3761740"/>
            <a:chOff x="301752" y="1344167"/>
            <a:chExt cx="8659495" cy="3761740"/>
          </a:xfrm>
        </p:grpSpPr>
        <p:sp>
          <p:nvSpPr>
            <p:cNvPr id="4" name="object 4"/>
            <p:cNvSpPr/>
            <p:nvPr/>
          </p:nvSpPr>
          <p:spPr>
            <a:xfrm>
              <a:off x="301752" y="1344167"/>
              <a:ext cx="8659495" cy="1073150"/>
            </a:xfrm>
            <a:custGeom>
              <a:avLst/>
              <a:gdLst/>
              <a:ahLst/>
              <a:cxnLst/>
              <a:rect l="l" t="t" r="r" b="b"/>
              <a:pathLst>
                <a:path w="8659495" h="1073150">
                  <a:moveTo>
                    <a:pt x="8552053" y="0"/>
                  </a:moveTo>
                  <a:lnTo>
                    <a:pt x="107289" y="0"/>
                  </a:lnTo>
                  <a:lnTo>
                    <a:pt x="65526" y="8427"/>
                  </a:lnTo>
                  <a:lnTo>
                    <a:pt x="31422" y="31416"/>
                  </a:lnTo>
                  <a:lnTo>
                    <a:pt x="8430" y="65526"/>
                  </a:lnTo>
                  <a:lnTo>
                    <a:pt x="0" y="107315"/>
                  </a:lnTo>
                  <a:lnTo>
                    <a:pt x="0" y="965581"/>
                  </a:lnTo>
                  <a:lnTo>
                    <a:pt x="8430" y="1007369"/>
                  </a:lnTo>
                  <a:lnTo>
                    <a:pt x="31422" y="1041479"/>
                  </a:lnTo>
                  <a:lnTo>
                    <a:pt x="65526" y="1064468"/>
                  </a:lnTo>
                  <a:lnTo>
                    <a:pt x="107289" y="1072896"/>
                  </a:lnTo>
                  <a:lnTo>
                    <a:pt x="8552053" y="1072896"/>
                  </a:lnTo>
                  <a:lnTo>
                    <a:pt x="8593841" y="1064468"/>
                  </a:lnTo>
                  <a:lnTo>
                    <a:pt x="8627951" y="1041479"/>
                  </a:lnTo>
                  <a:lnTo>
                    <a:pt x="8650940" y="1007369"/>
                  </a:lnTo>
                  <a:lnTo>
                    <a:pt x="8659368" y="965581"/>
                  </a:lnTo>
                  <a:lnTo>
                    <a:pt x="8659368" y="107315"/>
                  </a:lnTo>
                  <a:lnTo>
                    <a:pt x="8650940" y="65526"/>
                  </a:lnTo>
                  <a:lnTo>
                    <a:pt x="8627951" y="31416"/>
                  </a:lnTo>
                  <a:lnTo>
                    <a:pt x="8593841" y="8427"/>
                  </a:lnTo>
                  <a:lnTo>
                    <a:pt x="8552053" y="0"/>
                  </a:lnTo>
                  <a:close/>
                </a:path>
              </a:pathLst>
            </a:custGeom>
            <a:solidFill>
              <a:srgbClr val="EECFC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" name="object 5" descr="Newspaper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27888" y="1584959"/>
              <a:ext cx="591312" cy="591312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627888" y="1584959"/>
              <a:ext cx="591820" cy="591820"/>
            </a:xfrm>
            <a:custGeom>
              <a:avLst/>
              <a:gdLst/>
              <a:ahLst/>
              <a:cxnLst/>
              <a:rect l="l" t="t" r="r" b="b"/>
              <a:pathLst>
                <a:path w="591819" h="591819">
                  <a:moveTo>
                    <a:pt x="0" y="591312"/>
                  </a:moveTo>
                  <a:lnTo>
                    <a:pt x="591312" y="591312"/>
                  </a:lnTo>
                  <a:lnTo>
                    <a:pt x="591312" y="0"/>
                  </a:lnTo>
                  <a:lnTo>
                    <a:pt x="0" y="0"/>
                  </a:lnTo>
                  <a:lnTo>
                    <a:pt x="0" y="591312"/>
                  </a:lnTo>
                  <a:close/>
                </a:path>
              </a:pathLst>
            </a:custGeom>
            <a:ln w="12192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301752" y="2688335"/>
              <a:ext cx="8659495" cy="1073150"/>
            </a:xfrm>
            <a:custGeom>
              <a:avLst/>
              <a:gdLst/>
              <a:ahLst/>
              <a:cxnLst/>
              <a:rect l="l" t="t" r="r" b="b"/>
              <a:pathLst>
                <a:path w="8659495" h="1073150">
                  <a:moveTo>
                    <a:pt x="8552053" y="0"/>
                  </a:moveTo>
                  <a:lnTo>
                    <a:pt x="107289" y="0"/>
                  </a:lnTo>
                  <a:lnTo>
                    <a:pt x="65526" y="8427"/>
                  </a:lnTo>
                  <a:lnTo>
                    <a:pt x="31422" y="31416"/>
                  </a:lnTo>
                  <a:lnTo>
                    <a:pt x="8430" y="65526"/>
                  </a:lnTo>
                  <a:lnTo>
                    <a:pt x="0" y="107314"/>
                  </a:lnTo>
                  <a:lnTo>
                    <a:pt x="0" y="965581"/>
                  </a:lnTo>
                  <a:lnTo>
                    <a:pt x="8430" y="1007369"/>
                  </a:lnTo>
                  <a:lnTo>
                    <a:pt x="31422" y="1041479"/>
                  </a:lnTo>
                  <a:lnTo>
                    <a:pt x="65526" y="1064468"/>
                  </a:lnTo>
                  <a:lnTo>
                    <a:pt x="107289" y="1072895"/>
                  </a:lnTo>
                  <a:lnTo>
                    <a:pt x="8552053" y="1072895"/>
                  </a:lnTo>
                  <a:lnTo>
                    <a:pt x="8593841" y="1064468"/>
                  </a:lnTo>
                  <a:lnTo>
                    <a:pt x="8627951" y="1041479"/>
                  </a:lnTo>
                  <a:lnTo>
                    <a:pt x="8650940" y="1007369"/>
                  </a:lnTo>
                  <a:lnTo>
                    <a:pt x="8659368" y="965581"/>
                  </a:lnTo>
                  <a:lnTo>
                    <a:pt x="8659368" y="107314"/>
                  </a:lnTo>
                  <a:lnTo>
                    <a:pt x="8650940" y="65526"/>
                  </a:lnTo>
                  <a:lnTo>
                    <a:pt x="8627951" y="31416"/>
                  </a:lnTo>
                  <a:lnTo>
                    <a:pt x="8593841" y="8427"/>
                  </a:lnTo>
                  <a:lnTo>
                    <a:pt x="8552053" y="0"/>
                  </a:lnTo>
                  <a:close/>
                </a:path>
              </a:pathLst>
            </a:custGeom>
            <a:solidFill>
              <a:srgbClr val="EECFC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" name="object 8" descr="Connections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27888" y="2929127"/>
              <a:ext cx="591312" cy="591312"/>
            </a:xfrm>
            <a:prstGeom prst="rect">
              <a:avLst/>
            </a:prstGeom>
          </p:spPr>
        </p:pic>
        <p:sp>
          <p:nvSpPr>
            <p:cNvPr id="9" name="object 9"/>
            <p:cNvSpPr/>
            <p:nvPr/>
          </p:nvSpPr>
          <p:spPr>
            <a:xfrm>
              <a:off x="627888" y="2929127"/>
              <a:ext cx="591820" cy="591820"/>
            </a:xfrm>
            <a:custGeom>
              <a:avLst/>
              <a:gdLst/>
              <a:ahLst/>
              <a:cxnLst/>
              <a:rect l="l" t="t" r="r" b="b"/>
              <a:pathLst>
                <a:path w="591819" h="591820">
                  <a:moveTo>
                    <a:pt x="0" y="591312"/>
                  </a:moveTo>
                  <a:lnTo>
                    <a:pt x="591312" y="591312"/>
                  </a:lnTo>
                  <a:lnTo>
                    <a:pt x="591312" y="0"/>
                  </a:lnTo>
                  <a:lnTo>
                    <a:pt x="0" y="0"/>
                  </a:lnTo>
                  <a:lnTo>
                    <a:pt x="0" y="591312"/>
                  </a:lnTo>
                  <a:close/>
                </a:path>
              </a:pathLst>
            </a:custGeom>
            <a:ln w="12192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301752" y="4032503"/>
              <a:ext cx="8659495" cy="1073150"/>
            </a:xfrm>
            <a:custGeom>
              <a:avLst/>
              <a:gdLst/>
              <a:ahLst/>
              <a:cxnLst/>
              <a:rect l="l" t="t" r="r" b="b"/>
              <a:pathLst>
                <a:path w="8659495" h="1073150">
                  <a:moveTo>
                    <a:pt x="8552053" y="0"/>
                  </a:moveTo>
                  <a:lnTo>
                    <a:pt x="107289" y="0"/>
                  </a:lnTo>
                  <a:lnTo>
                    <a:pt x="65526" y="8427"/>
                  </a:lnTo>
                  <a:lnTo>
                    <a:pt x="31422" y="31416"/>
                  </a:lnTo>
                  <a:lnTo>
                    <a:pt x="8430" y="65526"/>
                  </a:lnTo>
                  <a:lnTo>
                    <a:pt x="0" y="107315"/>
                  </a:lnTo>
                  <a:lnTo>
                    <a:pt x="0" y="965581"/>
                  </a:lnTo>
                  <a:lnTo>
                    <a:pt x="8430" y="1007369"/>
                  </a:lnTo>
                  <a:lnTo>
                    <a:pt x="31422" y="1041479"/>
                  </a:lnTo>
                  <a:lnTo>
                    <a:pt x="65526" y="1064468"/>
                  </a:lnTo>
                  <a:lnTo>
                    <a:pt x="107289" y="1072896"/>
                  </a:lnTo>
                  <a:lnTo>
                    <a:pt x="8552053" y="1072896"/>
                  </a:lnTo>
                  <a:lnTo>
                    <a:pt x="8593841" y="1064468"/>
                  </a:lnTo>
                  <a:lnTo>
                    <a:pt x="8627951" y="1041479"/>
                  </a:lnTo>
                  <a:lnTo>
                    <a:pt x="8650940" y="1007369"/>
                  </a:lnTo>
                  <a:lnTo>
                    <a:pt x="8659368" y="965581"/>
                  </a:lnTo>
                  <a:lnTo>
                    <a:pt x="8659368" y="107315"/>
                  </a:lnTo>
                  <a:lnTo>
                    <a:pt x="8650940" y="65526"/>
                  </a:lnTo>
                  <a:lnTo>
                    <a:pt x="8627951" y="31416"/>
                  </a:lnTo>
                  <a:lnTo>
                    <a:pt x="8593841" y="8427"/>
                  </a:lnTo>
                  <a:lnTo>
                    <a:pt x="8552053" y="0"/>
                  </a:lnTo>
                  <a:close/>
                </a:path>
              </a:pathLst>
            </a:custGeom>
            <a:solidFill>
              <a:srgbClr val="EECFC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1" name="object 11" descr="Meeting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27888" y="4273295"/>
              <a:ext cx="591312" cy="591312"/>
            </a:xfrm>
            <a:prstGeom prst="rect">
              <a:avLst/>
            </a:prstGeom>
          </p:spPr>
        </p:pic>
        <p:sp>
          <p:nvSpPr>
            <p:cNvPr id="12" name="object 12"/>
            <p:cNvSpPr/>
            <p:nvPr/>
          </p:nvSpPr>
          <p:spPr>
            <a:xfrm>
              <a:off x="627888" y="4273295"/>
              <a:ext cx="591820" cy="591820"/>
            </a:xfrm>
            <a:custGeom>
              <a:avLst/>
              <a:gdLst/>
              <a:ahLst/>
              <a:cxnLst/>
              <a:rect l="l" t="t" r="r" b="b"/>
              <a:pathLst>
                <a:path w="591819" h="591820">
                  <a:moveTo>
                    <a:pt x="0" y="591311"/>
                  </a:moveTo>
                  <a:lnTo>
                    <a:pt x="591312" y="591311"/>
                  </a:lnTo>
                  <a:lnTo>
                    <a:pt x="591312" y="0"/>
                  </a:lnTo>
                  <a:lnTo>
                    <a:pt x="0" y="0"/>
                  </a:lnTo>
                  <a:lnTo>
                    <a:pt x="0" y="591311"/>
                  </a:lnTo>
                  <a:close/>
                </a:path>
              </a:pathLst>
            </a:custGeom>
            <a:ln w="12192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3" name="object 13"/>
          <p:cNvSpPr txBox="1"/>
          <p:nvPr/>
        </p:nvSpPr>
        <p:spPr>
          <a:xfrm>
            <a:off x="1645411" y="1576197"/>
            <a:ext cx="7146290" cy="3281679"/>
          </a:xfrm>
          <a:prstGeom prst="rect">
            <a:avLst/>
          </a:prstGeom>
        </p:spPr>
        <p:txBody>
          <a:bodyPr vert="horz" wrap="square" lIns="0" tIns="31750" rIns="0" bIns="0" rtlCol="0">
            <a:spAutoFit/>
          </a:bodyPr>
          <a:lstStyle/>
          <a:p>
            <a:pPr marL="12700" marR="39370">
              <a:lnSpc>
                <a:spcPts val="2180"/>
              </a:lnSpc>
              <a:spcBef>
                <a:spcPts val="250"/>
              </a:spcBef>
            </a:pPr>
            <a:r>
              <a:rPr sz="1900" b="1" dirty="0">
                <a:latin typeface="Times New Roman"/>
                <a:cs typeface="Times New Roman"/>
              </a:rPr>
              <a:t>Media</a:t>
            </a:r>
            <a:r>
              <a:rPr sz="1900" b="1" spc="-35" dirty="0">
                <a:latin typeface="Times New Roman"/>
                <a:cs typeface="Times New Roman"/>
              </a:rPr>
              <a:t> </a:t>
            </a:r>
            <a:r>
              <a:rPr sz="1900" b="1" dirty="0">
                <a:latin typeface="Times New Roman"/>
                <a:cs typeface="Times New Roman"/>
              </a:rPr>
              <a:t>Channel</a:t>
            </a:r>
            <a:r>
              <a:rPr sz="1900" b="1" spc="-15" dirty="0">
                <a:latin typeface="Times New Roman"/>
                <a:cs typeface="Times New Roman"/>
              </a:rPr>
              <a:t> </a:t>
            </a:r>
            <a:r>
              <a:rPr sz="1900" b="1" dirty="0">
                <a:latin typeface="Times New Roman"/>
                <a:cs typeface="Times New Roman"/>
              </a:rPr>
              <a:t>Utilization</a:t>
            </a:r>
            <a:r>
              <a:rPr sz="1900" dirty="0">
                <a:latin typeface="Times New Roman"/>
                <a:cs typeface="Times New Roman"/>
              </a:rPr>
              <a:t>:</a:t>
            </a:r>
            <a:r>
              <a:rPr sz="1900" spc="-25" dirty="0">
                <a:latin typeface="Times New Roman"/>
                <a:cs typeface="Times New Roman"/>
              </a:rPr>
              <a:t> </a:t>
            </a:r>
            <a:r>
              <a:rPr sz="1900" dirty="0">
                <a:latin typeface="Times New Roman"/>
                <a:cs typeface="Times New Roman"/>
              </a:rPr>
              <a:t>Utilizing</a:t>
            </a:r>
            <a:r>
              <a:rPr sz="1900" spc="-30" dirty="0">
                <a:latin typeface="Times New Roman"/>
                <a:cs typeface="Times New Roman"/>
              </a:rPr>
              <a:t> </a:t>
            </a:r>
            <a:r>
              <a:rPr sz="1900" dirty="0">
                <a:latin typeface="Times New Roman"/>
                <a:cs typeface="Times New Roman"/>
              </a:rPr>
              <a:t>print,</a:t>
            </a:r>
            <a:r>
              <a:rPr sz="1900" spc="-40" dirty="0">
                <a:latin typeface="Times New Roman"/>
                <a:cs typeface="Times New Roman"/>
              </a:rPr>
              <a:t> </a:t>
            </a:r>
            <a:r>
              <a:rPr sz="1900" dirty="0">
                <a:latin typeface="Times New Roman"/>
                <a:cs typeface="Times New Roman"/>
              </a:rPr>
              <a:t>electronic,</a:t>
            </a:r>
            <a:r>
              <a:rPr sz="1900" spc="-15" dirty="0">
                <a:latin typeface="Times New Roman"/>
                <a:cs typeface="Times New Roman"/>
              </a:rPr>
              <a:t> </a:t>
            </a:r>
            <a:r>
              <a:rPr sz="1900" dirty="0">
                <a:latin typeface="Times New Roman"/>
                <a:cs typeface="Times New Roman"/>
              </a:rPr>
              <a:t>and</a:t>
            </a:r>
            <a:r>
              <a:rPr sz="1900" spc="-35" dirty="0">
                <a:latin typeface="Times New Roman"/>
                <a:cs typeface="Times New Roman"/>
              </a:rPr>
              <a:t> </a:t>
            </a:r>
            <a:r>
              <a:rPr sz="1900" dirty="0">
                <a:latin typeface="Times New Roman"/>
                <a:cs typeface="Times New Roman"/>
              </a:rPr>
              <a:t>online</a:t>
            </a:r>
            <a:r>
              <a:rPr sz="1900" spc="-40" dirty="0">
                <a:latin typeface="Times New Roman"/>
                <a:cs typeface="Times New Roman"/>
              </a:rPr>
              <a:t> </a:t>
            </a:r>
            <a:r>
              <a:rPr sz="1900" spc="-10" dirty="0">
                <a:latin typeface="Times New Roman"/>
                <a:cs typeface="Times New Roman"/>
              </a:rPr>
              <a:t>media </a:t>
            </a:r>
            <a:r>
              <a:rPr sz="1900" dirty="0">
                <a:latin typeface="Times New Roman"/>
                <a:cs typeface="Times New Roman"/>
              </a:rPr>
              <a:t>channels</a:t>
            </a:r>
            <a:r>
              <a:rPr sz="1900" spc="-40" dirty="0">
                <a:latin typeface="Times New Roman"/>
                <a:cs typeface="Times New Roman"/>
              </a:rPr>
              <a:t> </a:t>
            </a:r>
            <a:r>
              <a:rPr sz="1900" dirty="0">
                <a:latin typeface="Times New Roman"/>
                <a:cs typeface="Times New Roman"/>
              </a:rPr>
              <a:t>for</a:t>
            </a:r>
            <a:r>
              <a:rPr sz="1900" spc="-45" dirty="0">
                <a:latin typeface="Times New Roman"/>
                <a:cs typeface="Times New Roman"/>
              </a:rPr>
              <a:t> </a:t>
            </a:r>
            <a:r>
              <a:rPr sz="1900" dirty="0">
                <a:latin typeface="Times New Roman"/>
                <a:cs typeface="Times New Roman"/>
              </a:rPr>
              <a:t>disseminating</a:t>
            </a:r>
            <a:r>
              <a:rPr sz="1900" spc="-35" dirty="0">
                <a:latin typeface="Times New Roman"/>
                <a:cs typeface="Times New Roman"/>
              </a:rPr>
              <a:t> </a:t>
            </a:r>
            <a:r>
              <a:rPr sz="1900" dirty="0">
                <a:latin typeface="Times New Roman"/>
                <a:cs typeface="Times New Roman"/>
              </a:rPr>
              <a:t>information</a:t>
            </a:r>
            <a:r>
              <a:rPr sz="1900" spc="-50" dirty="0">
                <a:latin typeface="Times New Roman"/>
                <a:cs typeface="Times New Roman"/>
              </a:rPr>
              <a:t> </a:t>
            </a:r>
            <a:r>
              <a:rPr sz="1900" dirty="0">
                <a:latin typeface="Times New Roman"/>
                <a:cs typeface="Times New Roman"/>
              </a:rPr>
              <a:t>about</a:t>
            </a:r>
            <a:r>
              <a:rPr sz="1900" spc="-40" dirty="0">
                <a:latin typeface="Times New Roman"/>
                <a:cs typeface="Times New Roman"/>
              </a:rPr>
              <a:t> </a:t>
            </a:r>
            <a:r>
              <a:rPr sz="1900" spc="-10" dirty="0">
                <a:latin typeface="Times New Roman"/>
                <a:cs typeface="Times New Roman"/>
              </a:rPr>
              <a:t>IDY</a:t>
            </a:r>
            <a:r>
              <a:rPr sz="1900" spc="-70" dirty="0">
                <a:latin typeface="Times New Roman"/>
                <a:cs typeface="Times New Roman"/>
              </a:rPr>
              <a:t> </a:t>
            </a:r>
            <a:r>
              <a:rPr sz="1900" dirty="0">
                <a:latin typeface="Times New Roman"/>
                <a:cs typeface="Times New Roman"/>
              </a:rPr>
              <a:t>2026</a:t>
            </a:r>
            <a:r>
              <a:rPr sz="1900" spc="-55" dirty="0">
                <a:latin typeface="Times New Roman"/>
                <a:cs typeface="Times New Roman"/>
              </a:rPr>
              <a:t> </a:t>
            </a:r>
            <a:r>
              <a:rPr sz="1900" spc="-10" dirty="0">
                <a:latin typeface="Times New Roman"/>
                <a:cs typeface="Times New Roman"/>
              </a:rPr>
              <a:t>activities.</a:t>
            </a:r>
            <a:endParaRPr sz="19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9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765"/>
              </a:spcBef>
            </a:pPr>
            <a:endParaRPr sz="1900">
              <a:latin typeface="Times New Roman"/>
              <a:cs typeface="Times New Roman"/>
            </a:endParaRPr>
          </a:p>
          <a:p>
            <a:pPr marL="12700" marR="170815">
              <a:lnSpc>
                <a:spcPts val="2180"/>
              </a:lnSpc>
              <a:spcBef>
                <a:spcPts val="5"/>
              </a:spcBef>
            </a:pPr>
            <a:r>
              <a:rPr sz="1900" b="1" dirty="0">
                <a:latin typeface="Times New Roman"/>
                <a:cs typeface="Times New Roman"/>
              </a:rPr>
              <a:t>Local</a:t>
            </a:r>
            <a:r>
              <a:rPr sz="1900" b="1" spc="-90" dirty="0">
                <a:latin typeface="Times New Roman"/>
                <a:cs typeface="Times New Roman"/>
              </a:rPr>
              <a:t> </a:t>
            </a:r>
            <a:r>
              <a:rPr sz="1900" b="1" dirty="0">
                <a:latin typeface="Times New Roman"/>
                <a:cs typeface="Times New Roman"/>
              </a:rPr>
              <a:t>Media</a:t>
            </a:r>
            <a:r>
              <a:rPr sz="1900" b="1" spc="-50" dirty="0">
                <a:latin typeface="Times New Roman"/>
                <a:cs typeface="Times New Roman"/>
              </a:rPr>
              <a:t> </a:t>
            </a:r>
            <a:r>
              <a:rPr sz="1900" b="1" dirty="0">
                <a:latin typeface="Times New Roman"/>
                <a:cs typeface="Times New Roman"/>
              </a:rPr>
              <a:t>Engagement: </a:t>
            </a:r>
            <a:r>
              <a:rPr sz="1900" dirty="0">
                <a:latin typeface="Times New Roman"/>
                <a:cs typeface="Times New Roman"/>
              </a:rPr>
              <a:t>Engaging</a:t>
            </a:r>
            <a:r>
              <a:rPr sz="1900" spc="-25" dirty="0">
                <a:latin typeface="Times New Roman"/>
                <a:cs typeface="Times New Roman"/>
              </a:rPr>
              <a:t> </a:t>
            </a:r>
            <a:r>
              <a:rPr sz="1900" dirty="0">
                <a:latin typeface="Times New Roman"/>
                <a:cs typeface="Times New Roman"/>
              </a:rPr>
              <a:t>local</a:t>
            </a:r>
            <a:r>
              <a:rPr sz="1900" spc="-65" dirty="0">
                <a:latin typeface="Times New Roman"/>
                <a:cs typeface="Times New Roman"/>
              </a:rPr>
              <a:t> </a:t>
            </a:r>
            <a:r>
              <a:rPr sz="1900" dirty="0">
                <a:latin typeface="Times New Roman"/>
                <a:cs typeface="Times New Roman"/>
              </a:rPr>
              <a:t>communities</a:t>
            </a:r>
            <a:r>
              <a:rPr sz="1900" spc="-35" dirty="0">
                <a:latin typeface="Times New Roman"/>
                <a:cs typeface="Times New Roman"/>
              </a:rPr>
              <a:t> </a:t>
            </a:r>
            <a:r>
              <a:rPr sz="1900" spc="-10" dirty="0">
                <a:latin typeface="Times New Roman"/>
                <a:cs typeface="Times New Roman"/>
              </a:rPr>
              <a:t>through</a:t>
            </a:r>
            <a:r>
              <a:rPr sz="1900" spc="-110" dirty="0">
                <a:latin typeface="Times New Roman"/>
                <a:cs typeface="Times New Roman"/>
              </a:rPr>
              <a:t> </a:t>
            </a:r>
            <a:r>
              <a:rPr sz="1900" spc="-25" dirty="0">
                <a:latin typeface="Times New Roman"/>
                <a:cs typeface="Times New Roman"/>
              </a:rPr>
              <a:t>AIR </a:t>
            </a:r>
            <a:r>
              <a:rPr sz="1900" dirty="0">
                <a:latin typeface="Times New Roman"/>
                <a:cs typeface="Times New Roman"/>
              </a:rPr>
              <a:t>and</a:t>
            </a:r>
            <a:r>
              <a:rPr sz="1900" spc="-35" dirty="0">
                <a:latin typeface="Times New Roman"/>
                <a:cs typeface="Times New Roman"/>
              </a:rPr>
              <a:t> </a:t>
            </a:r>
            <a:r>
              <a:rPr sz="1900" dirty="0">
                <a:latin typeface="Times New Roman"/>
                <a:cs typeface="Times New Roman"/>
              </a:rPr>
              <a:t>DD</a:t>
            </a:r>
            <a:r>
              <a:rPr sz="1900" spc="-30" dirty="0">
                <a:latin typeface="Times New Roman"/>
                <a:cs typeface="Times New Roman"/>
              </a:rPr>
              <a:t> </a:t>
            </a:r>
            <a:r>
              <a:rPr sz="1900" dirty="0">
                <a:latin typeface="Times New Roman"/>
                <a:cs typeface="Times New Roman"/>
              </a:rPr>
              <a:t>programs,</a:t>
            </a:r>
            <a:r>
              <a:rPr sz="1900" spc="5" dirty="0">
                <a:latin typeface="Times New Roman"/>
                <a:cs typeface="Times New Roman"/>
              </a:rPr>
              <a:t> </a:t>
            </a:r>
            <a:r>
              <a:rPr sz="1900" dirty="0">
                <a:latin typeface="Times New Roman"/>
                <a:cs typeface="Times New Roman"/>
              </a:rPr>
              <a:t>chat</a:t>
            </a:r>
            <a:r>
              <a:rPr sz="1900" spc="-45" dirty="0">
                <a:latin typeface="Times New Roman"/>
                <a:cs typeface="Times New Roman"/>
              </a:rPr>
              <a:t> </a:t>
            </a:r>
            <a:r>
              <a:rPr sz="1900" dirty="0">
                <a:latin typeface="Times New Roman"/>
                <a:cs typeface="Times New Roman"/>
              </a:rPr>
              <a:t>shows,</a:t>
            </a:r>
            <a:r>
              <a:rPr sz="1900" spc="-30" dirty="0">
                <a:latin typeface="Times New Roman"/>
                <a:cs typeface="Times New Roman"/>
              </a:rPr>
              <a:t> </a:t>
            </a:r>
            <a:r>
              <a:rPr sz="1900" dirty="0">
                <a:latin typeface="Times New Roman"/>
                <a:cs typeface="Times New Roman"/>
              </a:rPr>
              <a:t>and</a:t>
            </a:r>
            <a:r>
              <a:rPr sz="1900" spc="-35" dirty="0">
                <a:latin typeface="Times New Roman"/>
                <a:cs typeface="Times New Roman"/>
              </a:rPr>
              <a:t> </a:t>
            </a:r>
            <a:r>
              <a:rPr sz="1900" dirty="0">
                <a:latin typeface="Times New Roman"/>
                <a:cs typeface="Times New Roman"/>
              </a:rPr>
              <a:t>interactions</a:t>
            </a:r>
            <a:r>
              <a:rPr sz="1900" spc="-40" dirty="0">
                <a:latin typeface="Times New Roman"/>
                <a:cs typeface="Times New Roman"/>
              </a:rPr>
              <a:t> </a:t>
            </a:r>
            <a:r>
              <a:rPr sz="1900" dirty="0">
                <a:latin typeface="Times New Roman"/>
                <a:cs typeface="Times New Roman"/>
              </a:rPr>
              <a:t>with</a:t>
            </a:r>
            <a:r>
              <a:rPr sz="1900" spc="-15" dirty="0">
                <a:latin typeface="Times New Roman"/>
                <a:cs typeface="Times New Roman"/>
              </a:rPr>
              <a:t> </a:t>
            </a:r>
            <a:r>
              <a:rPr sz="1900" dirty="0">
                <a:latin typeface="Times New Roman"/>
                <a:cs typeface="Times New Roman"/>
              </a:rPr>
              <a:t>celebrities</a:t>
            </a:r>
            <a:r>
              <a:rPr sz="1900" spc="-20" dirty="0">
                <a:latin typeface="Times New Roman"/>
                <a:cs typeface="Times New Roman"/>
              </a:rPr>
              <a:t> </a:t>
            </a:r>
            <a:r>
              <a:rPr sz="1900" dirty="0">
                <a:latin typeface="Times New Roman"/>
                <a:cs typeface="Times New Roman"/>
              </a:rPr>
              <a:t>on</a:t>
            </a:r>
            <a:r>
              <a:rPr sz="1900" spc="-105" dirty="0">
                <a:latin typeface="Times New Roman"/>
                <a:cs typeface="Times New Roman"/>
              </a:rPr>
              <a:t> </a:t>
            </a:r>
            <a:r>
              <a:rPr sz="1900" spc="-20" dirty="0">
                <a:latin typeface="Times New Roman"/>
                <a:cs typeface="Times New Roman"/>
              </a:rPr>
              <a:t>Yoga </a:t>
            </a:r>
            <a:r>
              <a:rPr sz="1900" dirty="0">
                <a:latin typeface="Times New Roman"/>
                <a:cs typeface="Times New Roman"/>
              </a:rPr>
              <a:t>and</a:t>
            </a:r>
            <a:r>
              <a:rPr sz="1900" spc="-15" dirty="0">
                <a:latin typeface="Times New Roman"/>
                <a:cs typeface="Times New Roman"/>
              </a:rPr>
              <a:t> </a:t>
            </a:r>
            <a:r>
              <a:rPr sz="1900" spc="-20" dirty="0">
                <a:latin typeface="Times New Roman"/>
                <a:cs typeface="Times New Roman"/>
              </a:rPr>
              <a:t>IDY.</a:t>
            </a:r>
            <a:endParaRPr sz="19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9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610"/>
              </a:spcBef>
            </a:pPr>
            <a:endParaRPr sz="1900">
              <a:latin typeface="Times New Roman"/>
              <a:cs typeface="Times New Roman"/>
            </a:endParaRPr>
          </a:p>
          <a:p>
            <a:pPr marL="12700">
              <a:lnSpc>
                <a:spcPts val="2235"/>
              </a:lnSpc>
              <a:spcBef>
                <a:spcPts val="5"/>
              </a:spcBef>
            </a:pPr>
            <a:r>
              <a:rPr sz="1900" b="1" dirty="0">
                <a:latin typeface="Times New Roman"/>
                <a:cs typeface="Times New Roman"/>
              </a:rPr>
              <a:t>Media</a:t>
            </a:r>
            <a:r>
              <a:rPr sz="1900" b="1" spc="-25" dirty="0">
                <a:latin typeface="Times New Roman"/>
                <a:cs typeface="Times New Roman"/>
              </a:rPr>
              <a:t> </a:t>
            </a:r>
            <a:r>
              <a:rPr sz="1900" b="1" spc="-10" dirty="0">
                <a:latin typeface="Times New Roman"/>
                <a:cs typeface="Times New Roman"/>
              </a:rPr>
              <a:t>Professional</a:t>
            </a:r>
            <a:r>
              <a:rPr sz="1900" b="1" spc="-80" dirty="0">
                <a:latin typeface="Times New Roman"/>
                <a:cs typeface="Times New Roman"/>
              </a:rPr>
              <a:t> </a:t>
            </a:r>
            <a:r>
              <a:rPr sz="1900" b="1" spc="-20" dirty="0">
                <a:latin typeface="Times New Roman"/>
                <a:cs typeface="Times New Roman"/>
              </a:rPr>
              <a:t>Workshop</a:t>
            </a:r>
            <a:r>
              <a:rPr sz="1900" spc="-20" dirty="0">
                <a:latin typeface="Times New Roman"/>
                <a:cs typeface="Times New Roman"/>
              </a:rPr>
              <a:t>:</a:t>
            </a:r>
            <a:r>
              <a:rPr sz="1900" spc="-30" dirty="0">
                <a:latin typeface="Times New Roman"/>
                <a:cs typeface="Times New Roman"/>
              </a:rPr>
              <a:t> </a:t>
            </a:r>
            <a:r>
              <a:rPr sz="1900" dirty="0">
                <a:latin typeface="Times New Roman"/>
                <a:cs typeface="Times New Roman"/>
              </a:rPr>
              <a:t>Organising</a:t>
            </a:r>
            <a:r>
              <a:rPr sz="1900" spc="10" dirty="0">
                <a:latin typeface="Times New Roman"/>
                <a:cs typeface="Times New Roman"/>
              </a:rPr>
              <a:t> </a:t>
            </a:r>
            <a:r>
              <a:rPr sz="1900" dirty="0">
                <a:latin typeface="Times New Roman"/>
                <a:cs typeface="Times New Roman"/>
              </a:rPr>
              <a:t>workshops</a:t>
            </a:r>
            <a:r>
              <a:rPr sz="1900" spc="-45" dirty="0">
                <a:latin typeface="Times New Roman"/>
                <a:cs typeface="Times New Roman"/>
              </a:rPr>
              <a:t> </a:t>
            </a:r>
            <a:r>
              <a:rPr sz="1900" dirty="0">
                <a:latin typeface="Times New Roman"/>
                <a:cs typeface="Times New Roman"/>
              </a:rPr>
              <a:t>for</a:t>
            </a:r>
            <a:r>
              <a:rPr sz="1900" spc="-40" dirty="0">
                <a:latin typeface="Times New Roman"/>
                <a:cs typeface="Times New Roman"/>
              </a:rPr>
              <a:t> </a:t>
            </a:r>
            <a:r>
              <a:rPr sz="1900" dirty="0">
                <a:latin typeface="Times New Roman"/>
                <a:cs typeface="Times New Roman"/>
              </a:rPr>
              <a:t>RJs</a:t>
            </a:r>
            <a:r>
              <a:rPr sz="1900" spc="-5" dirty="0">
                <a:latin typeface="Times New Roman"/>
                <a:cs typeface="Times New Roman"/>
              </a:rPr>
              <a:t> </a:t>
            </a:r>
            <a:r>
              <a:rPr sz="1900" dirty="0">
                <a:latin typeface="Times New Roman"/>
                <a:cs typeface="Times New Roman"/>
              </a:rPr>
              <a:t>and</a:t>
            </a:r>
            <a:r>
              <a:rPr sz="1900" spc="-20" dirty="0">
                <a:latin typeface="Times New Roman"/>
                <a:cs typeface="Times New Roman"/>
              </a:rPr>
              <a:t> </a:t>
            </a:r>
            <a:r>
              <a:rPr sz="1900" spc="-10" dirty="0">
                <a:latin typeface="Times New Roman"/>
                <a:cs typeface="Times New Roman"/>
              </a:rPr>
              <a:t>other</a:t>
            </a:r>
            <a:endParaRPr sz="1900">
              <a:latin typeface="Times New Roman"/>
              <a:cs typeface="Times New Roman"/>
            </a:endParaRPr>
          </a:p>
          <a:p>
            <a:pPr marL="12700">
              <a:lnSpc>
                <a:spcPts val="2235"/>
              </a:lnSpc>
            </a:pPr>
            <a:r>
              <a:rPr sz="1900" dirty="0">
                <a:latin typeface="Times New Roman"/>
                <a:cs typeface="Times New Roman"/>
              </a:rPr>
              <a:t>media</a:t>
            </a:r>
            <a:r>
              <a:rPr sz="1900" spc="-25" dirty="0">
                <a:latin typeface="Times New Roman"/>
                <a:cs typeface="Times New Roman"/>
              </a:rPr>
              <a:t> </a:t>
            </a:r>
            <a:r>
              <a:rPr sz="1900" dirty="0">
                <a:latin typeface="Times New Roman"/>
                <a:cs typeface="Times New Roman"/>
              </a:rPr>
              <a:t>professionals</a:t>
            </a:r>
            <a:r>
              <a:rPr sz="1900" spc="-60" dirty="0">
                <a:latin typeface="Times New Roman"/>
                <a:cs typeface="Times New Roman"/>
              </a:rPr>
              <a:t> </a:t>
            </a:r>
            <a:r>
              <a:rPr sz="1900" dirty="0">
                <a:latin typeface="Times New Roman"/>
                <a:cs typeface="Times New Roman"/>
              </a:rPr>
              <a:t>on</a:t>
            </a:r>
            <a:r>
              <a:rPr sz="1900" spc="-30" dirty="0">
                <a:latin typeface="Times New Roman"/>
                <a:cs typeface="Times New Roman"/>
              </a:rPr>
              <a:t> </a:t>
            </a:r>
            <a:r>
              <a:rPr sz="1900" spc="-10" dirty="0">
                <a:latin typeface="Times New Roman"/>
                <a:cs typeface="Times New Roman"/>
              </a:rPr>
              <a:t>IDY</a:t>
            </a:r>
            <a:r>
              <a:rPr sz="1900" spc="-65" dirty="0">
                <a:latin typeface="Times New Roman"/>
                <a:cs typeface="Times New Roman"/>
              </a:rPr>
              <a:t> </a:t>
            </a:r>
            <a:r>
              <a:rPr sz="1900" dirty="0">
                <a:latin typeface="Times New Roman"/>
                <a:cs typeface="Times New Roman"/>
              </a:rPr>
              <a:t>and</a:t>
            </a:r>
            <a:r>
              <a:rPr sz="1900" spc="-30" dirty="0">
                <a:latin typeface="Times New Roman"/>
                <a:cs typeface="Times New Roman"/>
              </a:rPr>
              <a:t> </a:t>
            </a:r>
            <a:r>
              <a:rPr sz="1900" spc="-20" dirty="0">
                <a:latin typeface="Times New Roman"/>
                <a:cs typeface="Times New Roman"/>
              </a:rPr>
              <a:t>CYP.</a:t>
            </a:r>
            <a:endParaRPr sz="1900">
              <a:latin typeface="Times New Roman"/>
              <a:cs typeface="Times New Roman"/>
            </a:endParaRPr>
          </a:p>
        </p:txBody>
      </p:sp>
      <p:grpSp>
        <p:nvGrpSpPr>
          <p:cNvPr id="14" name="object 14"/>
          <p:cNvGrpSpPr/>
          <p:nvPr/>
        </p:nvGrpSpPr>
        <p:grpSpPr>
          <a:xfrm>
            <a:off x="301752" y="5376671"/>
            <a:ext cx="8659495" cy="1076325"/>
            <a:chOff x="301752" y="5376671"/>
            <a:chExt cx="8659495" cy="1076325"/>
          </a:xfrm>
        </p:grpSpPr>
        <p:sp>
          <p:nvSpPr>
            <p:cNvPr id="15" name="object 15"/>
            <p:cNvSpPr/>
            <p:nvPr/>
          </p:nvSpPr>
          <p:spPr>
            <a:xfrm>
              <a:off x="301752" y="5376671"/>
              <a:ext cx="8659495" cy="1076325"/>
            </a:xfrm>
            <a:custGeom>
              <a:avLst/>
              <a:gdLst/>
              <a:ahLst/>
              <a:cxnLst/>
              <a:rect l="l" t="t" r="r" b="b"/>
              <a:pathLst>
                <a:path w="8659495" h="1076325">
                  <a:moveTo>
                    <a:pt x="8551799" y="0"/>
                  </a:moveTo>
                  <a:lnTo>
                    <a:pt x="107594" y="0"/>
                  </a:lnTo>
                  <a:lnTo>
                    <a:pt x="65713" y="8449"/>
                  </a:lnTo>
                  <a:lnTo>
                    <a:pt x="31513" y="31495"/>
                  </a:lnTo>
                  <a:lnTo>
                    <a:pt x="8455" y="65686"/>
                  </a:lnTo>
                  <a:lnTo>
                    <a:pt x="0" y="107568"/>
                  </a:lnTo>
                  <a:lnTo>
                    <a:pt x="0" y="968349"/>
                  </a:lnTo>
                  <a:lnTo>
                    <a:pt x="8455" y="1010230"/>
                  </a:lnTo>
                  <a:lnTo>
                    <a:pt x="31513" y="1044430"/>
                  </a:lnTo>
                  <a:lnTo>
                    <a:pt x="65713" y="1067488"/>
                  </a:lnTo>
                  <a:lnTo>
                    <a:pt x="107594" y="1075943"/>
                  </a:lnTo>
                  <a:lnTo>
                    <a:pt x="8551799" y="1075943"/>
                  </a:lnTo>
                  <a:lnTo>
                    <a:pt x="8593681" y="1067488"/>
                  </a:lnTo>
                  <a:lnTo>
                    <a:pt x="8627872" y="1044430"/>
                  </a:lnTo>
                  <a:lnTo>
                    <a:pt x="8650918" y="1010230"/>
                  </a:lnTo>
                  <a:lnTo>
                    <a:pt x="8659368" y="968349"/>
                  </a:lnTo>
                  <a:lnTo>
                    <a:pt x="8659368" y="107568"/>
                  </a:lnTo>
                  <a:lnTo>
                    <a:pt x="8650918" y="65686"/>
                  </a:lnTo>
                  <a:lnTo>
                    <a:pt x="8627872" y="31495"/>
                  </a:lnTo>
                  <a:lnTo>
                    <a:pt x="8593681" y="8449"/>
                  </a:lnTo>
                  <a:lnTo>
                    <a:pt x="8551799" y="0"/>
                  </a:lnTo>
                  <a:close/>
                </a:path>
              </a:pathLst>
            </a:custGeom>
            <a:solidFill>
              <a:srgbClr val="EECFC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6" name="object 16" descr="Remote control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627888" y="5617463"/>
              <a:ext cx="591312" cy="591312"/>
            </a:xfrm>
            <a:prstGeom prst="rect">
              <a:avLst/>
            </a:prstGeom>
          </p:spPr>
        </p:pic>
        <p:sp>
          <p:nvSpPr>
            <p:cNvPr id="17" name="object 17"/>
            <p:cNvSpPr/>
            <p:nvPr/>
          </p:nvSpPr>
          <p:spPr>
            <a:xfrm>
              <a:off x="627888" y="5617463"/>
              <a:ext cx="591820" cy="591820"/>
            </a:xfrm>
            <a:custGeom>
              <a:avLst/>
              <a:gdLst/>
              <a:ahLst/>
              <a:cxnLst/>
              <a:rect l="l" t="t" r="r" b="b"/>
              <a:pathLst>
                <a:path w="591819" h="591820">
                  <a:moveTo>
                    <a:pt x="0" y="591312"/>
                  </a:moveTo>
                  <a:lnTo>
                    <a:pt x="591312" y="591312"/>
                  </a:lnTo>
                  <a:lnTo>
                    <a:pt x="591312" y="0"/>
                  </a:lnTo>
                  <a:lnTo>
                    <a:pt x="0" y="0"/>
                  </a:lnTo>
                  <a:lnTo>
                    <a:pt x="0" y="591312"/>
                  </a:lnTo>
                  <a:close/>
                </a:path>
              </a:pathLst>
            </a:custGeom>
            <a:ln w="12191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8" name="object 18"/>
          <p:cNvSpPr txBox="1"/>
          <p:nvPr/>
        </p:nvSpPr>
        <p:spPr>
          <a:xfrm>
            <a:off x="1645411" y="5610859"/>
            <a:ext cx="6711315" cy="5918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ts val="2230"/>
              </a:lnSpc>
              <a:spcBef>
                <a:spcPts val="95"/>
              </a:spcBef>
            </a:pPr>
            <a:r>
              <a:rPr sz="1900" b="1" spc="-10" dirty="0">
                <a:latin typeface="Times New Roman"/>
                <a:cs typeface="Times New Roman"/>
              </a:rPr>
              <a:t>Telecast</a:t>
            </a:r>
            <a:r>
              <a:rPr sz="1900" b="1" spc="-50" dirty="0">
                <a:latin typeface="Times New Roman"/>
                <a:cs typeface="Times New Roman"/>
              </a:rPr>
              <a:t> </a:t>
            </a:r>
            <a:r>
              <a:rPr sz="1900" b="1" dirty="0">
                <a:latin typeface="Times New Roman"/>
                <a:cs typeface="Times New Roman"/>
              </a:rPr>
              <a:t>Support:</a:t>
            </a:r>
            <a:r>
              <a:rPr sz="1900" b="1" spc="-30" dirty="0">
                <a:latin typeface="Times New Roman"/>
                <a:cs typeface="Times New Roman"/>
              </a:rPr>
              <a:t> </a:t>
            </a:r>
            <a:r>
              <a:rPr sz="1900" dirty="0">
                <a:latin typeface="Times New Roman"/>
                <a:cs typeface="Times New Roman"/>
              </a:rPr>
              <a:t>Providing</a:t>
            </a:r>
            <a:r>
              <a:rPr sz="1900" spc="-50" dirty="0">
                <a:latin typeface="Times New Roman"/>
                <a:cs typeface="Times New Roman"/>
              </a:rPr>
              <a:t> </a:t>
            </a:r>
            <a:r>
              <a:rPr sz="1900" dirty="0">
                <a:latin typeface="Times New Roman"/>
                <a:cs typeface="Times New Roman"/>
              </a:rPr>
              <a:t>telecast</a:t>
            </a:r>
            <a:r>
              <a:rPr sz="1900" spc="-45" dirty="0">
                <a:latin typeface="Times New Roman"/>
                <a:cs typeface="Times New Roman"/>
              </a:rPr>
              <a:t> </a:t>
            </a:r>
            <a:r>
              <a:rPr sz="1900" dirty="0">
                <a:latin typeface="Times New Roman"/>
                <a:cs typeface="Times New Roman"/>
              </a:rPr>
              <a:t>support</a:t>
            </a:r>
            <a:r>
              <a:rPr sz="1900" spc="-80" dirty="0">
                <a:latin typeface="Times New Roman"/>
                <a:cs typeface="Times New Roman"/>
              </a:rPr>
              <a:t> </a:t>
            </a:r>
            <a:r>
              <a:rPr sz="1900" dirty="0">
                <a:latin typeface="Times New Roman"/>
                <a:cs typeface="Times New Roman"/>
              </a:rPr>
              <a:t>for</a:t>
            </a:r>
            <a:r>
              <a:rPr sz="1900" spc="-70" dirty="0">
                <a:latin typeface="Times New Roman"/>
                <a:cs typeface="Times New Roman"/>
              </a:rPr>
              <a:t> </a:t>
            </a:r>
            <a:r>
              <a:rPr sz="1900" dirty="0">
                <a:latin typeface="Times New Roman"/>
                <a:cs typeface="Times New Roman"/>
              </a:rPr>
              <a:t>the</a:t>
            </a:r>
            <a:r>
              <a:rPr sz="1900" spc="-45" dirty="0">
                <a:latin typeface="Times New Roman"/>
                <a:cs typeface="Times New Roman"/>
              </a:rPr>
              <a:t> </a:t>
            </a:r>
            <a:r>
              <a:rPr sz="1900" dirty="0">
                <a:latin typeface="Times New Roman"/>
                <a:cs typeface="Times New Roman"/>
              </a:rPr>
              <a:t>main</a:t>
            </a:r>
            <a:r>
              <a:rPr sz="1900" spc="-35" dirty="0">
                <a:latin typeface="Times New Roman"/>
                <a:cs typeface="Times New Roman"/>
              </a:rPr>
              <a:t> </a:t>
            </a:r>
            <a:r>
              <a:rPr sz="1900" dirty="0">
                <a:latin typeface="Times New Roman"/>
                <a:cs typeface="Times New Roman"/>
              </a:rPr>
              <a:t>IDY</a:t>
            </a:r>
            <a:r>
              <a:rPr sz="1900" spc="-60" dirty="0">
                <a:latin typeface="Times New Roman"/>
                <a:cs typeface="Times New Roman"/>
              </a:rPr>
              <a:t> </a:t>
            </a:r>
            <a:r>
              <a:rPr sz="1900" spc="-10" dirty="0">
                <a:latin typeface="Times New Roman"/>
                <a:cs typeface="Times New Roman"/>
              </a:rPr>
              <a:t>event</a:t>
            </a:r>
            <a:endParaRPr sz="1900">
              <a:latin typeface="Times New Roman"/>
              <a:cs typeface="Times New Roman"/>
            </a:endParaRPr>
          </a:p>
          <a:p>
            <a:pPr marL="12700">
              <a:lnSpc>
                <a:spcPts val="2230"/>
              </a:lnSpc>
            </a:pPr>
            <a:r>
              <a:rPr sz="1900" dirty="0">
                <a:latin typeface="Times New Roman"/>
                <a:cs typeface="Times New Roman"/>
              </a:rPr>
              <a:t>through</a:t>
            </a:r>
            <a:r>
              <a:rPr sz="1900" spc="-65" dirty="0">
                <a:latin typeface="Times New Roman"/>
                <a:cs typeface="Times New Roman"/>
              </a:rPr>
              <a:t> </a:t>
            </a:r>
            <a:r>
              <a:rPr sz="1900" dirty="0">
                <a:latin typeface="Times New Roman"/>
                <a:cs typeface="Times New Roman"/>
              </a:rPr>
              <a:t>Doordarshan</a:t>
            </a:r>
            <a:r>
              <a:rPr sz="1900" spc="-60" dirty="0">
                <a:latin typeface="Times New Roman"/>
                <a:cs typeface="Times New Roman"/>
              </a:rPr>
              <a:t> </a:t>
            </a:r>
            <a:r>
              <a:rPr sz="1900" spc="-10" dirty="0">
                <a:latin typeface="Times New Roman"/>
                <a:cs typeface="Times New Roman"/>
              </a:rPr>
              <a:t>channels.</a:t>
            </a:r>
            <a:endParaRPr sz="1900">
              <a:latin typeface="Times New Roman"/>
              <a:cs typeface="Times New Roman"/>
            </a:endParaRPr>
          </a:p>
        </p:txBody>
      </p:sp>
      <p:grpSp>
        <p:nvGrpSpPr>
          <p:cNvPr id="19" name="object 19"/>
          <p:cNvGrpSpPr/>
          <p:nvPr/>
        </p:nvGrpSpPr>
        <p:grpSpPr>
          <a:xfrm>
            <a:off x="413389" y="405384"/>
            <a:ext cx="8312150" cy="731520"/>
            <a:chOff x="413389" y="405384"/>
            <a:chExt cx="8312150" cy="731520"/>
          </a:xfrm>
        </p:grpSpPr>
        <p:pic>
          <p:nvPicPr>
            <p:cNvPr id="20" name="object 20" descr="IDY-Logo IDY Logo India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413389" y="405384"/>
              <a:ext cx="334912" cy="688848"/>
            </a:xfrm>
            <a:prstGeom prst="rect">
              <a:avLst/>
            </a:prstGeom>
          </p:spPr>
        </p:pic>
        <p:pic>
          <p:nvPicPr>
            <p:cNvPr id="21" name="object 21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8232063" y="482261"/>
              <a:ext cx="493274" cy="654303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$PPTXTitle"/>
          <p:cNvSpPr txBox="1">
            <a:spLocks noGrp="1"/>
          </p:cNvSpPr>
          <p:nvPr>
            <p:ph type="title"/>
          </p:nvPr>
        </p:nvSpPr>
        <p:spPr>
          <a:xfrm>
            <a:off x="1371473" y="286745"/>
            <a:ext cx="7076693" cy="685604"/>
          </a:xfrm>
          <a:prstGeom prst="rect">
            <a:avLst/>
          </a:prstGeom>
        </p:spPr>
        <p:txBody>
          <a:bodyPr vert="horz" wrap="square" lIns="0" tIns="191293" rIns="0" bIns="0" rtlCol="0">
            <a:spAutoFit/>
          </a:bodyPr>
          <a:lstStyle/>
          <a:p>
            <a:pPr marL="117475">
              <a:lnSpc>
                <a:spcPct val="100000"/>
              </a:lnSpc>
              <a:spcBef>
                <a:spcPts val="100"/>
              </a:spcBef>
            </a:pPr>
            <a:r>
              <a:rPr sz="3200" dirty="0"/>
              <a:t>Ministry</a:t>
            </a:r>
            <a:r>
              <a:rPr sz="3200" spc="-75" dirty="0"/>
              <a:t> </a:t>
            </a:r>
            <a:r>
              <a:rPr sz="3200" dirty="0"/>
              <a:t>of</a:t>
            </a:r>
            <a:r>
              <a:rPr sz="3200" spc="-165" dirty="0"/>
              <a:t> </a:t>
            </a:r>
            <a:r>
              <a:rPr sz="3200" spc="-85" dirty="0"/>
              <a:t>Youth</a:t>
            </a:r>
            <a:r>
              <a:rPr sz="3200" spc="-200" dirty="0"/>
              <a:t> </a:t>
            </a:r>
            <a:r>
              <a:rPr sz="3200" dirty="0"/>
              <a:t>Affairs</a:t>
            </a:r>
            <a:r>
              <a:rPr sz="3200" spc="-35" dirty="0"/>
              <a:t> </a:t>
            </a:r>
            <a:r>
              <a:rPr sz="3200" dirty="0"/>
              <a:t>&amp;</a:t>
            </a:r>
            <a:r>
              <a:rPr sz="3200" spc="-35" dirty="0"/>
              <a:t> </a:t>
            </a:r>
            <a:r>
              <a:rPr sz="3200" spc="-10" dirty="0"/>
              <a:t>Sports</a:t>
            </a:r>
            <a:endParaRPr sz="3200" dirty="0"/>
          </a:p>
        </p:txBody>
      </p:sp>
      <p:grpSp>
        <p:nvGrpSpPr>
          <p:cNvPr id="3" name="object 3"/>
          <p:cNvGrpSpPr/>
          <p:nvPr/>
        </p:nvGrpSpPr>
        <p:grpSpPr>
          <a:xfrm>
            <a:off x="240665" y="1143000"/>
            <a:ext cx="8662670" cy="2339382"/>
            <a:chOff x="301752" y="2464982"/>
            <a:chExt cx="8662670" cy="2339382"/>
          </a:xfrm>
        </p:grpSpPr>
        <p:sp>
          <p:nvSpPr>
            <p:cNvPr id="4" name="object 4"/>
            <p:cNvSpPr/>
            <p:nvPr/>
          </p:nvSpPr>
          <p:spPr>
            <a:xfrm>
              <a:off x="301752" y="2464982"/>
              <a:ext cx="8662670" cy="1140802"/>
            </a:xfrm>
            <a:custGeom>
              <a:avLst/>
              <a:gdLst/>
              <a:ahLst/>
              <a:cxnLst/>
              <a:rect l="l" t="t" r="r" b="b"/>
              <a:pathLst>
                <a:path w="8662670" h="1325879">
                  <a:moveTo>
                    <a:pt x="8529828" y="0"/>
                  </a:moveTo>
                  <a:lnTo>
                    <a:pt x="132588" y="0"/>
                  </a:lnTo>
                  <a:lnTo>
                    <a:pt x="90679" y="6754"/>
                  </a:lnTo>
                  <a:lnTo>
                    <a:pt x="54282" y="25566"/>
                  </a:lnTo>
                  <a:lnTo>
                    <a:pt x="25581" y="54260"/>
                  </a:lnTo>
                  <a:lnTo>
                    <a:pt x="6759" y="90659"/>
                  </a:lnTo>
                  <a:lnTo>
                    <a:pt x="0" y="132587"/>
                  </a:lnTo>
                  <a:lnTo>
                    <a:pt x="0" y="1193292"/>
                  </a:lnTo>
                  <a:lnTo>
                    <a:pt x="6759" y="1235220"/>
                  </a:lnTo>
                  <a:lnTo>
                    <a:pt x="25581" y="1271619"/>
                  </a:lnTo>
                  <a:lnTo>
                    <a:pt x="54282" y="1300313"/>
                  </a:lnTo>
                  <a:lnTo>
                    <a:pt x="90679" y="1319125"/>
                  </a:lnTo>
                  <a:lnTo>
                    <a:pt x="132588" y="1325880"/>
                  </a:lnTo>
                  <a:lnTo>
                    <a:pt x="8529828" y="1325880"/>
                  </a:lnTo>
                  <a:lnTo>
                    <a:pt x="8571756" y="1319125"/>
                  </a:lnTo>
                  <a:lnTo>
                    <a:pt x="8608155" y="1300313"/>
                  </a:lnTo>
                  <a:lnTo>
                    <a:pt x="8636849" y="1271619"/>
                  </a:lnTo>
                  <a:lnTo>
                    <a:pt x="8655661" y="1235220"/>
                  </a:lnTo>
                  <a:lnTo>
                    <a:pt x="8662416" y="1193292"/>
                  </a:lnTo>
                  <a:lnTo>
                    <a:pt x="8662416" y="132587"/>
                  </a:lnTo>
                  <a:lnTo>
                    <a:pt x="8655661" y="90659"/>
                  </a:lnTo>
                  <a:lnTo>
                    <a:pt x="8636849" y="54260"/>
                  </a:lnTo>
                  <a:lnTo>
                    <a:pt x="8608155" y="25566"/>
                  </a:lnTo>
                  <a:lnTo>
                    <a:pt x="8571756" y="6754"/>
                  </a:lnTo>
                  <a:lnTo>
                    <a:pt x="8529828" y="0"/>
                  </a:lnTo>
                  <a:close/>
                </a:path>
              </a:pathLst>
            </a:custGeom>
            <a:solidFill>
              <a:srgbClr val="EECFC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" name="object 5" descr="Group of People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04088" y="2578608"/>
              <a:ext cx="728472" cy="728472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704088" y="2578608"/>
              <a:ext cx="728980" cy="728980"/>
            </a:xfrm>
            <a:custGeom>
              <a:avLst/>
              <a:gdLst/>
              <a:ahLst/>
              <a:cxnLst/>
              <a:rect l="l" t="t" r="r" b="b"/>
              <a:pathLst>
                <a:path w="728980" h="728979">
                  <a:moveTo>
                    <a:pt x="0" y="728472"/>
                  </a:moveTo>
                  <a:lnTo>
                    <a:pt x="728472" y="728472"/>
                  </a:lnTo>
                  <a:lnTo>
                    <a:pt x="728472" y="0"/>
                  </a:lnTo>
                  <a:lnTo>
                    <a:pt x="0" y="0"/>
                  </a:lnTo>
                  <a:lnTo>
                    <a:pt x="0" y="728472"/>
                  </a:lnTo>
                  <a:close/>
                </a:path>
              </a:pathLst>
            </a:custGeom>
            <a:ln w="12192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301752" y="3696844"/>
              <a:ext cx="8662670" cy="1107520"/>
            </a:xfrm>
            <a:custGeom>
              <a:avLst/>
              <a:gdLst/>
              <a:ahLst/>
              <a:cxnLst/>
              <a:rect l="l" t="t" r="r" b="b"/>
              <a:pathLst>
                <a:path w="8662670" h="1329054">
                  <a:moveTo>
                    <a:pt x="8529574" y="0"/>
                  </a:moveTo>
                  <a:lnTo>
                    <a:pt x="132892" y="0"/>
                  </a:lnTo>
                  <a:lnTo>
                    <a:pt x="90888" y="6768"/>
                  </a:lnTo>
                  <a:lnTo>
                    <a:pt x="54408" y="25619"/>
                  </a:lnTo>
                  <a:lnTo>
                    <a:pt x="25640" y="54370"/>
                  </a:lnTo>
                  <a:lnTo>
                    <a:pt x="6775" y="90838"/>
                  </a:lnTo>
                  <a:lnTo>
                    <a:pt x="0" y="132841"/>
                  </a:lnTo>
                  <a:lnTo>
                    <a:pt x="0" y="1196085"/>
                  </a:lnTo>
                  <a:lnTo>
                    <a:pt x="6775" y="1238089"/>
                  </a:lnTo>
                  <a:lnTo>
                    <a:pt x="25640" y="1274557"/>
                  </a:lnTo>
                  <a:lnTo>
                    <a:pt x="54408" y="1303308"/>
                  </a:lnTo>
                  <a:lnTo>
                    <a:pt x="90888" y="1322159"/>
                  </a:lnTo>
                  <a:lnTo>
                    <a:pt x="132892" y="1328927"/>
                  </a:lnTo>
                  <a:lnTo>
                    <a:pt x="8529574" y="1328927"/>
                  </a:lnTo>
                  <a:lnTo>
                    <a:pt x="8571577" y="1322159"/>
                  </a:lnTo>
                  <a:lnTo>
                    <a:pt x="8608045" y="1303308"/>
                  </a:lnTo>
                  <a:lnTo>
                    <a:pt x="8636796" y="1274557"/>
                  </a:lnTo>
                  <a:lnTo>
                    <a:pt x="8655647" y="1238089"/>
                  </a:lnTo>
                  <a:lnTo>
                    <a:pt x="8662416" y="1196085"/>
                  </a:lnTo>
                  <a:lnTo>
                    <a:pt x="8662416" y="132841"/>
                  </a:lnTo>
                  <a:lnTo>
                    <a:pt x="8655647" y="90838"/>
                  </a:lnTo>
                  <a:lnTo>
                    <a:pt x="8636796" y="54370"/>
                  </a:lnTo>
                  <a:lnTo>
                    <a:pt x="8608045" y="25619"/>
                  </a:lnTo>
                  <a:lnTo>
                    <a:pt x="8571577" y="6768"/>
                  </a:lnTo>
                  <a:lnTo>
                    <a:pt x="8529574" y="0"/>
                  </a:lnTo>
                  <a:close/>
                </a:path>
              </a:pathLst>
            </a:custGeom>
            <a:solidFill>
              <a:srgbClr val="EECFC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" name="object 8" descr="Gymnast - Floor Routine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00895" y="3957449"/>
              <a:ext cx="728472" cy="731519"/>
            </a:xfrm>
            <a:prstGeom prst="rect">
              <a:avLst/>
            </a:prstGeom>
          </p:spPr>
        </p:pic>
        <p:sp>
          <p:nvSpPr>
            <p:cNvPr id="9" name="object 9"/>
            <p:cNvSpPr/>
            <p:nvPr/>
          </p:nvSpPr>
          <p:spPr>
            <a:xfrm>
              <a:off x="718072" y="3952673"/>
              <a:ext cx="728980" cy="731520"/>
            </a:xfrm>
            <a:custGeom>
              <a:avLst/>
              <a:gdLst/>
              <a:ahLst/>
              <a:cxnLst/>
              <a:rect l="l" t="t" r="r" b="b"/>
              <a:pathLst>
                <a:path w="728980" h="731520">
                  <a:moveTo>
                    <a:pt x="0" y="731519"/>
                  </a:moveTo>
                  <a:lnTo>
                    <a:pt x="728472" y="731519"/>
                  </a:lnTo>
                  <a:lnTo>
                    <a:pt x="728472" y="0"/>
                  </a:lnTo>
                  <a:lnTo>
                    <a:pt x="0" y="0"/>
                  </a:lnTo>
                  <a:lnTo>
                    <a:pt x="0" y="731519"/>
                  </a:lnTo>
                  <a:close/>
                </a:path>
              </a:pathLst>
            </a:custGeom>
            <a:ln w="12191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object 10"/>
          <p:cNvSpPr txBox="1"/>
          <p:nvPr/>
        </p:nvSpPr>
        <p:spPr>
          <a:xfrm>
            <a:off x="1667493" y="1071367"/>
            <a:ext cx="7235842" cy="2430987"/>
          </a:xfrm>
          <a:prstGeom prst="rect">
            <a:avLst/>
          </a:prstGeom>
        </p:spPr>
        <p:txBody>
          <a:bodyPr vert="horz" wrap="square" lIns="0" tIns="26670" rIns="0" bIns="0" rtlCol="0">
            <a:spAutoFit/>
          </a:bodyPr>
          <a:lstStyle/>
          <a:p>
            <a:pPr marL="12700" marR="5080">
              <a:lnSpc>
                <a:spcPct val="96100"/>
              </a:lnSpc>
              <a:spcBef>
                <a:spcPts val="210"/>
              </a:spcBef>
            </a:pPr>
            <a:r>
              <a:rPr sz="2300" b="1" spc="-10" dirty="0">
                <a:latin typeface="Times New Roman"/>
                <a:cs typeface="Times New Roman"/>
              </a:rPr>
              <a:t>Infrastructure</a:t>
            </a:r>
            <a:r>
              <a:rPr sz="2300" b="1" spc="-60" dirty="0">
                <a:latin typeface="Times New Roman"/>
                <a:cs typeface="Times New Roman"/>
              </a:rPr>
              <a:t> </a:t>
            </a:r>
            <a:r>
              <a:rPr sz="2300" b="1" dirty="0">
                <a:latin typeface="Times New Roman"/>
                <a:cs typeface="Times New Roman"/>
              </a:rPr>
              <a:t>and</a:t>
            </a:r>
            <a:r>
              <a:rPr sz="2300" b="1" spc="-5" dirty="0">
                <a:latin typeface="Times New Roman"/>
                <a:cs typeface="Times New Roman"/>
              </a:rPr>
              <a:t> </a:t>
            </a:r>
            <a:r>
              <a:rPr sz="2300" b="1" dirty="0">
                <a:latin typeface="Times New Roman"/>
                <a:cs typeface="Times New Roman"/>
              </a:rPr>
              <a:t>Organizational</a:t>
            </a:r>
            <a:r>
              <a:rPr sz="2300" b="1" spc="-60" dirty="0">
                <a:latin typeface="Times New Roman"/>
                <a:cs typeface="Times New Roman"/>
              </a:rPr>
              <a:t> </a:t>
            </a:r>
            <a:r>
              <a:rPr sz="2300" b="1" spc="-10" dirty="0">
                <a:latin typeface="Times New Roman"/>
                <a:cs typeface="Times New Roman"/>
              </a:rPr>
              <a:t>Utilization: </a:t>
            </a:r>
            <a:r>
              <a:rPr sz="2300" dirty="0">
                <a:latin typeface="Times New Roman"/>
                <a:cs typeface="Times New Roman"/>
              </a:rPr>
              <a:t>Leveraging</a:t>
            </a:r>
            <a:r>
              <a:rPr sz="2300" spc="-20" dirty="0">
                <a:latin typeface="Times New Roman"/>
                <a:cs typeface="Times New Roman"/>
              </a:rPr>
              <a:t> </a:t>
            </a:r>
            <a:r>
              <a:rPr sz="2300" dirty="0">
                <a:latin typeface="Times New Roman"/>
                <a:cs typeface="Times New Roman"/>
              </a:rPr>
              <a:t>the</a:t>
            </a:r>
            <a:r>
              <a:rPr sz="2300" spc="-55" dirty="0">
                <a:latin typeface="Times New Roman"/>
                <a:cs typeface="Times New Roman"/>
              </a:rPr>
              <a:t> </a:t>
            </a:r>
            <a:r>
              <a:rPr sz="2300" spc="-10" dirty="0">
                <a:latin typeface="Times New Roman"/>
                <a:cs typeface="Times New Roman"/>
              </a:rPr>
              <a:t>Ministry’s</a:t>
            </a:r>
            <a:r>
              <a:rPr sz="2300" spc="-35" dirty="0">
                <a:latin typeface="Times New Roman"/>
                <a:cs typeface="Times New Roman"/>
              </a:rPr>
              <a:t> </a:t>
            </a:r>
            <a:r>
              <a:rPr sz="2300" dirty="0">
                <a:latin typeface="Times New Roman"/>
                <a:cs typeface="Times New Roman"/>
              </a:rPr>
              <a:t>infrastructure,</a:t>
            </a:r>
            <a:r>
              <a:rPr sz="2300" spc="-65" dirty="0">
                <a:latin typeface="Times New Roman"/>
                <a:cs typeface="Times New Roman"/>
              </a:rPr>
              <a:t> </a:t>
            </a:r>
            <a:r>
              <a:rPr sz="2300" dirty="0">
                <a:latin typeface="Times New Roman"/>
                <a:cs typeface="Times New Roman"/>
              </a:rPr>
              <a:t>sports,</a:t>
            </a:r>
            <a:r>
              <a:rPr sz="2300" spc="-70" dirty="0">
                <a:latin typeface="Times New Roman"/>
                <a:cs typeface="Times New Roman"/>
              </a:rPr>
              <a:t> </a:t>
            </a:r>
            <a:r>
              <a:rPr sz="2300" dirty="0">
                <a:latin typeface="Times New Roman"/>
                <a:cs typeface="Times New Roman"/>
              </a:rPr>
              <a:t>and</a:t>
            </a:r>
            <a:r>
              <a:rPr sz="2300" spc="-40" dirty="0">
                <a:latin typeface="Times New Roman"/>
                <a:cs typeface="Times New Roman"/>
              </a:rPr>
              <a:t> </a:t>
            </a:r>
            <a:r>
              <a:rPr sz="2300" spc="-10" dirty="0">
                <a:latin typeface="Times New Roman"/>
                <a:cs typeface="Times New Roman"/>
              </a:rPr>
              <a:t>youth </a:t>
            </a:r>
            <a:r>
              <a:rPr sz="2300" dirty="0">
                <a:latin typeface="Times New Roman"/>
                <a:cs typeface="Times New Roman"/>
              </a:rPr>
              <a:t>organizations</a:t>
            </a:r>
            <a:r>
              <a:rPr sz="2300" spc="-65" dirty="0">
                <a:latin typeface="Times New Roman"/>
                <a:cs typeface="Times New Roman"/>
              </a:rPr>
              <a:t> </a:t>
            </a:r>
            <a:r>
              <a:rPr sz="2300" dirty="0">
                <a:latin typeface="Times New Roman"/>
                <a:cs typeface="Times New Roman"/>
              </a:rPr>
              <a:t>for</a:t>
            </a:r>
            <a:r>
              <a:rPr sz="2300" spc="-50" dirty="0">
                <a:latin typeface="Times New Roman"/>
                <a:cs typeface="Times New Roman"/>
              </a:rPr>
              <a:t> </a:t>
            </a:r>
            <a:r>
              <a:rPr sz="2300" dirty="0">
                <a:latin typeface="Times New Roman"/>
                <a:cs typeface="Times New Roman"/>
              </a:rPr>
              <a:t>the</a:t>
            </a:r>
            <a:r>
              <a:rPr sz="2300" spc="-70" dirty="0">
                <a:latin typeface="Times New Roman"/>
                <a:cs typeface="Times New Roman"/>
              </a:rPr>
              <a:t> </a:t>
            </a:r>
            <a:r>
              <a:rPr sz="2300" dirty="0">
                <a:latin typeface="Times New Roman"/>
                <a:cs typeface="Times New Roman"/>
              </a:rPr>
              <a:t>nationwide</a:t>
            </a:r>
            <a:r>
              <a:rPr sz="2300" spc="-95" dirty="0">
                <a:latin typeface="Times New Roman"/>
                <a:cs typeface="Times New Roman"/>
              </a:rPr>
              <a:t> </a:t>
            </a:r>
            <a:r>
              <a:rPr sz="2300" spc="-20" dirty="0">
                <a:latin typeface="Times New Roman"/>
                <a:cs typeface="Times New Roman"/>
              </a:rPr>
              <a:t>IDY.</a:t>
            </a:r>
            <a:endParaRPr lang="en-US" sz="2300" spc="-20" dirty="0">
              <a:latin typeface="Times New Roman"/>
              <a:cs typeface="Times New Roman"/>
            </a:endParaRPr>
          </a:p>
          <a:p>
            <a:pPr marL="12700" marR="5080">
              <a:lnSpc>
                <a:spcPct val="96100"/>
              </a:lnSpc>
              <a:spcBef>
                <a:spcPts val="210"/>
              </a:spcBef>
            </a:pPr>
            <a:endParaRPr sz="2300" dirty="0">
              <a:latin typeface="Times New Roman"/>
              <a:cs typeface="Times New Roman"/>
            </a:endParaRPr>
          </a:p>
          <a:p>
            <a:pPr marL="12700" marR="35560">
              <a:lnSpc>
                <a:spcPct val="96100"/>
              </a:lnSpc>
            </a:pPr>
            <a:r>
              <a:rPr sz="2300" b="1" dirty="0">
                <a:latin typeface="Times New Roman"/>
                <a:cs typeface="Times New Roman"/>
              </a:rPr>
              <a:t>Sports</a:t>
            </a:r>
            <a:r>
              <a:rPr sz="2300" b="1" spc="-45" dirty="0">
                <a:latin typeface="Times New Roman"/>
                <a:cs typeface="Times New Roman"/>
              </a:rPr>
              <a:t> </a:t>
            </a:r>
            <a:r>
              <a:rPr sz="2300" b="1" dirty="0">
                <a:latin typeface="Times New Roman"/>
                <a:cs typeface="Times New Roman"/>
              </a:rPr>
              <a:t>Personality</a:t>
            </a:r>
            <a:r>
              <a:rPr sz="2300" b="1" spc="-95" dirty="0">
                <a:latin typeface="Times New Roman"/>
                <a:cs typeface="Times New Roman"/>
              </a:rPr>
              <a:t> </a:t>
            </a:r>
            <a:r>
              <a:rPr sz="2300" b="1" dirty="0">
                <a:latin typeface="Times New Roman"/>
                <a:cs typeface="Times New Roman"/>
              </a:rPr>
              <a:t>Engagement:</a:t>
            </a:r>
            <a:r>
              <a:rPr sz="2300" b="1" spc="-25" dirty="0">
                <a:latin typeface="Times New Roman"/>
                <a:cs typeface="Times New Roman"/>
              </a:rPr>
              <a:t> </a:t>
            </a:r>
            <a:r>
              <a:rPr sz="2300" dirty="0">
                <a:latin typeface="Times New Roman"/>
                <a:cs typeface="Times New Roman"/>
              </a:rPr>
              <a:t>Engaging</a:t>
            </a:r>
            <a:r>
              <a:rPr sz="2300" spc="-20" dirty="0">
                <a:latin typeface="Times New Roman"/>
                <a:cs typeface="Times New Roman"/>
              </a:rPr>
              <a:t> </a:t>
            </a:r>
            <a:r>
              <a:rPr sz="2300" spc="-10" dirty="0">
                <a:latin typeface="Times New Roman"/>
                <a:cs typeface="Times New Roman"/>
              </a:rPr>
              <a:t>prominent </a:t>
            </a:r>
            <a:r>
              <a:rPr sz="2300" dirty="0">
                <a:latin typeface="Times New Roman"/>
                <a:cs typeface="Times New Roman"/>
              </a:rPr>
              <a:t>sports</a:t>
            </a:r>
            <a:r>
              <a:rPr sz="2300" spc="-35" dirty="0">
                <a:latin typeface="Times New Roman"/>
                <a:cs typeface="Times New Roman"/>
              </a:rPr>
              <a:t> </a:t>
            </a:r>
            <a:r>
              <a:rPr sz="2300" dirty="0">
                <a:latin typeface="Times New Roman"/>
                <a:cs typeface="Times New Roman"/>
              </a:rPr>
              <a:t>personalities</a:t>
            </a:r>
            <a:r>
              <a:rPr sz="2300" spc="-95" dirty="0">
                <a:latin typeface="Times New Roman"/>
                <a:cs typeface="Times New Roman"/>
              </a:rPr>
              <a:t> </a:t>
            </a:r>
            <a:r>
              <a:rPr sz="2300" dirty="0">
                <a:latin typeface="Times New Roman"/>
                <a:cs typeface="Times New Roman"/>
              </a:rPr>
              <a:t>to</a:t>
            </a:r>
            <a:r>
              <a:rPr sz="2300" spc="-25" dirty="0">
                <a:latin typeface="Times New Roman"/>
                <a:cs typeface="Times New Roman"/>
              </a:rPr>
              <a:t> </a:t>
            </a:r>
            <a:r>
              <a:rPr sz="2300" spc="-10" dirty="0">
                <a:latin typeface="Times New Roman"/>
                <a:cs typeface="Times New Roman"/>
              </a:rPr>
              <a:t>popularize</a:t>
            </a:r>
            <a:r>
              <a:rPr sz="2300" spc="-130" dirty="0">
                <a:latin typeface="Times New Roman"/>
                <a:cs typeface="Times New Roman"/>
              </a:rPr>
              <a:t> </a:t>
            </a:r>
            <a:r>
              <a:rPr sz="2300" spc="-45" dirty="0">
                <a:latin typeface="Times New Roman"/>
                <a:cs typeface="Times New Roman"/>
              </a:rPr>
              <a:t>Yoga</a:t>
            </a:r>
            <a:r>
              <a:rPr sz="2300" dirty="0">
                <a:latin typeface="Times New Roman"/>
                <a:cs typeface="Times New Roman"/>
              </a:rPr>
              <a:t> and</a:t>
            </a:r>
            <a:r>
              <a:rPr sz="2300" spc="-45" dirty="0">
                <a:latin typeface="Times New Roman"/>
                <a:cs typeface="Times New Roman"/>
              </a:rPr>
              <a:t> </a:t>
            </a:r>
            <a:r>
              <a:rPr sz="2300" dirty="0">
                <a:latin typeface="Times New Roman"/>
                <a:cs typeface="Times New Roman"/>
              </a:rPr>
              <a:t>IDY</a:t>
            </a:r>
            <a:r>
              <a:rPr sz="2300" spc="-80" dirty="0">
                <a:latin typeface="Times New Roman"/>
                <a:cs typeface="Times New Roman"/>
              </a:rPr>
              <a:t> </a:t>
            </a:r>
            <a:r>
              <a:rPr sz="2300" spc="-10" dirty="0">
                <a:latin typeface="Times New Roman"/>
                <a:cs typeface="Times New Roman"/>
              </a:rPr>
              <a:t>activities, </a:t>
            </a:r>
            <a:r>
              <a:rPr sz="2300" dirty="0">
                <a:latin typeface="Times New Roman"/>
                <a:cs typeface="Times New Roman"/>
              </a:rPr>
              <a:t>in</a:t>
            </a:r>
            <a:r>
              <a:rPr sz="2300" spc="-5" dirty="0">
                <a:latin typeface="Times New Roman"/>
                <a:cs typeface="Times New Roman"/>
              </a:rPr>
              <a:t> </a:t>
            </a:r>
            <a:r>
              <a:rPr sz="2300" dirty="0">
                <a:latin typeface="Times New Roman"/>
                <a:cs typeface="Times New Roman"/>
              </a:rPr>
              <a:t>the</a:t>
            </a:r>
            <a:r>
              <a:rPr sz="2300" spc="-20" dirty="0">
                <a:latin typeface="Times New Roman"/>
                <a:cs typeface="Times New Roman"/>
              </a:rPr>
              <a:t> </a:t>
            </a:r>
            <a:r>
              <a:rPr sz="2300" dirty="0">
                <a:latin typeface="Times New Roman"/>
                <a:cs typeface="Times New Roman"/>
              </a:rPr>
              <a:t>form</a:t>
            </a:r>
            <a:r>
              <a:rPr sz="2300" spc="-5" dirty="0">
                <a:latin typeface="Times New Roman"/>
                <a:cs typeface="Times New Roman"/>
              </a:rPr>
              <a:t> </a:t>
            </a:r>
            <a:r>
              <a:rPr sz="2300" dirty="0">
                <a:latin typeface="Times New Roman"/>
                <a:cs typeface="Times New Roman"/>
              </a:rPr>
              <a:t>of media</a:t>
            </a:r>
            <a:r>
              <a:rPr sz="2300" spc="-40" dirty="0">
                <a:latin typeface="Times New Roman"/>
                <a:cs typeface="Times New Roman"/>
              </a:rPr>
              <a:t> </a:t>
            </a:r>
            <a:r>
              <a:rPr sz="2300" spc="-20" dirty="0">
                <a:latin typeface="Times New Roman"/>
                <a:cs typeface="Times New Roman"/>
              </a:rPr>
              <a:t>byte.</a:t>
            </a:r>
            <a:endParaRPr sz="2300" dirty="0">
              <a:latin typeface="Times New Roman"/>
              <a:cs typeface="Times New Roman"/>
            </a:endParaRPr>
          </a:p>
        </p:txBody>
      </p:sp>
      <p:grpSp>
        <p:nvGrpSpPr>
          <p:cNvPr id="11" name="object 11"/>
          <p:cNvGrpSpPr/>
          <p:nvPr/>
        </p:nvGrpSpPr>
        <p:grpSpPr>
          <a:xfrm>
            <a:off x="425581" y="482261"/>
            <a:ext cx="8300084" cy="694690"/>
            <a:chOff x="425581" y="482261"/>
            <a:chExt cx="8300084" cy="694690"/>
          </a:xfrm>
        </p:grpSpPr>
        <p:pic>
          <p:nvPicPr>
            <p:cNvPr id="12" name="object 12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8232063" y="482261"/>
              <a:ext cx="493274" cy="654303"/>
            </a:xfrm>
            <a:prstGeom prst="rect">
              <a:avLst/>
            </a:prstGeom>
          </p:spPr>
        </p:pic>
        <p:pic>
          <p:nvPicPr>
            <p:cNvPr id="13" name="object 13" descr="IDY-Logo IDY Logo India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425581" y="490727"/>
              <a:ext cx="334912" cy="685800"/>
            </a:xfrm>
            <a:prstGeom prst="rect">
              <a:avLst/>
            </a:prstGeom>
          </p:spPr>
        </p:pic>
      </p:grpSp>
      <p:sp>
        <p:nvSpPr>
          <p:cNvPr id="14" name="object 2" descr="$PPTXTitle">
            <a:extLst>
              <a:ext uri="{FF2B5EF4-FFF2-40B4-BE49-F238E27FC236}">
                <a16:creationId xmlns:a16="http://schemas.microsoft.com/office/drawing/2014/main" id="{04D5406E-9615-F234-7061-D3D90049345D}"/>
              </a:ext>
            </a:extLst>
          </p:cNvPr>
          <p:cNvSpPr txBox="1">
            <a:spLocks/>
          </p:cNvSpPr>
          <p:nvPr/>
        </p:nvSpPr>
        <p:spPr>
          <a:xfrm>
            <a:off x="1623904" y="3184925"/>
            <a:ext cx="7076693" cy="853675"/>
          </a:xfrm>
          <a:prstGeom prst="rect">
            <a:avLst/>
          </a:prstGeom>
        </p:spPr>
        <p:txBody>
          <a:bodyPr vert="horz" wrap="square" lIns="0" tIns="357739" rIns="0" bIns="0" rtlCol="0">
            <a:spAutoFit/>
          </a:bodyPr>
          <a:lstStyle>
            <a:lvl1pPr>
              <a:defRPr sz="2800" b="1" i="0">
                <a:solidFill>
                  <a:srgbClr val="006FC0"/>
                </a:solidFill>
                <a:latin typeface="Times New Roman"/>
                <a:ea typeface="+mj-ea"/>
                <a:cs typeface="Times New Roman"/>
              </a:defRPr>
            </a:lvl1pPr>
          </a:lstStyle>
          <a:p>
            <a:pPr marL="1314450">
              <a:spcBef>
                <a:spcPts val="110"/>
              </a:spcBef>
            </a:pPr>
            <a:r>
              <a:rPr lang="en-IN" sz="3200" dirty="0"/>
              <a:t>Ministry</a:t>
            </a:r>
            <a:r>
              <a:rPr lang="en-IN" sz="3200" spc="-25" dirty="0"/>
              <a:t> </a:t>
            </a:r>
            <a:r>
              <a:rPr lang="en-IN" sz="3200" dirty="0"/>
              <a:t>of</a:t>
            </a:r>
            <a:r>
              <a:rPr lang="en-IN" sz="3200" spc="-30" dirty="0"/>
              <a:t> </a:t>
            </a:r>
            <a:r>
              <a:rPr lang="en-IN" sz="3200" spc="-10" dirty="0"/>
              <a:t>Culture</a:t>
            </a:r>
            <a:endParaRPr lang="en-IN" sz="3200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6E2377ED-D05B-E5A7-D4D1-5C35F6C13822}"/>
              </a:ext>
            </a:extLst>
          </p:cNvPr>
          <p:cNvSpPr txBox="1"/>
          <p:nvPr/>
        </p:nvSpPr>
        <p:spPr>
          <a:xfrm>
            <a:off x="273275" y="4073860"/>
            <a:ext cx="8510681" cy="268240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98450" marR="15240" indent="-285750">
              <a:lnSpc>
                <a:spcPts val="2470"/>
              </a:lnSpc>
              <a:spcBef>
                <a:spcPts val="525"/>
              </a:spcBef>
              <a:buFont typeface="Arial" panose="020B0604020202020204" pitchFamily="34" charset="0"/>
              <a:buChar char="•"/>
            </a:pPr>
            <a:r>
              <a:rPr lang="en-IN" sz="1800" dirty="0">
                <a:latin typeface="Times New Roman"/>
                <a:cs typeface="Times New Roman"/>
              </a:rPr>
              <a:t>Organize</a:t>
            </a:r>
            <a:r>
              <a:rPr lang="en-IN" sz="1800" spc="-15" dirty="0">
                <a:latin typeface="Times New Roman"/>
                <a:cs typeface="Times New Roman"/>
              </a:rPr>
              <a:t> </a:t>
            </a:r>
            <a:r>
              <a:rPr lang="en-IN" sz="1800" dirty="0">
                <a:latin typeface="Times New Roman"/>
                <a:cs typeface="Times New Roman"/>
              </a:rPr>
              <a:t>simultaneous</a:t>
            </a:r>
            <a:r>
              <a:rPr lang="en-IN" sz="1800" spc="-70" dirty="0">
                <a:latin typeface="Times New Roman"/>
                <a:cs typeface="Times New Roman"/>
              </a:rPr>
              <a:t> </a:t>
            </a:r>
            <a:r>
              <a:rPr lang="en-IN" sz="1800" dirty="0">
                <a:latin typeface="Times New Roman"/>
                <a:cs typeface="Times New Roman"/>
              </a:rPr>
              <a:t>yoga</a:t>
            </a:r>
            <a:r>
              <a:rPr lang="en-IN" sz="1800" spc="45" dirty="0">
                <a:latin typeface="Times New Roman"/>
                <a:cs typeface="Times New Roman"/>
              </a:rPr>
              <a:t> </a:t>
            </a:r>
            <a:r>
              <a:rPr lang="en-IN" sz="1800" dirty="0">
                <a:latin typeface="Times New Roman"/>
                <a:cs typeface="Times New Roman"/>
              </a:rPr>
              <a:t>demonstrations</a:t>
            </a:r>
            <a:r>
              <a:rPr lang="en-IN" sz="1800" spc="-25" dirty="0">
                <a:latin typeface="Times New Roman"/>
                <a:cs typeface="Times New Roman"/>
              </a:rPr>
              <a:t> </a:t>
            </a:r>
            <a:r>
              <a:rPr lang="en-IN" sz="1800" dirty="0">
                <a:latin typeface="Times New Roman"/>
                <a:cs typeface="Times New Roman"/>
              </a:rPr>
              <a:t>at</a:t>
            </a:r>
            <a:r>
              <a:rPr lang="en-IN" sz="1800" spc="-50" dirty="0">
                <a:latin typeface="Times New Roman"/>
                <a:cs typeface="Times New Roman"/>
              </a:rPr>
              <a:t> </a:t>
            </a:r>
            <a:r>
              <a:rPr lang="en-IN" sz="1800" dirty="0">
                <a:latin typeface="Times New Roman"/>
                <a:cs typeface="Times New Roman"/>
              </a:rPr>
              <a:t>iconic</a:t>
            </a:r>
            <a:r>
              <a:rPr lang="en-IN" sz="1800" spc="-50" dirty="0">
                <a:latin typeface="Times New Roman"/>
                <a:cs typeface="Times New Roman"/>
              </a:rPr>
              <a:t> </a:t>
            </a:r>
            <a:r>
              <a:rPr lang="en-IN" sz="1800" dirty="0">
                <a:latin typeface="Times New Roman"/>
                <a:cs typeface="Times New Roman"/>
              </a:rPr>
              <a:t>places</a:t>
            </a:r>
            <a:r>
              <a:rPr lang="en-IN" sz="1800" spc="-30" dirty="0">
                <a:latin typeface="Times New Roman"/>
                <a:cs typeface="Times New Roman"/>
              </a:rPr>
              <a:t> </a:t>
            </a:r>
            <a:r>
              <a:rPr lang="en-IN" sz="1800" spc="-25" dirty="0">
                <a:latin typeface="Times New Roman"/>
                <a:cs typeface="Times New Roman"/>
              </a:rPr>
              <a:t>of </a:t>
            </a:r>
            <a:r>
              <a:rPr lang="en-IN" sz="1800" dirty="0">
                <a:latin typeface="Times New Roman"/>
                <a:cs typeface="Times New Roman"/>
              </a:rPr>
              <a:t>cultural</a:t>
            </a:r>
            <a:r>
              <a:rPr lang="en-IN" sz="1800" spc="-25" dirty="0">
                <a:latin typeface="Times New Roman"/>
                <a:cs typeface="Times New Roman"/>
              </a:rPr>
              <a:t> </a:t>
            </a:r>
            <a:r>
              <a:rPr lang="en-IN" sz="1800" dirty="0">
                <a:latin typeface="Times New Roman"/>
                <a:cs typeface="Times New Roman"/>
              </a:rPr>
              <a:t>and</a:t>
            </a:r>
            <a:r>
              <a:rPr lang="en-IN" sz="1800" spc="-10" dirty="0">
                <a:latin typeface="Times New Roman"/>
                <a:cs typeface="Times New Roman"/>
              </a:rPr>
              <a:t> </a:t>
            </a:r>
            <a:r>
              <a:rPr lang="en-IN" sz="1800" dirty="0">
                <a:latin typeface="Times New Roman"/>
                <a:cs typeface="Times New Roman"/>
              </a:rPr>
              <a:t>heritage</a:t>
            </a:r>
            <a:r>
              <a:rPr lang="en-IN" sz="1800" spc="10" dirty="0">
                <a:latin typeface="Times New Roman"/>
                <a:cs typeface="Times New Roman"/>
              </a:rPr>
              <a:t> </a:t>
            </a:r>
            <a:r>
              <a:rPr lang="en-IN" sz="1800" dirty="0">
                <a:latin typeface="Times New Roman"/>
                <a:cs typeface="Times New Roman"/>
              </a:rPr>
              <a:t>importance</a:t>
            </a:r>
            <a:r>
              <a:rPr lang="en-IN" sz="1800" spc="-15" dirty="0">
                <a:latin typeface="Times New Roman"/>
                <a:cs typeface="Times New Roman"/>
              </a:rPr>
              <a:t> </a:t>
            </a:r>
            <a:r>
              <a:rPr lang="en-IN" sz="1800" dirty="0">
                <a:latin typeface="Times New Roman"/>
                <a:cs typeface="Times New Roman"/>
              </a:rPr>
              <a:t>in</a:t>
            </a:r>
            <a:r>
              <a:rPr lang="en-IN" sz="1800" spc="-40" dirty="0">
                <a:latin typeface="Times New Roman"/>
                <a:cs typeface="Times New Roman"/>
              </a:rPr>
              <a:t> </a:t>
            </a:r>
            <a:r>
              <a:rPr lang="en-IN" sz="1800" dirty="0">
                <a:latin typeface="Times New Roman"/>
                <a:cs typeface="Times New Roman"/>
              </a:rPr>
              <a:t>different</a:t>
            </a:r>
            <a:r>
              <a:rPr lang="en-IN" sz="1800" spc="25" dirty="0">
                <a:latin typeface="Times New Roman"/>
                <a:cs typeface="Times New Roman"/>
              </a:rPr>
              <a:t> </a:t>
            </a:r>
            <a:r>
              <a:rPr lang="en-IN" sz="1800" dirty="0">
                <a:latin typeface="Times New Roman"/>
                <a:cs typeface="Times New Roman"/>
              </a:rPr>
              <a:t>parts</a:t>
            </a:r>
            <a:r>
              <a:rPr lang="en-IN" sz="1800" spc="-25" dirty="0">
                <a:latin typeface="Times New Roman"/>
                <a:cs typeface="Times New Roman"/>
              </a:rPr>
              <a:t> </a:t>
            </a:r>
            <a:r>
              <a:rPr lang="en-IN" sz="1800" dirty="0">
                <a:latin typeface="Times New Roman"/>
                <a:cs typeface="Times New Roman"/>
              </a:rPr>
              <a:t>of</a:t>
            </a:r>
            <a:r>
              <a:rPr lang="en-IN" sz="1800" spc="-35" dirty="0">
                <a:latin typeface="Times New Roman"/>
                <a:cs typeface="Times New Roman"/>
              </a:rPr>
              <a:t> </a:t>
            </a:r>
            <a:r>
              <a:rPr lang="en-IN" sz="1800" dirty="0">
                <a:latin typeface="Times New Roman"/>
                <a:cs typeface="Times New Roman"/>
              </a:rPr>
              <a:t>the</a:t>
            </a:r>
            <a:r>
              <a:rPr lang="en-IN" sz="1800" spc="-5" dirty="0">
                <a:latin typeface="Times New Roman"/>
                <a:cs typeface="Times New Roman"/>
              </a:rPr>
              <a:t> </a:t>
            </a:r>
            <a:r>
              <a:rPr lang="en-IN" sz="1800" spc="-25" dirty="0">
                <a:latin typeface="Times New Roman"/>
                <a:cs typeface="Times New Roman"/>
              </a:rPr>
              <a:t>country.</a:t>
            </a:r>
            <a:endParaRPr lang="en-IN" sz="1800" dirty="0">
              <a:latin typeface="Times New Roman"/>
              <a:cs typeface="Times New Roman"/>
            </a:endParaRPr>
          </a:p>
          <a:p>
            <a:pPr marL="298450" indent="-285750">
              <a:lnSpc>
                <a:spcPts val="2675"/>
              </a:lnSpc>
              <a:buFont typeface="Arial" panose="020B0604020202020204" pitchFamily="34" charset="0"/>
              <a:buChar char="•"/>
            </a:pPr>
            <a:r>
              <a:rPr lang="en-IN" sz="1800" b="1" dirty="0">
                <a:latin typeface="Times New Roman"/>
                <a:cs typeface="Times New Roman"/>
              </a:rPr>
              <a:t>Cultural</a:t>
            </a:r>
            <a:r>
              <a:rPr lang="en-IN" sz="1800" b="1" spc="-40" dirty="0">
                <a:latin typeface="Times New Roman"/>
                <a:cs typeface="Times New Roman"/>
              </a:rPr>
              <a:t> </a:t>
            </a:r>
            <a:r>
              <a:rPr lang="en-IN" sz="1800" b="1" dirty="0">
                <a:latin typeface="Times New Roman"/>
                <a:cs typeface="Times New Roman"/>
              </a:rPr>
              <a:t>Event</a:t>
            </a:r>
            <a:r>
              <a:rPr lang="en-IN" sz="1800" b="1" spc="-40" dirty="0">
                <a:latin typeface="Times New Roman"/>
                <a:cs typeface="Times New Roman"/>
              </a:rPr>
              <a:t> </a:t>
            </a:r>
            <a:r>
              <a:rPr lang="en-IN" sz="1800" b="1" dirty="0">
                <a:latin typeface="Times New Roman"/>
                <a:cs typeface="Times New Roman"/>
              </a:rPr>
              <a:t>Organisation:</a:t>
            </a:r>
            <a:r>
              <a:rPr lang="en-IN" sz="1800" b="1" spc="-75" dirty="0">
                <a:latin typeface="Times New Roman"/>
                <a:cs typeface="Times New Roman"/>
              </a:rPr>
              <a:t> </a:t>
            </a:r>
            <a:r>
              <a:rPr lang="en-IN" sz="1800" dirty="0">
                <a:latin typeface="Times New Roman"/>
                <a:cs typeface="Times New Roman"/>
              </a:rPr>
              <a:t>Organising</a:t>
            </a:r>
            <a:r>
              <a:rPr lang="en-IN" sz="1800" spc="10" dirty="0">
                <a:latin typeface="Times New Roman"/>
                <a:cs typeface="Times New Roman"/>
              </a:rPr>
              <a:t> </a:t>
            </a:r>
            <a:r>
              <a:rPr lang="en-IN" sz="1800" dirty="0">
                <a:latin typeface="Times New Roman"/>
                <a:cs typeface="Times New Roman"/>
              </a:rPr>
              <a:t>cultural</a:t>
            </a:r>
            <a:r>
              <a:rPr lang="en-IN" sz="1800" spc="-40" dirty="0">
                <a:latin typeface="Times New Roman"/>
                <a:cs typeface="Times New Roman"/>
              </a:rPr>
              <a:t> </a:t>
            </a:r>
            <a:r>
              <a:rPr lang="en-IN" sz="1800" spc="-10" dirty="0">
                <a:latin typeface="Times New Roman"/>
                <a:cs typeface="Times New Roman"/>
              </a:rPr>
              <a:t>events</a:t>
            </a:r>
            <a:r>
              <a:rPr lang="en-IN" spc="-10" dirty="0">
                <a:latin typeface="Times New Roman"/>
                <a:cs typeface="Times New Roman"/>
              </a:rPr>
              <a:t> </a:t>
            </a:r>
            <a:r>
              <a:rPr lang="en-IN" sz="1800" dirty="0">
                <a:latin typeface="Times New Roman"/>
                <a:cs typeface="Times New Roman"/>
              </a:rPr>
              <a:t>(dance/drama/songs)</a:t>
            </a:r>
            <a:r>
              <a:rPr lang="en-IN" sz="1800" spc="30" dirty="0">
                <a:latin typeface="Times New Roman"/>
                <a:cs typeface="Times New Roman"/>
              </a:rPr>
              <a:t> </a:t>
            </a:r>
            <a:r>
              <a:rPr lang="en-IN" sz="1800" dirty="0">
                <a:latin typeface="Times New Roman"/>
                <a:cs typeface="Times New Roman"/>
              </a:rPr>
              <a:t>that</a:t>
            </a:r>
            <a:r>
              <a:rPr lang="en-IN" sz="1800" spc="-35" dirty="0">
                <a:latin typeface="Times New Roman"/>
                <a:cs typeface="Times New Roman"/>
              </a:rPr>
              <a:t> </a:t>
            </a:r>
            <a:r>
              <a:rPr lang="en-IN" sz="1800" dirty="0">
                <a:latin typeface="Times New Roman"/>
                <a:cs typeface="Times New Roman"/>
              </a:rPr>
              <a:t>showcase</a:t>
            </a:r>
            <a:r>
              <a:rPr lang="en-IN" sz="1800" spc="-15" dirty="0">
                <a:latin typeface="Times New Roman"/>
                <a:cs typeface="Times New Roman"/>
              </a:rPr>
              <a:t> </a:t>
            </a:r>
            <a:r>
              <a:rPr lang="en-IN" sz="1800" dirty="0">
                <a:latin typeface="Times New Roman"/>
                <a:cs typeface="Times New Roman"/>
              </a:rPr>
              <a:t>the</a:t>
            </a:r>
            <a:r>
              <a:rPr lang="en-IN" sz="1800" spc="-45" dirty="0">
                <a:latin typeface="Times New Roman"/>
                <a:cs typeface="Times New Roman"/>
              </a:rPr>
              <a:t> </a:t>
            </a:r>
            <a:r>
              <a:rPr lang="en-IN" sz="1800" dirty="0">
                <a:latin typeface="Times New Roman"/>
                <a:cs typeface="Times New Roman"/>
              </a:rPr>
              <a:t>importance</a:t>
            </a:r>
            <a:r>
              <a:rPr lang="en-IN" sz="1800" spc="-20" dirty="0">
                <a:latin typeface="Times New Roman"/>
                <a:cs typeface="Times New Roman"/>
              </a:rPr>
              <a:t> </a:t>
            </a:r>
            <a:r>
              <a:rPr lang="en-IN" sz="1800" dirty="0">
                <a:latin typeface="Times New Roman"/>
                <a:cs typeface="Times New Roman"/>
              </a:rPr>
              <a:t>of</a:t>
            </a:r>
            <a:r>
              <a:rPr lang="en-IN" sz="1800" spc="-105" dirty="0">
                <a:latin typeface="Times New Roman"/>
                <a:cs typeface="Times New Roman"/>
              </a:rPr>
              <a:t> </a:t>
            </a:r>
            <a:r>
              <a:rPr lang="en-IN" sz="1800" spc="-10" dirty="0">
                <a:latin typeface="Times New Roman"/>
                <a:cs typeface="Times New Roman"/>
              </a:rPr>
              <a:t>Yoga.</a:t>
            </a:r>
            <a:endParaRPr lang="en-IN" sz="1800" dirty="0">
              <a:latin typeface="Times New Roman"/>
              <a:cs typeface="Times New Roman"/>
            </a:endParaRPr>
          </a:p>
          <a:p>
            <a:pPr marL="298450" marR="5080" indent="-285750">
              <a:lnSpc>
                <a:spcPts val="2470"/>
              </a:lnSpc>
              <a:buFont typeface="Arial" panose="020B0604020202020204" pitchFamily="34" charset="0"/>
              <a:buChar char="•"/>
            </a:pPr>
            <a:r>
              <a:rPr lang="en-IN" sz="1800" b="1" dirty="0">
                <a:latin typeface="Times New Roman"/>
                <a:cs typeface="Times New Roman"/>
              </a:rPr>
              <a:t>Institutional</a:t>
            </a:r>
            <a:r>
              <a:rPr lang="en-IN" sz="1800" b="1" spc="-70" dirty="0">
                <a:latin typeface="Times New Roman"/>
                <a:cs typeface="Times New Roman"/>
              </a:rPr>
              <a:t> </a:t>
            </a:r>
            <a:r>
              <a:rPr lang="en-IN" sz="1800" b="1" dirty="0">
                <a:latin typeface="Times New Roman"/>
                <a:cs typeface="Times New Roman"/>
              </a:rPr>
              <a:t>Involvement:</a:t>
            </a:r>
            <a:r>
              <a:rPr lang="en-IN" sz="1800" b="1" spc="-10" dirty="0">
                <a:latin typeface="Times New Roman"/>
                <a:cs typeface="Times New Roman"/>
              </a:rPr>
              <a:t> </a:t>
            </a:r>
            <a:r>
              <a:rPr lang="en-IN" sz="1800" dirty="0">
                <a:latin typeface="Times New Roman"/>
                <a:cs typeface="Times New Roman"/>
              </a:rPr>
              <a:t>Engaging</a:t>
            </a:r>
            <a:r>
              <a:rPr lang="en-IN" sz="1800" spc="-5" dirty="0">
                <a:latin typeface="Times New Roman"/>
                <a:cs typeface="Times New Roman"/>
              </a:rPr>
              <a:t> </a:t>
            </a:r>
            <a:r>
              <a:rPr lang="en-IN" sz="1800" dirty="0">
                <a:latin typeface="Times New Roman"/>
                <a:cs typeface="Times New Roman"/>
              </a:rPr>
              <a:t>major</a:t>
            </a:r>
            <a:r>
              <a:rPr lang="en-IN" sz="1800" spc="-50" dirty="0">
                <a:latin typeface="Times New Roman"/>
                <a:cs typeface="Times New Roman"/>
              </a:rPr>
              <a:t> </a:t>
            </a:r>
            <a:r>
              <a:rPr lang="en-IN" sz="1800" dirty="0">
                <a:latin typeface="Times New Roman"/>
                <a:cs typeface="Times New Roman"/>
              </a:rPr>
              <a:t>cultural</a:t>
            </a:r>
            <a:r>
              <a:rPr lang="en-IN" sz="1800" spc="-45" dirty="0">
                <a:latin typeface="Times New Roman"/>
                <a:cs typeface="Times New Roman"/>
              </a:rPr>
              <a:t> </a:t>
            </a:r>
            <a:r>
              <a:rPr lang="en-IN" sz="1800" spc="-10" dirty="0">
                <a:latin typeface="Times New Roman"/>
                <a:cs typeface="Times New Roman"/>
              </a:rPr>
              <a:t>institutions </a:t>
            </a:r>
            <a:r>
              <a:rPr lang="en-IN" sz="1800" dirty="0">
                <a:latin typeface="Times New Roman"/>
                <a:cs typeface="Times New Roman"/>
              </a:rPr>
              <a:t>like</a:t>
            </a:r>
            <a:r>
              <a:rPr lang="en-IN" sz="1800" spc="-50" dirty="0">
                <a:latin typeface="Times New Roman"/>
                <a:cs typeface="Times New Roman"/>
              </a:rPr>
              <a:t> </a:t>
            </a:r>
            <a:r>
              <a:rPr lang="en-IN" sz="1800" dirty="0">
                <a:latin typeface="Times New Roman"/>
                <a:cs typeface="Times New Roman"/>
              </a:rPr>
              <a:t>the</a:t>
            </a:r>
            <a:r>
              <a:rPr lang="en-IN" sz="1800" spc="-40" dirty="0">
                <a:latin typeface="Times New Roman"/>
                <a:cs typeface="Times New Roman"/>
              </a:rPr>
              <a:t> </a:t>
            </a:r>
            <a:r>
              <a:rPr lang="en-IN" sz="1800" dirty="0">
                <a:latin typeface="Times New Roman"/>
                <a:cs typeface="Times New Roman"/>
              </a:rPr>
              <a:t>Sangeet</a:t>
            </a:r>
            <a:r>
              <a:rPr lang="en-IN" sz="1800" spc="15" dirty="0">
                <a:latin typeface="Times New Roman"/>
                <a:cs typeface="Times New Roman"/>
              </a:rPr>
              <a:t> </a:t>
            </a:r>
            <a:r>
              <a:rPr lang="en-IN" sz="1800" dirty="0">
                <a:latin typeface="Times New Roman"/>
                <a:cs typeface="Times New Roman"/>
              </a:rPr>
              <a:t>Natak</a:t>
            </a:r>
            <a:r>
              <a:rPr lang="en-IN" sz="1800" spc="-150" dirty="0">
                <a:latin typeface="Times New Roman"/>
                <a:cs typeface="Times New Roman"/>
              </a:rPr>
              <a:t> </a:t>
            </a:r>
            <a:r>
              <a:rPr lang="en-IN" sz="1800" dirty="0">
                <a:latin typeface="Times New Roman"/>
                <a:cs typeface="Times New Roman"/>
              </a:rPr>
              <a:t>Academy</a:t>
            </a:r>
            <a:r>
              <a:rPr lang="en-IN" sz="1800" spc="-10" dirty="0">
                <a:latin typeface="Times New Roman"/>
                <a:cs typeface="Times New Roman"/>
              </a:rPr>
              <a:t> </a:t>
            </a:r>
            <a:r>
              <a:rPr lang="en-IN" sz="1800" dirty="0">
                <a:latin typeface="Times New Roman"/>
                <a:cs typeface="Times New Roman"/>
              </a:rPr>
              <a:t>in</a:t>
            </a:r>
            <a:r>
              <a:rPr lang="en-IN" sz="1800" spc="-30" dirty="0">
                <a:latin typeface="Times New Roman"/>
                <a:cs typeface="Times New Roman"/>
              </a:rPr>
              <a:t> </a:t>
            </a:r>
            <a:r>
              <a:rPr lang="en-IN" sz="1800" dirty="0">
                <a:latin typeface="Times New Roman"/>
                <a:cs typeface="Times New Roman"/>
              </a:rPr>
              <a:t>IDY</a:t>
            </a:r>
            <a:r>
              <a:rPr lang="en-IN" sz="1800" spc="-65" dirty="0">
                <a:latin typeface="Times New Roman"/>
                <a:cs typeface="Times New Roman"/>
              </a:rPr>
              <a:t> </a:t>
            </a:r>
            <a:r>
              <a:rPr lang="en-IN" sz="1800" dirty="0">
                <a:latin typeface="Times New Roman"/>
                <a:cs typeface="Times New Roman"/>
              </a:rPr>
              <a:t>2026</a:t>
            </a:r>
            <a:r>
              <a:rPr lang="en-IN" sz="1800" spc="-30" dirty="0">
                <a:latin typeface="Times New Roman"/>
                <a:cs typeface="Times New Roman"/>
              </a:rPr>
              <a:t> </a:t>
            </a:r>
            <a:r>
              <a:rPr lang="en-IN" sz="1800" spc="-10" dirty="0">
                <a:latin typeface="Times New Roman"/>
                <a:cs typeface="Times New Roman"/>
              </a:rPr>
              <a:t>celebrations.</a:t>
            </a:r>
            <a:endParaRPr lang="en-IN" sz="1800" dirty="0">
              <a:latin typeface="Times New Roman"/>
              <a:cs typeface="Times New Roman"/>
            </a:endParaRPr>
          </a:p>
          <a:p>
            <a:pPr marL="298450" marR="501015" indent="-285750">
              <a:lnSpc>
                <a:spcPts val="2470"/>
              </a:lnSpc>
              <a:buFont typeface="Arial" panose="020B0604020202020204" pitchFamily="34" charset="0"/>
              <a:buChar char="•"/>
            </a:pPr>
            <a:r>
              <a:rPr lang="en-IN" sz="1800" b="1" dirty="0">
                <a:latin typeface="Times New Roman"/>
                <a:cs typeface="Times New Roman"/>
              </a:rPr>
              <a:t>Promotional</a:t>
            </a:r>
            <a:r>
              <a:rPr lang="en-IN" sz="1800" b="1" spc="-40" dirty="0">
                <a:latin typeface="Times New Roman"/>
                <a:cs typeface="Times New Roman"/>
              </a:rPr>
              <a:t> </a:t>
            </a:r>
            <a:r>
              <a:rPr lang="en-IN" sz="1800" b="1" spc="-10" dirty="0">
                <a:latin typeface="Times New Roman"/>
                <a:cs typeface="Times New Roman"/>
              </a:rPr>
              <a:t>Videos:</a:t>
            </a:r>
            <a:r>
              <a:rPr lang="en-IN" sz="1800" b="1" spc="-55" dirty="0">
                <a:latin typeface="Times New Roman"/>
                <a:cs typeface="Times New Roman"/>
              </a:rPr>
              <a:t> </a:t>
            </a:r>
            <a:r>
              <a:rPr lang="en-IN" sz="1800" dirty="0">
                <a:latin typeface="Times New Roman"/>
                <a:cs typeface="Times New Roman"/>
              </a:rPr>
              <a:t>Creating</a:t>
            </a:r>
            <a:r>
              <a:rPr lang="en-IN" sz="1800" spc="-65" dirty="0">
                <a:latin typeface="Times New Roman"/>
                <a:cs typeface="Times New Roman"/>
              </a:rPr>
              <a:t> </a:t>
            </a:r>
            <a:r>
              <a:rPr lang="en-IN" sz="1800" dirty="0">
                <a:latin typeface="Times New Roman"/>
                <a:cs typeface="Times New Roman"/>
              </a:rPr>
              <a:t>promotional</a:t>
            </a:r>
            <a:r>
              <a:rPr lang="en-IN" sz="1800" spc="-65" dirty="0">
                <a:latin typeface="Times New Roman"/>
                <a:cs typeface="Times New Roman"/>
              </a:rPr>
              <a:t> </a:t>
            </a:r>
            <a:r>
              <a:rPr lang="en-IN" sz="1800" dirty="0">
                <a:latin typeface="Times New Roman"/>
                <a:cs typeface="Times New Roman"/>
              </a:rPr>
              <a:t>videos</a:t>
            </a:r>
            <a:r>
              <a:rPr lang="en-IN" sz="1800" spc="-60" dirty="0">
                <a:latin typeface="Times New Roman"/>
                <a:cs typeface="Times New Roman"/>
              </a:rPr>
              <a:t> </a:t>
            </a:r>
            <a:r>
              <a:rPr lang="en-IN" sz="1800" spc="-10" dirty="0">
                <a:latin typeface="Times New Roman"/>
                <a:cs typeface="Times New Roman"/>
              </a:rPr>
              <a:t>featuring </a:t>
            </a:r>
            <a:r>
              <a:rPr lang="en-IN" sz="1800" dirty="0">
                <a:latin typeface="Times New Roman"/>
                <a:cs typeface="Times New Roman"/>
              </a:rPr>
              <a:t>cultural</a:t>
            </a:r>
            <a:r>
              <a:rPr lang="en-IN" sz="1800" spc="-20" dirty="0">
                <a:latin typeface="Times New Roman"/>
                <a:cs typeface="Times New Roman"/>
              </a:rPr>
              <a:t> </a:t>
            </a:r>
            <a:r>
              <a:rPr lang="en-IN" sz="1800" dirty="0">
                <a:latin typeface="Times New Roman"/>
                <a:cs typeface="Times New Roman"/>
              </a:rPr>
              <a:t>icons</a:t>
            </a:r>
            <a:r>
              <a:rPr lang="en-IN" sz="1800" spc="-15" dirty="0">
                <a:latin typeface="Times New Roman"/>
                <a:cs typeface="Times New Roman"/>
              </a:rPr>
              <a:t> </a:t>
            </a:r>
            <a:r>
              <a:rPr lang="en-IN" sz="1800" dirty="0">
                <a:latin typeface="Times New Roman"/>
                <a:cs typeface="Times New Roman"/>
              </a:rPr>
              <a:t>and</a:t>
            </a:r>
            <a:r>
              <a:rPr lang="en-IN" sz="1800" spc="-20" dirty="0">
                <a:latin typeface="Times New Roman"/>
                <a:cs typeface="Times New Roman"/>
              </a:rPr>
              <a:t> </a:t>
            </a:r>
            <a:r>
              <a:rPr lang="en-IN" sz="1800" dirty="0">
                <a:latin typeface="Times New Roman"/>
                <a:cs typeface="Times New Roman"/>
              </a:rPr>
              <a:t>disseminating</a:t>
            </a:r>
            <a:r>
              <a:rPr lang="en-IN" sz="1800" spc="-45" dirty="0">
                <a:latin typeface="Times New Roman"/>
                <a:cs typeface="Times New Roman"/>
              </a:rPr>
              <a:t> </a:t>
            </a:r>
            <a:r>
              <a:rPr lang="en-IN" sz="1800" dirty="0">
                <a:latin typeface="Times New Roman"/>
                <a:cs typeface="Times New Roman"/>
              </a:rPr>
              <a:t>them</a:t>
            </a:r>
            <a:r>
              <a:rPr lang="en-IN" sz="1800" spc="-20" dirty="0">
                <a:latin typeface="Times New Roman"/>
                <a:cs typeface="Times New Roman"/>
              </a:rPr>
              <a:t> </a:t>
            </a:r>
            <a:r>
              <a:rPr lang="en-IN" sz="1800" dirty="0">
                <a:latin typeface="Times New Roman"/>
                <a:cs typeface="Times New Roman"/>
              </a:rPr>
              <a:t>through</a:t>
            </a:r>
            <a:r>
              <a:rPr lang="en-IN" sz="1800" spc="-5" dirty="0">
                <a:latin typeface="Times New Roman"/>
                <a:cs typeface="Times New Roman"/>
              </a:rPr>
              <a:t> </a:t>
            </a:r>
            <a:r>
              <a:rPr lang="en-IN" sz="1800" dirty="0">
                <a:latin typeface="Times New Roman"/>
                <a:cs typeface="Times New Roman"/>
              </a:rPr>
              <a:t>social</a:t>
            </a:r>
            <a:r>
              <a:rPr lang="en-IN" sz="1800" spc="-5" dirty="0">
                <a:latin typeface="Times New Roman"/>
                <a:cs typeface="Times New Roman"/>
              </a:rPr>
              <a:t> </a:t>
            </a:r>
            <a:r>
              <a:rPr lang="en-IN" sz="1800" spc="-10" dirty="0">
                <a:latin typeface="Times New Roman"/>
                <a:cs typeface="Times New Roman"/>
              </a:rPr>
              <a:t>media.</a:t>
            </a:r>
            <a:endParaRPr lang="en-IN" sz="1800" dirty="0">
              <a:latin typeface="Times New Roman"/>
              <a:cs typeface="Times New Roman"/>
            </a:endParaRPr>
          </a:p>
        </p:txBody>
      </p:sp>
      <p:sp>
        <p:nvSpPr>
          <p:cNvPr id="16" name="object 5">
            <a:extLst>
              <a:ext uri="{FF2B5EF4-FFF2-40B4-BE49-F238E27FC236}">
                <a16:creationId xmlns:a16="http://schemas.microsoft.com/office/drawing/2014/main" id="{8B5267CD-63B1-32B2-A329-17995DD001B2}"/>
              </a:ext>
            </a:extLst>
          </p:cNvPr>
          <p:cNvSpPr/>
          <p:nvPr/>
        </p:nvSpPr>
        <p:spPr>
          <a:xfrm>
            <a:off x="273275" y="3581400"/>
            <a:ext cx="8662670" cy="0"/>
          </a:xfrm>
          <a:custGeom>
            <a:avLst/>
            <a:gdLst/>
            <a:ahLst/>
            <a:cxnLst/>
            <a:rect l="l" t="t" r="r" b="b"/>
            <a:pathLst>
              <a:path w="8662670">
                <a:moveTo>
                  <a:pt x="0" y="0"/>
                </a:moveTo>
                <a:lnTo>
                  <a:pt x="8662416" y="0"/>
                </a:lnTo>
              </a:path>
            </a:pathLst>
          </a:custGeom>
          <a:ln w="12192">
            <a:solidFill>
              <a:srgbClr val="D2471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$PPTXTitle"/>
          <p:cNvSpPr txBox="1">
            <a:spLocks noGrp="1"/>
          </p:cNvSpPr>
          <p:nvPr>
            <p:ph type="title"/>
          </p:nvPr>
        </p:nvSpPr>
        <p:spPr>
          <a:xfrm>
            <a:off x="1375282" y="117491"/>
            <a:ext cx="7076693" cy="626228"/>
          </a:xfrm>
          <a:prstGeom prst="rect">
            <a:avLst/>
          </a:prstGeom>
        </p:spPr>
        <p:txBody>
          <a:bodyPr vert="horz" wrap="square" lIns="0" tIns="132492" rIns="0" bIns="0" rtlCol="0">
            <a:spAutoFit/>
          </a:bodyPr>
          <a:lstStyle/>
          <a:p>
            <a:pPr marL="1028065">
              <a:lnSpc>
                <a:spcPct val="100000"/>
              </a:lnSpc>
              <a:spcBef>
                <a:spcPts val="105"/>
              </a:spcBef>
            </a:pPr>
            <a:r>
              <a:rPr sz="3200" dirty="0"/>
              <a:t>Ministry</a:t>
            </a:r>
            <a:r>
              <a:rPr sz="3200" spc="-10" dirty="0"/>
              <a:t> </a:t>
            </a:r>
            <a:r>
              <a:rPr sz="3200" dirty="0"/>
              <a:t>of</a:t>
            </a:r>
            <a:r>
              <a:rPr sz="3200" spc="-35" dirty="0"/>
              <a:t> </a:t>
            </a:r>
            <a:r>
              <a:rPr sz="3200" dirty="0"/>
              <a:t>Home</a:t>
            </a:r>
            <a:r>
              <a:rPr sz="3200" spc="-20" dirty="0"/>
              <a:t> </a:t>
            </a:r>
            <a:r>
              <a:rPr sz="3200" spc="-10" dirty="0"/>
              <a:t>affairs</a:t>
            </a:r>
            <a:endParaRPr sz="3200" dirty="0"/>
          </a:p>
        </p:txBody>
      </p:sp>
      <p:grpSp>
        <p:nvGrpSpPr>
          <p:cNvPr id="3" name="object 3"/>
          <p:cNvGrpSpPr/>
          <p:nvPr/>
        </p:nvGrpSpPr>
        <p:grpSpPr>
          <a:xfrm>
            <a:off x="463550" y="1071778"/>
            <a:ext cx="4048125" cy="2432053"/>
            <a:chOff x="323088" y="2380487"/>
            <a:chExt cx="4048125" cy="3102059"/>
          </a:xfrm>
        </p:grpSpPr>
        <p:sp>
          <p:nvSpPr>
            <p:cNvPr id="4" name="object 4"/>
            <p:cNvSpPr/>
            <p:nvPr/>
          </p:nvSpPr>
          <p:spPr>
            <a:xfrm>
              <a:off x="323088" y="2380487"/>
              <a:ext cx="4048125" cy="3102057"/>
            </a:xfrm>
            <a:custGeom>
              <a:avLst/>
              <a:gdLst/>
              <a:ahLst/>
              <a:cxnLst/>
              <a:rect l="l" t="t" r="r" b="b"/>
              <a:pathLst>
                <a:path w="4048125" h="3291840">
                  <a:moveTo>
                    <a:pt x="4047744" y="0"/>
                  </a:moveTo>
                  <a:lnTo>
                    <a:pt x="0" y="0"/>
                  </a:lnTo>
                  <a:lnTo>
                    <a:pt x="0" y="3291840"/>
                  </a:lnTo>
                  <a:lnTo>
                    <a:pt x="4047744" y="3291840"/>
                  </a:lnTo>
                  <a:lnTo>
                    <a:pt x="4047744" y="0"/>
                  </a:lnTo>
                  <a:close/>
                </a:path>
              </a:pathLst>
            </a:custGeom>
            <a:solidFill>
              <a:srgbClr val="EECFCC">
                <a:alpha val="90194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323088" y="2380490"/>
              <a:ext cx="4048125" cy="3102056"/>
            </a:xfrm>
            <a:custGeom>
              <a:avLst/>
              <a:gdLst/>
              <a:ahLst/>
              <a:cxnLst/>
              <a:rect l="l" t="t" r="r" b="b"/>
              <a:pathLst>
                <a:path w="4048125" h="3291840">
                  <a:moveTo>
                    <a:pt x="0" y="3291840"/>
                  </a:moveTo>
                  <a:lnTo>
                    <a:pt x="4047744" y="3291840"/>
                  </a:lnTo>
                  <a:lnTo>
                    <a:pt x="4047744" y="0"/>
                  </a:lnTo>
                  <a:lnTo>
                    <a:pt x="0" y="0"/>
                  </a:lnTo>
                  <a:lnTo>
                    <a:pt x="0" y="3291840"/>
                  </a:lnTo>
                  <a:close/>
                </a:path>
              </a:pathLst>
            </a:custGeom>
            <a:ln w="12192">
              <a:solidFill>
                <a:srgbClr val="EECFC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/>
          <p:nvPr/>
        </p:nvSpPr>
        <p:spPr>
          <a:xfrm>
            <a:off x="800735" y="1561667"/>
            <a:ext cx="3373754" cy="1777364"/>
          </a:xfrm>
          <a:prstGeom prst="rect">
            <a:avLst/>
          </a:prstGeom>
        </p:spPr>
        <p:txBody>
          <a:bodyPr vert="horz" wrap="square" lIns="0" tIns="62865" rIns="0" bIns="0" rtlCol="0">
            <a:spAutoFit/>
          </a:bodyPr>
          <a:lstStyle/>
          <a:p>
            <a:pPr marL="12700" marR="5080" algn="ctr">
              <a:lnSpc>
                <a:spcPct val="86300"/>
              </a:lnSpc>
              <a:spcBef>
                <a:spcPts val="495"/>
              </a:spcBef>
            </a:pPr>
            <a:r>
              <a:rPr sz="2400" dirty="0">
                <a:latin typeface="Times New Roman"/>
                <a:cs typeface="Times New Roman"/>
              </a:rPr>
              <a:t>Encouraging</a:t>
            </a:r>
            <a:r>
              <a:rPr sz="2400" spc="-20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Times New Roman"/>
                <a:cs typeface="Times New Roman"/>
              </a:rPr>
              <a:t>active </a:t>
            </a:r>
            <a:r>
              <a:rPr sz="2400" dirty="0">
                <a:latin typeface="Times New Roman"/>
                <a:cs typeface="Times New Roman"/>
              </a:rPr>
              <a:t>participation</a:t>
            </a:r>
            <a:r>
              <a:rPr sz="2400" spc="-2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of</a:t>
            </a:r>
            <a:r>
              <a:rPr sz="2400" spc="-1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CAPFs</a:t>
            </a:r>
            <a:r>
              <a:rPr sz="2400" spc="-25" dirty="0">
                <a:latin typeface="Times New Roman"/>
                <a:cs typeface="Times New Roman"/>
              </a:rPr>
              <a:t> and </a:t>
            </a:r>
            <a:r>
              <a:rPr sz="2400" dirty="0">
                <a:latin typeface="Times New Roman"/>
                <a:cs typeface="Times New Roman"/>
              </a:rPr>
              <a:t>Para</a:t>
            </a:r>
            <a:r>
              <a:rPr sz="2400" spc="-1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Military</a:t>
            </a:r>
            <a:r>
              <a:rPr sz="2400" spc="-55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Times New Roman"/>
                <a:cs typeface="Times New Roman"/>
              </a:rPr>
              <a:t>forces.</a:t>
            </a:r>
            <a:endParaRPr sz="2400" dirty="0">
              <a:latin typeface="Times New Roman"/>
              <a:cs typeface="Times New Roman"/>
            </a:endParaRPr>
          </a:p>
          <a:p>
            <a:pPr marL="94615" marR="82550" indent="-5715" algn="ctr">
              <a:lnSpc>
                <a:spcPts val="1660"/>
              </a:lnSpc>
              <a:spcBef>
                <a:spcPts val="980"/>
              </a:spcBef>
            </a:pPr>
            <a:r>
              <a:rPr sz="1600" b="1" dirty="0">
                <a:latin typeface="Times New Roman"/>
                <a:cs typeface="Times New Roman"/>
              </a:rPr>
              <a:t>(IDY</a:t>
            </a:r>
            <a:r>
              <a:rPr sz="1600" b="1" spc="-40" dirty="0">
                <a:latin typeface="Times New Roman"/>
                <a:cs typeface="Times New Roman"/>
              </a:rPr>
              <a:t> </a:t>
            </a:r>
            <a:r>
              <a:rPr sz="1600" b="1" spc="-10" dirty="0">
                <a:latin typeface="Times New Roman"/>
                <a:cs typeface="Times New Roman"/>
              </a:rPr>
              <a:t>celebrations</a:t>
            </a:r>
            <a:r>
              <a:rPr sz="1600" b="1" spc="-60" dirty="0">
                <a:latin typeface="Times New Roman"/>
                <a:cs typeface="Times New Roman"/>
              </a:rPr>
              <a:t> </a:t>
            </a:r>
            <a:r>
              <a:rPr sz="1600" b="1" dirty="0">
                <a:latin typeface="Times New Roman"/>
                <a:cs typeface="Times New Roman"/>
              </a:rPr>
              <a:t>in</a:t>
            </a:r>
            <a:r>
              <a:rPr sz="1600" b="1" spc="-15" dirty="0">
                <a:latin typeface="Times New Roman"/>
                <a:cs typeface="Times New Roman"/>
              </a:rPr>
              <a:t> </a:t>
            </a:r>
            <a:r>
              <a:rPr sz="1600" b="1" dirty="0">
                <a:latin typeface="Times New Roman"/>
                <a:cs typeface="Times New Roman"/>
              </a:rPr>
              <a:t>all</a:t>
            </a:r>
            <a:r>
              <a:rPr sz="1600" b="1" spc="-20" dirty="0">
                <a:latin typeface="Times New Roman"/>
                <a:cs typeface="Times New Roman"/>
              </a:rPr>
              <a:t> </a:t>
            </a:r>
            <a:r>
              <a:rPr sz="1600" b="1" spc="-10" dirty="0">
                <a:latin typeface="Times New Roman"/>
                <a:cs typeface="Times New Roman"/>
              </a:rPr>
              <a:t>border </a:t>
            </a:r>
            <a:r>
              <a:rPr sz="1600" b="1" dirty="0">
                <a:latin typeface="Times New Roman"/>
                <a:cs typeface="Times New Roman"/>
              </a:rPr>
              <a:t>districts</a:t>
            </a:r>
            <a:r>
              <a:rPr sz="1600" b="1" spc="-75" dirty="0">
                <a:latin typeface="Times New Roman"/>
                <a:cs typeface="Times New Roman"/>
              </a:rPr>
              <a:t> </a:t>
            </a:r>
            <a:r>
              <a:rPr sz="1600" b="1" dirty="0">
                <a:latin typeface="Times New Roman"/>
                <a:cs typeface="Times New Roman"/>
              </a:rPr>
              <a:t>or</a:t>
            </a:r>
            <a:r>
              <a:rPr sz="1600" b="1" spc="-60" dirty="0">
                <a:latin typeface="Times New Roman"/>
                <a:cs typeface="Times New Roman"/>
              </a:rPr>
              <a:t> </a:t>
            </a:r>
            <a:r>
              <a:rPr sz="1600" b="1" dirty="0">
                <a:latin typeface="Times New Roman"/>
                <a:cs typeface="Times New Roman"/>
              </a:rPr>
              <a:t>manned</a:t>
            </a:r>
            <a:r>
              <a:rPr sz="1600" b="1" spc="-30" dirty="0">
                <a:latin typeface="Times New Roman"/>
                <a:cs typeface="Times New Roman"/>
              </a:rPr>
              <a:t> </a:t>
            </a:r>
            <a:r>
              <a:rPr sz="1600" b="1" dirty="0">
                <a:latin typeface="Times New Roman"/>
                <a:cs typeface="Times New Roman"/>
              </a:rPr>
              <a:t>by</a:t>
            </a:r>
            <a:r>
              <a:rPr sz="1600" b="1" spc="-40" dirty="0">
                <a:latin typeface="Times New Roman"/>
                <a:cs typeface="Times New Roman"/>
              </a:rPr>
              <a:t> </a:t>
            </a:r>
            <a:r>
              <a:rPr sz="1600" b="1" spc="-10" dirty="0">
                <a:latin typeface="Times New Roman"/>
                <a:cs typeface="Times New Roman"/>
              </a:rPr>
              <a:t>border </a:t>
            </a:r>
            <a:r>
              <a:rPr sz="1600" b="1" dirty="0">
                <a:latin typeface="Times New Roman"/>
                <a:cs typeface="Times New Roman"/>
              </a:rPr>
              <a:t>guarding</a:t>
            </a:r>
            <a:r>
              <a:rPr sz="1600" b="1" spc="-55" dirty="0">
                <a:latin typeface="Times New Roman"/>
                <a:cs typeface="Times New Roman"/>
              </a:rPr>
              <a:t> </a:t>
            </a:r>
            <a:r>
              <a:rPr sz="1600" b="1" dirty="0">
                <a:latin typeface="Times New Roman"/>
                <a:cs typeface="Times New Roman"/>
              </a:rPr>
              <a:t>forces</a:t>
            </a:r>
            <a:r>
              <a:rPr sz="1600" b="1" spc="-65" dirty="0">
                <a:latin typeface="Times New Roman"/>
                <a:cs typeface="Times New Roman"/>
              </a:rPr>
              <a:t> </a:t>
            </a:r>
            <a:r>
              <a:rPr sz="1600" b="1" dirty="0">
                <a:latin typeface="Times New Roman"/>
                <a:cs typeface="Times New Roman"/>
              </a:rPr>
              <a:t>covered</a:t>
            </a:r>
            <a:r>
              <a:rPr sz="1600" b="1" spc="-70" dirty="0">
                <a:latin typeface="Times New Roman"/>
                <a:cs typeface="Times New Roman"/>
              </a:rPr>
              <a:t> </a:t>
            </a:r>
            <a:r>
              <a:rPr sz="1600" b="1" dirty="0">
                <a:latin typeface="Times New Roman"/>
                <a:cs typeface="Times New Roman"/>
              </a:rPr>
              <a:t>under</a:t>
            </a:r>
            <a:r>
              <a:rPr sz="1600" b="1" spc="-55" dirty="0">
                <a:latin typeface="Times New Roman"/>
                <a:cs typeface="Times New Roman"/>
              </a:rPr>
              <a:t> </a:t>
            </a:r>
            <a:r>
              <a:rPr sz="1600" b="1" spc="-20" dirty="0">
                <a:latin typeface="Times New Roman"/>
                <a:cs typeface="Times New Roman"/>
              </a:rPr>
              <a:t>VVP)</a:t>
            </a:r>
            <a:endParaRPr sz="1600" dirty="0">
              <a:latin typeface="Times New Roman"/>
              <a:cs typeface="Times New Roman"/>
            </a:endParaRPr>
          </a:p>
        </p:txBody>
      </p:sp>
      <p:grpSp>
        <p:nvGrpSpPr>
          <p:cNvPr id="7" name="object 7"/>
          <p:cNvGrpSpPr/>
          <p:nvPr/>
        </p:nvGrpSpPr>
        <p:grpSpPr>
          <a:xfrm>
            <a:off x="2042160" y="786384"/>
            <a:ext cx="604520" cy="753745"/>
            <a:chOff x="1901698" y="2093722"/>
            <a:chExt cx="604520" cy="753745"/>
          </a:xfrm>
        </p:grpSpPr>
        <p:sp>
          <p:nvSpPr>
            <p:cNvPr id="8" name="object 8"/>
            <p:cNvSpPr/>
            <p:nvPr/>
          </p:nvSpPr>
          <p:spPr>
            <a:xfrm>
              <a:off x="1908048" y="2100072"/>
              <a:ext cx="591820" cy="741045"/>
            </a:xfrm>
            <a:custGeom>
              <a:avLst/>
              <a:gdLst/>
              <a:ahLst/>
              <a:cxnLst/>
              <a:rect l="l" t="t" r="r" b="b"/>
              <a:pathLst>
                <a:path w="591819" h="741044">
                  <a:moveTo>
                    <a:pt x="295656" y="0"/>
                  </a:moveTo>
                  <a:lnTo>
                    <a:pt x="251958" y="4016"/>
                  </a:lnTo>
                  <a:lnTo>
                    <a:pt x="210253" y="15684"/>
                  </a:lnTo>
                  <a:lnTo>
                    <a:pt x="170999" y="34429"/>
                  </a:lnTo>
                  <a:lnTo>
                    <a:pt x="134652" y="59677"/>
                  </a:lnTo>
                  <a:lnTo>
                    <a:pt x="101669" y="90856"/>
                  </a:lnTo>
                  <a:lnTo>
                    <a:pt x="72507" y="127390"/>
                  </a:lnTo>
                  <a:lnTo>
                    <a:pt x="47622" y="168708"/>
                  </a:lnTo>
                  <a:lnTo>
                    <a:pt x="27473" y="214234"/>
                  </a:lnTo>
                  <a:lnTo>
                    <a:pt x="12514" y="263396"/>
                  </a:lnTo>
                  <a:lnTo>
                    <a:pt x="3204" y="315620"/>
                  </a:lnTo>
                  <a:lnTo>
                    <a:pt x="0" y="370331"/>
                  </a:lnTo>
                  <a:lnTo>
                    <a:pt x="3204" y="425043"/>
                  </a:lnTo>
                  <a:lnTo>
                    <a:pt x="12514" y="477267"/>
                  </a:lnTo>
                  <a:lnTo>
                    <a:pt x="27473" y="526429"/>
                  </a:lnTo>
                  <a:lnTo>
                    <a:pt x="47622" y="571955"/>
                  </a:lnTo>
                  <a:lnTo>
                    <a:pt x="72507" y="613273"/>
                  </a:lnTo>
                  <a:lnTo>
                    <a:pt x="101669" y="649807"/>
                  </a:lnTo>
                  <a:lnTo>
                    <a:pt x="134652" y="680986"/>
                  </a:lnTo>
                  <a:lnTo>
                    <a:pt x="170999" y="706234"/>
                  </a:lnTo>
                  <a:lnTo>
                    <a:pt x="210253" y="724979"/>
                  </a:lnTo>
                  <a:lnTo>
                    <a:pt x="251958" y="736647"/>
                  </a:lnTo>
                  <a:lnTo>
                    <a:pt x="295656" y="740663"/>
                  </a:lnTo>
                  <a:lnTo>
                    <a:pt x="339353" y="736647"/>
                  </a:lnTo>
                  <a:lnTo>
                    <a:pt x="381058" y="724979"/>
                  </a:lnTo>
                  <a:lnTo>
                    <a:pt x="420312" y="706234"/>
                  </a:lnTo>
                  <a:lnTo>
                    <a:pt x="456659" y="680986"/>
                  </a:lnTo>
                  <a:lnTo>
                    <a:pt x="489642" y="649807"/>
                  </a:lnTo>
                  <a:lnTo>
                    <a:pt x="518804" y="613273"/>
                  </a:lnTo>
                  <a:lnTo>
                    <a:pt x="543689" y="571955"/>
                  </a:lnTo>
                  <a:lnTo>
                    <a:pt x="563838" y="526429"/>
                  </a:lnTo>
                  <a:lnTo>
                    <a:pt x="578797" y="477267"/>
                  </a:lnTo>
                  <a:lnTo>
                    <a:pt x="588107" y="425043"/>
                  </a:lnTo>
                  <a:lnTo>
                    <a:pt x="591312" y="370331"/>
                  </a:lnTo>
                  <a:lnTo>
                    <a:pt x="588107" y="315620"/>
                  </a:lnTo>
                  <a:lnTo>
                    <a:pt x="578797" y="263396"/>
                  </a:lnTo>
                  <a:lnTo>
                    <a:pt x="563838" y="214234"/>
                  </a:lnTo>
                  <a:lnTo>
                    <a:pt x="543689" y="168708"/>
                  </a:lnTo>
                  <a:lnTo>
                    <a:pt x="518804" y="127390"/>
                  </a:lnTo>
                  <a:lnTo>
                    <a:pt x="489642" y="90856"/>
                  </a:lnTo>
                  <a:lnTo>
                    <a:pt x="456659" y="59677"/>
                  </a:lnTo>
                  <a:lnTo>
                    <a:pt x="420312" y="34429"/>
                  </a:lnTo>
                  <a:lnTo>
                    <a:pt x="381058" y="15684"/>
                  </a:lnTo>
                  <a:lnTo>
                    <a:pt x="339353" y="4016"/>
                  </a:lnTo>
                  <a:lnTo>
                    <a:pt x="295656" y="0"/>
                  </a:lnTo>
                  <a:close/>
                </a:path>
              </a:pathLst>
            </a:custGeom>
            <a:solidFill>
              <a:srgbClr val="D2471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1908048" y="2100072"/>
              <a:ext cx="591820" cy="741045"/>
            </a:xfrm>
            <a:custGeom>
              <a:avLst/>
              <a:gdLst/>
              <a:ahLst/>
              <a:cxnLst/>
              <a:rect l="l" t="t" r="r" b="b"/>
              <a:pathLst>
                <a:path w="591819" h="741044">
                  <a:moveTo>
                    <a:pt x="0" y="370331"/>
                  </a:moveTo>
                  <a:lnTo>
                    <a:pt x="3204" y="315620"/>
                  </a:lnTo>
                  <a:lnTo>
                    <a:pt x="12514" y="263396"/>
                  </a:lnTo>
                  <a:lnTo>
                    <a:pt x="27473" y="214234"/>
                  </a:lnTo>
                  <a:lnTo>
                    <a:pt x="47622" y="168708"/>
                  </a:lnTo>
                  <a:lnTo>
                    <a:pt x="72507" y="127390"/>
                  </a:lnTo>
                  <a:lnTo>
                    <a:pt x="101669" y="90856"/>
                  </a:lnTo>
                  <a:lnTo>
                    <a:pt x="134652" y="59677"/>
                  </a:lnTo>
                  <a:lnTo>
                    <a:pt x="170999" y="34429"/>
                  </a:lnTo>
                  <a:lnTo>
                    <a:pt x="210253" y="15684"/>
                  </a:lnTo>
                  <a:lnTo>
                    <a:pt x="251958" y="4016"/>
                  </a:lnTo>
                  <a:lnTo>
                    <a:pt x="295656" y="0"/>
                  </a:lnTo>
                  <a:lnTo>
                    <a:pt x="339353" y="4016"/>
                  </a:lnTo>
                  <a:lnTo>
                    <a:pt x="381058" y="15684"/>
                  </a:lnTo>
                  <a:lnTo>
                    <a:pt x="420312" y="34429"/>
                  </a:lnTo>
                  <a:lnTo>
                    <a:pt x="456659" y="59677"/>
                  </a:lnTo>
                  <a:lnTo>
                    <a:pt x="489642" y="90856"/>
                  </a:lnTo>
                  <a:lnTo>
                    <a:pt x="518804" y="127390"/>
                  </a:lnTo>
                  <a:lnTo>
                    <a:pt x="543689" y="168708"/>
                  </a:lnTo>
                  <a:lnTo>
                    <a:pt x="563838" y="214234"/>
                  </a:lnTo>
                  <a:lnTo>
                    <a:pt x="578797" y="263396"/>
                  </a:lnTo>
                  <a:lnTo>
                    <a:pt x="588107" y="315620"/>
                  </a:lnTo>
                  <a:lnTo>
                    <a:pt x="591312" y="370331"/>
                  </a:lnTo>
                  <a:lnTo>
                    <a:pt x="588107" y="425043"/>
                  </a:lnTo>
                  <a:lnTo>
                    <a:pt x="578797" y="477267"/>
                  </a:lnTo>
                  <a:lnTo>
                    <a:pt x="563838" y="526429"/>
                  </a:lnTo>
                  <a:lnTo>
                    <a:pt x="543689" y="571955"/>
                  </a:lnTo>
                  <a:lnTo>
                    <a:pt x="518804" y="613273"/>
                  </a:lnTo>
                  <a:lnTo>
                    <a:pt x="489642" y="649807"/>
                  </a:lnTo>
                  <a:lnTo>
                    <a:pt x="456659" y="680986"/>
                  </a:lnTo>
                  <a:lnTo>
                    <a:pt x="420312" y="706234"/>
                  </a:lnTo>
                  <a:lnTo>
                    <a:pt x="381058" y="724979"/>
                  </a:lnTo>
                  <a:lnTo>
                    <a:pt x="339353" y="736647"/>
                  </a:lnTo>
                  <a:lnTo>
                    <a:pt x="295656" y="740663"/>
                  </a:lnTo>
                  <a:lnTo>
                    <a:pt x="251958" y="736647"/>
                  </a:lnTo>
                  <a:lnTo>
                    <a:pt x="210253" y="724979"/>
                  </a:lnTo>
                  <a:lnTo>
                    <a:pt x="170999" y="706234"/>
                  </a:lnTo>
                  <a:lnTo>
                    <a:pt x="134652" y="680986"/>
                  </a:lnTo>
                  <a:lnTo>
                    <a:pt x="101669" y="649807"/>
                  </a:lnTo>
                  <a:lnTo>
                    <a:pt x="72507" y="613273"/>
                  </a:lnTo>
                  <a:lnTo>
                    <a:pt x="47622" y="571955"/>
                  </a:lnTo>
                  <a:lnTo>
                    <a:pt x="27473" y="526429"/>
                  </a:lnTo>
                  <a:lnTo>
                    <a:pt x="12514" y="477267"/>
                  </a:lnTo>
                  <a:lnTo>
                    <a:pt x="3204" y="425043"/>
                  </a:lnTo>
                  <a:lnTo>
                    <a:pt x="0" y="370331"/>
                  </a:lnTo>
                  <a:close/>
                </a:path>
              </a:pathLst>
            </a:custGeom>
            <a:ln w="12192">
              <a:solidFill>
                <a:srgbClr val="D2471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object 10"/>
          <p:cNvSpPr txBox="1"/>
          <p:nvPr/>
        </p:nvSpPr>
        <p:spPr>
          <a:xfrm>
            <a:off x="2241804" y="844372"/>
            <a:ext cx="205740" cy="4978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3100" spc="-50" dirty="0">
                <a:solidFill>
                  <a:srgbClr val="FFFFFF"/>
                </a:solidFill>
                <a:latin typeface="Perpetua"/>
                <a:cs typeface="Perpetua"/>
              </a:rPr>
              <a:t>1</a:t>
            </a:r>
            <a:endParaRPr sz="3100">
              <a:latin typeface="Perpetua"/>
              <a:cs typeface="Perpetua"/>
            </a:endParaRPr>
          </a:p>
        </p:txBody>
      </p:sp>
      <p:grpSp>
        <p:nvGrpSpPr>
          <p:cNvPr id="11" name="object 11"/>
          <p:cNvGrpSpPr/>
          <p:nvPr/>
        </p:nvGrpSpPr>
        <p:grpSpPr>
          <a:xfrm>
            <a:off x="4913629" y="1073150"/>
            <a:ext cx="4048125" cy="2432050"/>
            <a:chOff x="4773167" y="2380488"/>
            <a:chExt cx="4048125" cy="2432050"/>
          </a:xfrm>
        </p:grpSpPr>
        <p:sp>
          <p:nvSpPr>
            <p:cNvPr id="13" name="object 13"/>
            <p:cNvSpPr/>
            <p:nvPr/>
          </p:nvSpPr>
          <p:spPr>
            <a:xfrm>
              <a:off x="4773167" y="2380488"/>
              <a:ext cx="4048125" cy="2432050"/>
            </a:xfrm>
            <a:custGeom>
              <a:avLst/>
              <a:gdLst/>
              <a:ahLst/>
              <a:cxnLst/>
              <a:rect l="l" t="t" r="r" b="b"/>
              <a:pathLst>
                <a:path w="4048125" h="3206750">
                  <a:moveTo>
                    <a:pt x="4047743" y="0"/>
                  </a:moveTo>
                  <a:lnTo>
                    <a:pt x="0" y="0"/>
                  </a:lnTo>
                  <a:lnTo>
                    <a:pt x="0" y="3206496"/>
                  </a:lnTo>
                  <a:lnTo>
                    <a:pt x="4047743" y="3206496"/>
                  </a:lnTo>
                  <a:lnTo>
                    <a:pt x="4047743" y="0"/>
                  </a:lnTo>
                  <a:close/>
                </a:path>
              </a:pathLst>
            </a:custGeom>
            <a:solidFill>
              <a:srgbClr val="EECFCC">
                <a:alpha val="90194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4773167" y="2380488"/>
              <a:ext cx="4048125" cy="2432050"/>
            </a:xfrm>
            <a:custGeom>
              <a:avLst/>
              <a:gdLst/>
              <a:ahLst/>
              <a:cxnLst/>
              <a:rect l="l" t="t" r="r" b="b"/>
              <a:pathLst>
                <a:path w="4048125" h="3206750">
                  <a:moveTo>
                    <a:pt x="0" y="3206496"/>
                  </a:moveTo>
                  <a:lnTo>
                    <a:pt x="4047743" y="3206496"/>
                  </a:lnTo>
                  <a:lnTo>
                    <a:pt x="4047743" y="0"/>
                  </a:lnTo>
                  <a:lnTo>
                    <a:pt x="0" y="0"/>
                  </a:lnTo>
                  <a:lnTo>
                    <a:pt x="0" y="3206496"/>
                  </a:lnTo>
                  <a:close/>
                </a:path>
              </a:pathLst>
            </a:custGeom>
            <a:ln w="12191">
              <a:solidFill>
                <a:srgbClr val="EECFC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5" name="object 15"/>
          <p:cNvSpPr txBox="1"/>
          <p:nvPr/>
        </p:nvSpPr>
        <p:spPr>
          <a:xfrm>
            <a:off x="5211625" y="1698712"/>
            <a:ext cx="3267075" cy="1336675"/>
          </a:xfrm>
          <a:prstGeom prst="rect">
            <a:avLst/>
          </a:prstGeom>
        </p:spPr>
        <p:txBody>
          <a:bodyPr vert="horz" wrap="square" lIns="0" tIns="63500" rIns="0" bIns="0" rtlCol="0">
            <a:spAutoFit/>
          </a:bodyPr>
          <a:lstStyle/>
          <a:p>
            <a:pPr marL="12065" marR="5080" indent="635" algn="ctr">
              <a:lnSpc>
                <a:spcPct val="86100"/>
              </a:lnSpc>
              <a:spcBef>
                <a:spcPts val="500"/>
              </a:spcBef>
              <a:tabLst>
                <a:tab pos="3016885" algn="l"/>
              </a:tabLst>
            </a:pPr>
            <a:r>
              <a:rPr sz="2400" dirty="0">
                <a:latin typeface="Times New Roman"/>
                <a:cs typeface="Times New Roman"/>
              </a:rPr>
              <a:t>Encouraging</a:t>
            </a:r>
            <a:r>
              <a:rPr sz="2400" spc="1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the</a:t>
            </a:r>
            <a:r>
              <a:rPr sz="2400" spc="-2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family</a:t>
            </a:r>
            <a:r>
              <a:rPr sz="2400" spc="-30" dirty="0">
                <a:latin typeface="Times New Roman"/>
                <a:cs typeface="Times New Roman"/>
              </a:rPr>
              <a:t> </a:t>
            </a:r>
            <a:r>
              <a:rPr sz="2400" spc="-25" dirty="0">
                <a:latin typeface="Times New Roman"/>
                <a:cs typeface="Times New Roman"/>
              </a:rPr>
              <a:t>of </a:t>
            </a:r>
            <a:r>
              <a:rPr sz="2400" dirty="0">
                <a:latin typeface="Times New Roman"/>
                <a:cs typeface="Times New Roman"/>
              </a:rPr>
              <a:t>all</a:t>
            </a:r>
            <a:r>
              <a:rPr sz="2400" spc="-3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personnel</a:t>
            </a:r>
            <a:r>
              <a:rPr sz="2400" spc="-1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of</a:t>
            </a:r>
            <a:r>
              <a:rPr sz="2400" spc="-40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Times New Roman"/>
                <a:cs typeface="Times New Roman"/>
              </a:rPr>
              <a:t>CAPFs</a:t>
            </a:r>
            <a:r>
              <a:rPr sz="2400" dirty="0">
                <a:latin typeface="Times New Roman"/>
                <a:cs typeface="Times New Roman"/>
              </a:rPr>
              <a:t>	</a:t>
            </a:r>
            <a:r>
              <a:rPr sz="2400" spc="-25" dirty="0">
                <a:latin typeface="Times New Roman"/>
                <a:cs typeface="Times New Roman"/>
              </a:rPr>
              <a:t>to </a:t>
            </a:r>
            <a:r>
              <a:rPr sz="2400" dirty="0">
                <a:latin typeface="Times New Roman"/>
                <a:cs typeface="Times New Roman"/>
              </a:rPr>
              <a:t>participate</a:t>
            </a:r>
            <a:r>
              <a:rPr sz="2400" spc="-2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in</a:t>
            </a:r>
            <a:r>
              <a:rPr sz="2400" spc="-3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IDY</a:t>
            </a:r>
            <a:r>
              <a:rPr sz="2400" spc="-65" dirty="0">
                <a:latin typeface="Times New Roman"/>
                <a:cs typeface="Times New Roman"/>
              </a:rPr>
              <a:t> </a:t>
            </a:r>
            <a:r>
              <a:rPr sz="2400" spc="-20" dirty="0">
                <a:latin typeface="Times New Roman"/>
                <a:cs typeface="Times New Roman"/>
              </a:rPr>
              <a:t>2026 </a:t>
            </a:r>
            <a:r>
              <a:rPr sz="2400" spc="-10" dirty="0">
                <a:latin typeface="Times New Roman"/>
                <a:cs typeface="Times New Roman"/>
              </a:rPr>
              <a:t>celebration.</a:t>
            </a:r>
            <a:endParaRPr sz="2400" dirty="0">
              <a:latin typeface="Times New Roman"/>
              <a:cs typeface="Times New Roman"/>
            </a:endParaRPr>
          </a:p>
        </p:txBody>
      </p:sp>
      <p:grpSp>
        <p:nvGrpSpPr>
          <p:cNvPr id="16" name="object 16"/>
          <p:cNvGrpSpPr/>
          <p:nvPr/>
        </p:nvGrpSpPr>
        <p:grpSpPr>
          <a:xfrm>
            <a:off x="6793992" y="816863"/>
            <a:ext cx="604520" cy="640715"/>
            <a:chOff x="6653530" y="2124201"/>
            <a:chExt cx="604520" cy="640715"/>
          </a:xfrm>
        </p:grpSpPr>
        <p:sp>
          <p:nvSpPr>
            <p:cNvPr id="17" name="object 17"/>
            <p:cNvSpPr/>
            <p:nvPr/>
          </p:nvSpPr>
          <p:spPr>
            <a:xfrm>
              <a:off x="6659880" y="2130551"/>
              <a:ext cx="591820" cy="628015"/>
            </a:xfrm>
            <a:custGeom>
              <a:avLst/>
              <a:gdLst/>
              <a:ahLst/>
              <a:cxnLst/>
              <a:rect l="l" t="t" r="r" b="b"/>
              <a:pathLst>
                <a:path w="591820" h="628014">
                  <a:moveTo>
                    <a:pt x="295655" y="0"/>
                  </a:moveTo>
                  <a:lnTo>
                    <a:pt x="247690" y="4109"/>
                  </a:lnTo>
                  <a:lnTo>
                    <a:pt x="202192" y="16008"/>
                  </a:lnTo>
                  <a:lnTo>
                    <a:pt x="159769" y="35047"/>
                  </a:lnTo>
                  <a:lnTo>
                    <a:pt x="121029" y="60582"/>
                  </a:lnTo>
                  <a:lnTo>
                    <a:pt x="86582" y="91963"/>
                  </a:lnTo>
                  <a:lnTo>
                    <a:pt x="57034" y="128546"/>
                  </a:lnTo>
                  <a:lnTo>
                    <a:pt x="32993" y="169682"/>
                  </a:lnTo>
                  <a:lnTo>
                    <a:pt x="15069" y="214725"/>
                  </a:lnTo>
                  <a:lnTo>
                    <a:pt x="3868" y="263028"/>
                  </a:lnTo>
                  <a:lnTo>
                    <a:pt x="0" y="313944"/>
                  </a:lnTo>
                  <a:lnTo>
                    <a:pt x="3868" y="364859"/>
                  </a:lnTo>
                  <a:lnTo>
                    <a:pt x="15069" y="413162"/>
                  </a:lnTo>
                  <a:lnTo>
                    <a:pt x="32993" y="458205"/>
                  </a:lnTo>
                  <a:lnTo>
                    <a:pt x="57034" y="499341"/>
                  </a:lnTo>
                  <a:lnTo>
                    <a:pt x="86582" y="535924"/>
                  </a:lnTo>
                  <a:lnTo>
                    <a:pt x="121029" y="567305"/>
                  </a:lnTo>
                  <a:lnTo>
                    <a:pt x="159769" y="592840"/>
                  </a:lnTo>
                  <a:lnTo>
                    <a:pt x="202192" y="611879"/>
                  </a:lnTo>
                  <a:lnTo>
                    <a:pt x="247690" y="623778"/>
                  </a:lnTo>
                  <a:lnTo>
                    <a:pt x="295655" y="627888"/>
                  </a:lnTo>
                  <a:lnTo>
                    <a:pt x="343621" y="623778"/>
                  </a:lnTo>
                  <a:lnTo>
                    <a:pt x="389119" y="611879"/>
                  </a:lnTo>
                  <a:lnTo>
                    <a:pt x="431542" y="592840"/>
                  </a:lnTo>
                  <a:lnTo>
                    <a:pt x="470282" y="567305"/>
                  </a:lnTo>
                  <a:lnTo>
                    <a:pt x="504729" y="535924"/>
                  </a:lnTo>
                  <a:lnTo>
                    <a:pt x="534277" y="499341"/>
                  </a:lnTo>
                  <a:lnTo>
                    <a:pt x="558318" y="458205"/>
                  </a:lnTo>
                  <a:lnTo>
                    <a:pt x="576242" y="413162"/>
                  </a:lnTo>
                  <a:lnTo>
                    <a:pt x="587443" y="364859"/>
                  </a:lnTo>
                  <a:lnTo>
                    <a:pt x="591312" y="313944"/>
                  </a:lnTo>
                  <a:lnTo>
                    <a:pt x="587443" y="263028"/>
                  </a:lnTo>
                  <a:lnTo>
                    <a:pt x="576242" y="214725"/>
                  </a:lnTo>
                  <a:lnTo>
                    <a:pt x="558318" y="169682"/>
                  </a:lnTo>
                  <a:lnTo>
                    <a:pt x="534277" y="128546"/>
                  </a:lnTo>
                  <a:lnTo>
                    <a:pt x="504729" y="91963"/>
                  </a:lnTo>
                  <a:lnTo>
                    <a:pt x="470282" y="60582"/>
                  </a:lnTo>
                  <a:lnTo>
                    <a:pt x="431542" y="35047"/>
                  </a:lnTo>
                  <a:lnTo>
                    <a:pt x="389119" y="16008"/>
                  </a:lnTo>
                  <a:lnTo>
                    <a:pt x="343621" y="4109"/>
                  </a:lnTo>
                  <a:lnTo>
                    <a:pt x="295655" y="0"/>
                  </a:lnTo>
                  <a:close/>
                </a:path>
              </a:pathLst>
            </a:custGeom>
            <a:solidFill>
              <a:srgbClr val="D2471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6659880" y="2130551"/>
              <a:ext cx="591820" cy="628015"/>
            </a:xfrm>
            <a:custGeom>
              <a:avLst/>
              <a:gdLst/>
              <a:ahLst/>
              <a:cxnLst/>
              <a:rect l="l" t="t" r="r" b="b"/>
              <a:pathLst>
                <a:path w="591820" h="628014">
                  <a:moveTo>
                    <a:pt x="0" y="313944"/>
                  </a:moveTo>
                  <a:lnTo>
                    <a:pt x="3868" y="263028"/>
                  </a:lnTo>
                  <a:lnTo>
                    <a:pt x="15069" y="214725"/>
                  </a:lnTo>
                  <a:lnTo>
                    <a:pt x="32993" y="169682"/>
                  </a:lnTo>
                  <a:lnTo>
                    <a:pt x="57034" y="128546"/>
                  </a:lnTo>
                  <a:lnTo>
                    <a:pt x="86582" y="91963"/>
                  </a:lnTo>
                  <a:lnTo>
                    <a:pt x="121029" y="60582"/>
                  </a:lnTo>
                  <a:lnTo>
                    <a:pt x="159769" y="35047"/>
                  </a:lnTo>
                  <a:lnTo>
                    <a:pt x="202192" y="16008"/>
                  </a:lnTo>
                  <a:lnTo>
                    <a:pt x="247690" y="4109"/>
                  </a:lnTo>
                  <a:lnTo>
                    <a:pt x="295655" y="0"/>
                  </a:lnTo>
                  <a:lnTo>
                    <a:pt x="343621" y="4109"/>
                  </a:lnTo>
                  <a:lnTo>
                    <a:pt x="389119" y="16008"/>
                  </a:lnTo>
                  <a:lnTo>
                    <a:pt x="431542" y="35047"/>
                  </a:lnTo>
                  <a:lnTo>
                    <a:pt x="470282" y="60582"/>
                  </a:lnTo>
                  <a:lnTo>
                    <a:pt x="504729" y="91963"/>
                  </a:lnTo>
                  <a:lnTo>
                    <a:pt x="534277" y="128546"/>
                  </a:lnTo>
                  <a:lnTo>
                    <a:pt x="558318" y="169682"/>
                  </a:lnTo>
                  <a:lnTo>
                    <a:pt x="576242" y="214725"/>
                  </a:lnTo>
                  <a:lnTo>
                    <a:pt x="587443" y="263028"/>
                  </a:lnTo>
                  <a:lnTo>
                    <a:pt x="591312" y="313944"/>
                  </a:lnTo>
                  <a:lnTo>
                    <a:pt x="587443" y="364859"/>
                  </a:lnTo>
                  <a:lnTo>
                    <a:pt x="576242" y="413162"/>
                  </a:lnTo>
                  <a:lnTo>
                    <a:pt x="558318" y="458205"/>
                  </a:lnTo>
                  <a:lnTo>
                    <a:pt x="534277" y="499341"/>
                  </a:lnTo>
                  <a:lnTo>
                    <a:pt x="504729" y="535924"/>
                  </a:lnTo>
                  <a:lnTo>
                    <a:pt x="470282" y="567305"/>
                  </a:lnTo>
                  <a:lnTo>
                    <a:pt x="431542" y="592840"/>
                  </a:lnTo>
                  <a:lnTo>
                    <a:pt x="389119" y="611879"/>
                  </a:lnTo>
                  <a:lnTo>
                    <a:pt x="343621" y="623778"/>
                  </a:lnTo>
                  <a:lnTo>
                    <a:pt x="295655" y="627888"/>
                  </a:lnTo>
                  <a:lnTo>
                    <a:pt x="247690" y="623778"/>
                  </a:lnTo>
                  <a:lnTo>
                    <a:pt x="202192" y="611879"/>
                  </a:lnTo>
                  <a:lnTo>
                    <a:pt x="159769" y="592840"/>
                  </a:lnTo>
                  <a:lnTo>
                    <a:pt x="121029" y="567305"/>
                  </a:lnTo>
                  <a:lnTo>
                    <a:pt x="86582" y="535924"/>
                  </a:lnTo>
                  <a:lnTo>
                    <a:pt x="57034" y="499341"/>
                  </a:lnTo>
                  <a:lnTo>
                    <a:pt x="32993" y="458205"/>
                  </a:lnTo>
                  <a:lnTo>
                    <a:pt x="15069" y="413162"/>
                  </a:lnTo>
                  <a:lnTo>
                    <a:pt x="3868" y="364859"/>
                  </a:lnTo>
                  <a:lnTo>
                    <a:pt x="0" y="313944"/>
                  </a:lnTo>
                  <a:close/>
                </a:path>
              </a:pathLst>
            </a:custGeom>
            <a:ln w="12192">
              <a:solidFill>
                <a:srgbClr val="D2471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9" name="object 19"/>
          <p:cNvSpPr txBox="1"/>
          <p:nvPr/>
        </p:nvSpPr>
        <p:spPr>
          <a:xfrm>
            <a:off x="6996176" y="818083"/>
            <a:ext cx="205740" cy="4978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3100" spc="-50" dirty="0">
                <a:solidFill>
                  <a:srgbClr val="FFFFFF"/>
                </a:solidFill>
                <a:latin typeface="Perpetua"/>
                <a:cs typeface="Perpetua"/>
              </a:rPr>
              <a:t>2</a:t>
            </a:r>
            <a:endParaRPr sz="3100">
              <a:latin typeface="Perpetua"/>
              <a:cs typeface="Perpetua"/>
            </a:endParaRPr>
          </a:p>
        </p:txBody>
      </p:sp>
      <p:pic>
        <p:nvPicPr>
          <p:cNvPr id="24" name="object 13" descr="IDY-Logo IDY Logo India">
            <a:extLst>
              <a:ext uri="{FF2B5EF4-FFF2-40B4-BE49-F238E27FC236}">
                <a16:creationId xmlns:a16="http://schemas.microsoft.com/office/drawing/2014/main" id="{9BDBB9BC-8634-11C7-1CAB-43C6F1AB6DC7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63550" y="272275"/>
            <a:ext cx="334912" cy="685800"/>
          </a:xfrm>
          <a:prstGeom prst="rect">
            <a:avLst/>
          </a:prstGeom>
        </p:spPr>
      </p:pic>
      <p:pic>
        <p:nvPicPr>
          <p:cNvPr id="25" name="object 12">
            <a:extLst>
              <a:ext uri="{FF2B5EF4-FFF2-40B4-BE49-F238E27FC236}">
                <a16:creationId xmlns:a16="http://schemas.microsoft.com/office/drawing/2014/main" id="{5F928944-A194-F89A-F099-9B2352C6A7CA}"/>
              </a:ext>
            </a:extLst>
          </p:cNvPr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8232063" y="303772"/>
            <a:ext cx="493274" cy="654303"/>
          </a:xfrm>
          <a:prstGeom prst="rect">
            <a:avLst/>
          </a:prstGeom>
        </p:spPr>
      </p:pic>
      <p:sp>
        <p:nvSpPr>
          <p:cNvPr id="26" name="object 2" descr="$PPTXTitle">
            <a:extLst>
              <a:ext uri="{FF2B5EF4-FFF2-40B4-BE49-F238E27FC236}">
                <a16:creationId xmlns:a16="http://schemas.microsoft.com/office/drawing/2014/main" id="{812382D2-B70F-9B43-B6B5-6AF131D593E4}"/>
              </a:ext>
            </a:extLst>
          </p:cNvPr>
          <p:cNvSpPr txBox="1">
            <a:spLocks/>
          </p:cNvSpPr>
          <p:nvPr/>
        </p:nvSpPr>
        <p:spPr>
          <a:xfrm>
            <a:off x="2031681" y="3741589"/>
            <a:ext cx="7076693" cy="601811"/>
          </a:xfrm>
          <a:prstGeom prst="rect">
            <a:avLst/>
          </a:prstGeom>
        </p:spPr>
        <p:txBody>
          <a:bodyPr vert="horz" wrap="square" lIns="0" tIns="108311" rIns="0" bIns="0" rtlCol="0">
            <a:spAutoFit/>
          </a:bodyPr>
          <a:lstStyle>
            <a:lvl1pPr>
              <a:defRPr sz="2800" b="1" i="0">
                <a:solidFill>
                  <a:srgbClr val="006FC0"/>
                </a:solidFill>
                <a:latin typeface="Times New Roman"/>
                <a:ea typeface="+mj-ea"/>
                <a:cs typeface="Times New Roman"/>
              </a:defRPr>
            </a:lvl1pPr>
          </a:lstStyle>
          <a:p>
            <a:pPr marL="250190">
              <a:spcBef>
                <a:spcPts val="95"/>
              </a:spcBef>
            </a:pPr>
            <a:r>
              <a:rPr lang="en-IN" sz="3200" dirty="0"/>
              <a:t>Ministry</a:t>
            </a:r>
            <a:r>
              <a:rPr lang="en-IN" sz="3200" spc="-125" dirty="0"/>
              <a:t> </a:t>
            </a:r>
            <a:r>
              <a:rPr lang="en-IN" sz="3200" dirty="0"/>
              <a:t>of</a:t>
            </a:r>
            <a:r>
              <a:rPr lang="en-IN" sz="3200" spc="-120" dirty="0"/>
              <a:t> </a:t>
            </a:r>
            <a:r>
              <a:rPr lang="en-IN" sz="3200" dirty="0"/>
              <a:t>Panchayati</a:t>
            </a:r>
            <a:r>
              <a:rPr lang="en-IN" sz="3200" spc="-170" dirty="0"/>
              <a:t> </a:t>
            </a:r>
            <a:r>
              <a:rPr lang="en-IN" sz="3200" spc="-25" dirty="0"/>
              <a:t>Raj</a:t>
            </a:r>
            <a:endParaRPr lang="en-IN" sz="3200" dirty="0"/>
          </a:p>
        </p:txBody>
      </p:sp>
      <p:sp>
        <p:nvSpPr>
          <p:cNvPr id="27" name="object 5">
            <a:extLst>
              <a:ext uri="{FF2B5EF4-FFF2-40B4-BE49-F238E27FC236}">
                <a16:creationId xmlns:a16="http://schemas.microsoft.com/office/drawing/2014/main" id="{4D678ABB-E231-EC35-826A-83598A395B54}"/>
              </a:ext>
            </a:extLst>
          </p:cNvPr>
          <p:cNvSpPr/>
          <p:nvPr/>
        </p:nvSpPr>
        <p:spPr>
          <a:xfrm>
            <a:off x="299084" y="3810000"/>
            <a:ext cx="8662670" cy="0"/>
          </a:xfrm>
          <a:custGeom>
            <a:avLst/>
            <a:gdLst/>
            <a:ahLst/>
            <a:cxnLst/>
            <a:rect l="l" t="t" r="r" b="b"/>
            <a:pathLst>
              <a:path w="8662670">
                <a:moveTo>
                  <a:pt x="0" y="0"/>
                </a:moveTo>
                <a:lnTo>
                  <a:pt x="8662416" y="0"/>
                </a:lnTo>
              </a:path>
            </a:pathLst>
          </a:custGeom>
          <a:ln w="12192">
            <a:solidFill>
              <a:srgbClr val="D2471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5" name="object 3">
            <a:extLst>
              <a:ext uri="{FF2B5EF4-FFF2-40B4-BE49-F238E27FC236}">
                <a16:creationId xmlns:a16="http://schemas.microsoft.com/office/drawing/2014/main" id="{BBDB2C22-31A3-5D21-A2E6-5DFAC9AE3F8D}"/>
              </a:ext>
            </a:extLst>
          </p:cNvPr>
          <p:cNvGrpSpPr/>
          <p:nvPr/>
        </p:nvGrpSpPr>
        <p:grpSpPr>
          <a:xfrm>
            <a:off x="327236" y="4466313"/>
            <a:ext cx="8648594" cy="2053470"/>
            <a:chOff x="315828" y="3172536"/>
            <a:chExt cx="8648594" cy="2053470"/>
          </a:xfrm>
        </p:grpSpPr>
        <p:sp>
          <p:nvSpPr>
            <p:cNvPr id="36" name="object 4">
              <a:extLst>
                <a:ext uri="{FF2B5EF4-FFF2-40B4-BE49-F238E27FC236}">
                  <a16:creationId xmlns:a16="http://schemas.microsoft.com/office/drawing/2014/main" id="{BC91A6BD-8315-D61F-263B-8ABC7B538AF4}"/>
                </a:ext>
              </a:extLst>
            </p:cNvPr>
            <p:cNvSpPr/>
            <p:nvPr/>
          </p:nvSpPr>
          <p:spPr>
            <a:xfrm>
              <a:off x="315828" y="3172536"/>
              <a:ext cx="8648594" cy="1053145"/>
            </a:xfrm>
            <a:custGeom>
              <a:avLst/>
              <a:gdLst/>
              <a:ahLst/>
              <a:cxnLst/>
              <a:rect l="l" t="t" r="r" b="b"/>
              <a:pathLst>
                <a:path w="8662670" h="1371600">
                  <a:moveTo>
                    <a:pt x="8525256" y="0"/>
                  </a:moveTo>
                  <a:lnTo>
                    <a:pt x="137160" y="0"/>
                  </a:lnTo>
                  <a:lnTo>
                    <a:pt x="93805" y="6998"/>
                  </a:lnTo>
                  <a:lnTo>
                    <a:pt x="56153" y="26481"/>
                  </a:lnTo>
                  <a:lnTo>
                    <a:pt x="26462" y="56180"/>
                  </a:lnTo>
                  <a:lnTo>
                    <a:pt x="6992" y="93829"/>
                  </a:lnTo>
                  <a:lnTo>
                    <a:pt x="0" y="137159"/>
                  </a:lnTo>
                  <a:lnTo>
                    <a:pt x="0" y="1234439"/>
                  </a:lnTo>
                  <a:lnTo>
                    <a:pt x="6992" y="1277770"/>
                  </a:lnTo>
                  <a:lnTo>
                    <a:pt x="26462" y="1315419"/>
                  </a:lnTo>
                  <a:lnTo>
                    <a:pt x="56153" y="1345118"/>
                  </a:lnTo>
                  <a:lnTo>
                    <a:pt x="93805" y="1364601"/>
                  </a:lnTo>
                  <a:lnTo>
                    <a:pt x="137160" y="1371599"/>
                  </a:lnTo>
                  <a:lnTo>
                    <a:pt x="8525256" y="1371599"/>
                  </a:lnTo>
                  <a:lnTo>
                    <a:pt x="8568586" y="1364613"/>
                  </a:lnTo>
                  <a:lnTo>
                    <a:pt x="8606235" y="1345155"/>
                  </a:lnTo>
                  <a:lnTo>
                    <a:pt x="8635934" y="1315474"/>
                  </a:lnTo>
                  <a:lnTo>
                    <a:pt x="8655417" y="1277819"/>
                  </a:lnTo>
                  <a:lnTo>
                    <a:pt x="8662416" y="1234439"/>
                  </a:lnTo>
                  <a:lnTo>
                    <a:pt x="8662416" y="137159"/>
                  </a:lnTo>
                  <a:lnTo>
                    <a:pt x="8655429" y="93829"/>
                  </a:lnTo>
                  <a:lnTo>
                    <a:pt x="8635971" y="56180"/>
                  </a:lnTo>
                  <a:lnTo>
                    <a:pt x="8606290" y="26481"/>
                  </a:lnTo>
                  <a:lnTo>
                    <a:pt x="8568635" y="6998"/>
                  </a:lnTo>
                  <a:lnTo>
                    <a:pt x="8525256" y="0"/>
                  </a:lnTo>
                  <a:close/>
                </a:path>
              </a:pathLst>
            </a:custGeom>
            <a:solidFill>
              <a:srgbClr val="EECFC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7" name="object 5" descr="Bank">
              <a:extLst>
                <a:ext uri="{FF2B5EF4-FFF2-40B4-BE49-F238E27FC236}">
                  <a16:creationId xmlns:a16="http://schemas.microsoft.com/office/drawing/2014/main" id="{8BA6585A-CD23-3D4B-FF23-E04B4869F51C}"/>
                </a:ext>
              </a:extLst>
            </p:cNvPr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715672" y="3249700"/>
              <a:ext cx="755904" cy="752856"/>
            </a:xfrm>
            <a:prstGeom prst="rect">
              <a:avLst/>
            </a:prstGeom>
          </p:spPr>
        </p:pic>
        <p:sp>
          <p:nvSpPr>
            <p:cNvPr id="38" name="object 6">
              <a:extLst>
                <a:ext uri="{FF2B5EF4-FFF2-40B4-BE49-F238E27FC236}">
                  <a16:creationId xmlns:a16="http://schemas.microsoft.com/office/drawing/2014/main" id="{EC5ADB7B-9F07-A422-1FBD-D74250440DEB}"/>
                </a:ext>
              </a:extLst>
            </p:cNvPr>
            <p:cNvSpPr/>
            <p:nvPr/>
          </p:nvSpPr>
          <p:spPr>
            <a:xfrm>
              <a:off x="715073" y="3322553"/>
              <a:ext cx="756285" cy="753110"/>
            </a:xfrm>
            <a:custGeom>
              <a:avLst/>
              <a:gdLst/>
              <a:ahLst/>
              <a:cxnLst/>
              <a:rect l="l" t="t" r="r" b="b"/>
              <a:pathLst>
                <a:path w="756285" h="753110">
                  <a:moveTo>
                    <a:pt x="0" y="752856"/>
                  </a:moveTo>
                  <a:lnTo>
                    <a:pt x="755904" y="752856"/>
                  </a:lnTo>
                  <a:lnTo>
                    <a:pt x="755904" y="0"/>
                  </a:lnTo>
                  <a:lnTo>
                    <a:pt x="0" y="0"/>
                  </a:lnTo>
                  <a:lnTo>
                    <a:pt x="0" y="752856"/>
                  </a:lnTo>
                  <a:close/>
                </a:path>
              </a:pathLst>
            </a:custGeom>
            <a:ln w="12192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" name="object 7">
              <a:extLst>
                <a:ext uri="{FF2B5EF4-FFF2-40B4-BE49-F238E27FC236}">
                  <a16:creationId xmlns:a16="http://schemas.microsoft.com/office/drawing/2014/main" id="{1EAE51A3-6720-A8BF-966A-A88876055A2A}"/>
                </a:ext>
              </a:extLst>
            </p:cNvPr>
            <p:cNvSpPr/>
            <p:nvPr/>
          </p:nvSpPr>
          <p:spPr>
            <a:xfrm>
              <a:off x="315828" y="4327095"/>
              <a:ext cx="8648594" cy="898911"/>
            </a:xfrm>
            <a:custGeom>
              <a:avLst/>
              <a:gdLst/>
              <a:ahLst/>
              <a:cxnLst/>
              <a:rect l="l" t="t" r="r" b="b"/>
              <a:pathLst>
                <a:path w="8662670" h="1371600">
                  <a:moveTo>
                    <a:pt x="8525256" y="0"/>
                  </a:moveTo>
                  <a:lnTo>
                    <a:pt x="137160" y="0"/>
                  </a:lnTo>
                  <a:lnTo>
                    <a:pt x="93805" y="6998"/>
                  </a:lnTo>
                  <a:lnTo>
                    <a:pt x="56153" y="26481"/>
                  </a:lnTo>
                  <a:lnTo>
                    <a:pt x="26462" y="56180"/>
                  </a:lnTo>
                  <a:lnTo>
                    <a:pt x="6992" y="93829"/>
                  </a:lnTo>
                  <a:lnTo>
                    <a:pt x="0" y="137160"/>
                  </a:lnTo>
                  <a:lnTo>
                    <a:pt x="0" y="1234440"/>
                  </a:lnTo>
                  <a:lnTo>
                    <a:pt x="6992" y="1277770"/>
                  </a:lnTo>
                  <a:lnTo>
                    <a:pt x="26462" y="1315419"/>
                  </a:lnTo>
                  <a:lnTo>
                    <a:pt x="56153" y="1345118"/>
                  </a:lnTo>
                  <a:lnTo>
                    <a:pt x="93805" y="1364601"/>
                  </a:lnTo>
                  <a:lnTo>
                    <a:pt x="137160" y="1371600"/>
                  </a:lnTo>
                  <a:lnTo>
                    <a:pt x="8525256" y="1371600"/>
                  </a:lnTo>
                  <a:lnTo>
                    <a:pt x="8568586" y="1364613"/>
                  </a:lnTo>
                  <a:lnTo>
                    <a:pt x="8606235" y="1345155"/>
                  </a:lnTo>
                  <a:lnTo>
                    <a:pt x="8635934" y="1315474"/>
                  </a:lnTo>
                  <a:lnTo>
                    <a:pt x="8655417" y="1277819"/>
                  </a:lnTo>
                  <a:lnTo>
                    <a:pt x="8662416" y="1234440"/>
                  </a:lnTo>
                  <a:lnTo>
                    <a:pt x="8662416" y="137160"/>
                  </a:lnTo>
                  <a:lnTo>
                    <a:pt x="8655429" y="93829"/>
                  </a:lnTo>
                  <a:lnTo>
                    <a:pt x="8635971" y="56180"/>
                  </a:lnTo>
                  <a:lnTo>
                    <a:pt x="8606290" y="26481"/>
                  </a:lnTo>
                  <a:lnTo>
                    <a:pt x="8568635" y="6998"/>
                  </a:lnTo>
                  <a:lnTo>
                    <a:pt x="8525256" y="0"/>
                  </a:lnTo>
                  <a:close/>
                </a:path>
              </a:pathLst>
            </a:custGeom>
            <a:solidFill>
              <a:srgbClr val="EECFC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0" name="object 8" descr="Meeting">
              <a:extLst>
                <a:ext uri="{FF2B5EF4-FFF2-40B4-BE49-F238E27FC236}">
                  <a16:creationId xmlns:a16="http://schemas.microsoft.com/office/drawing/2014/main" id="{EFE738A0-250B-8F64-C5D7-EA668DA55C32}"/>
                </a:ext>
              </a:extLst>
            </p:cNvPr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716279" y="4370831"/>
              <a:ext cx="755904" cy="755904"/>
            </a:xfrm>
            <a:prstGeom prst="rect">
              <a:avLst/>
            </a:prstGeom>
          </p:spPr>
        </p:pic>
        <p:sp>
          <p:nvSpPr>
            <p:cNvPr id="41" name="object 9">
              <a:extLst>
                <a:ext uri="{FF2B5EF4-FFF2-40B4-BE49-F238E27FC236}">
                  <a16:creationId xmlns:a16="http://schemas.microsoft.com/office/drawing/2014/main" id="{767583FB-2AC0-BE8E-0501-38B4BB7FE461}"/>
                </a:ext>
              </a:extLst>
            </p:cNvPr>
            <p:cNvSpPr/>
            <p:nvPr/>
          </p:nvSpPr>
          <p:spPr>
            <a:xfrm>
              <a:off x="716279" y="4370831"/>
              <a:ext cx="756285" cy="756285"/>
            </a:xfrm>
            <a:custGeom>
              <a:avLst/>
              <a:gdLst/>
              <a:ahLst/>
              <a:cxnLst/>
              <a:rect l="l" t="t" r="r" b="b"/>
              <a:pathLst>
                <a:path w="756285" h="756285">
                  <a:moveTo>
                    <a:pt x="0" y="755904"/>
                  </a:moveTo>
                  <a:lnTo>
                    <a:pt x="755904" y="755904"/>
                  </a:lnTo>
                  <a:lnTo>
                    <a:pt x="755904" y="0"/>
                  </a:lnTo>
                  <a:lnTo>
                    <a:pt x="0" y="0"/>
                  </a:lnTo>
                  <a:lnTo>
                    <a:pt x="0" y="755904"/>
                  </a:lnTo>
                  <a:close/>
                </a:path>
              </a:pathLst>
            </a:custGeom>
            <a:ln w="12192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2" name="object 10">
            <a:extLst>
              <a:ext uri="{FF2B5EF4-FFF2-40B4-BE49-F238E27FC236}">
                <a16:creationId xmlns:a16="http://schemas.microsoft.com/office/drawing/2014/main" id="{808D8F12-B320-05F8-980E-3518A603C078}"/>
              </a:ext>
            </a:extLst>
          </p:cNvPr>
          <p:cNvSpPr txBox="1">
            <a:spLocks/>
          </p:cNvSpPr>
          <p:nvPr/>
        </p:nvSpPr>
        <p:spPr>
          <a:xfrm>
            <a:off x="1707035" y="4624846"/>
            <a:ext cx="6804659" cy="18499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>
            <a:lvl1pPr marL="0">
              <a:defRPr>
                <a:latin typeface="+mn-lt"/>
                <a:ea typeface="+mn-ea"/>
                <a:cs typeface="+mn-cs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pPr marL="12700">
              <a:lnSpc>
                <a:spcPts val="2715"/>
              </a:lnSpc>
              <a:spcBef>
                <a:spcPts val="105"/>
              </a:spcBef>
            </a:pPr>
            <a:r>
              <a:rPr lang="en-IN" dirty="0"/>
              <a:t>Issue</a:t>
            </a:r>
            <a:r>
              <a:rPr lang="en-IN" spc="5" dirty="0"/>
              <a:t> </a:t>
            </a:r>
            <a:r>
              <a:rPr lang="en-IN" dirty="0"/>
              <a:t>guidelines</a:t>
            </a:r>
            <a:r>
              <a:rPr lang="en-IN" spc="-45" dirty="0"/>
              <a:t> </a:t>
            </a:r>
            <a:r>
              <a:rPr lang="en-IN" dirty="0"/>
              <a:t>to</a:t>
            </a:r>
            <a:r>
              <a:rPr lang="en-IN" spc="-35" dirty="0"/>
              <a:t> </a:t>
            </a:r>
            <a:r>
              <a:rPr lang="en-IN" dirty="0"/>
              <a:t>all</a:t>
            </a:r>
            <a:r>
              <a:rPr lang="en-IN" spc="-30" dirty="0"/>
              <a:t> </a:t>
            </a:r>
            <a:r>
              <a:rPr lang="en-IN" dirty="0"/>
              <a:t>its</a:t>
            </a:r>
            <a:r>
              <a:rPr lang="en-IN" spc="-30" dirty="0"/>
              <a:t> </a:t>
            </a:r>
            <a:r>
              <a:rPr lang="en-IN" dirty="0"/>
              <a:t>institutions</a:t>
            </a:r>
            <a:r>
              <a:rPr lang="en-IN" spc="-70" dirty="0"/>
              <a:t> </a:t>
            </a:r>
            <a:r>
              <a:rPr lang="en-IN" dirty="0"/>
              <a:t>for</a:t>
            </a:r>
            <a:r>
              <a:rPr lang="en-IN" spc="-15" dirty="0"/>
              <a:t> </a:t>
            </a:r>
            <a:r>
              <a:rPr lang="en-IN" dirty="0"/>
              <a:t>their</a:t>
            </a:r>
            <a:r>
              <a:rPr lang="en-IN" spc="-35" dirty="0"/>
              <a:t> </a:t>
            </a:r>
            <a:r>
              <a:rPr lang="en-IN" spc="-10" dirty="0"/>
              <a:t>active</a:t>
            </a:r>
          </a:p>
          <a:p>
            <a:pPr marL="12700">
              <a:lnSpc>
                <a:spcPts val="2715"/>
              </a:lnSpc>
            </a:pPr>
            <a:r>
              <a:rPr lang="en-IN" dirty="0"/>
              <a:t>support</a:t>
            </a:r>
            <a:r>
              <a:rPr lang="en-IN" spc="-40" dirty="0"/>
              <a:t> </a:t>
            </a:r>
            <a:r>
              <a:rPr lang="en-IN" dirty="0"/>
              <a:t>in</a:t>
            </a:r>
            <a:r>
              <a:rPr lang="en-IN" spc="-20" dirty="0"/>
              <a:t> </a:t>
            </a:r>
            <a:r>
              <a:rPr lang="en-IN" dirty="0"/>
              <a:t>IDY</a:t>
            </a:r>
            <a:r>
              <a:rPr lang="en-IN" spc="-75" dirty="0"/>
              <a:t> </a:t>
            </a:r>
            <a:r>
              <a:rPr lang="en-IN" spc="-10" dirty="0"/>
              <a:t>2026.</a:t>
            </a:r>
          </a:p>
          <a:p>
            <a:pPr marL="12700">
              <a:lnSpc>
                <a:spcPts val="2715"/>
              </a:lnSpc>
            </a:pPr>
            <a:endParaRPr lang="en-IN" spc="-10" dirty="0"/>
          </a:p>
          <a:p>
            <a:pPr marL="12700" marR="5080">
              <a:lnSpc>
                <a:spcPct val="96100"/>
              </a:lnSpc>
            </a:pPr>
            <a:r>
              <a:rPr lang="en-IN" dirty="0"/>
              <a:t>All</a:t>
            </a:r>
            <a:r>
              <a:rPr lang="en-IN" spc="-55" dirty="0"/>
              <a:t> </a:t>
            </a:r>
            <a:r>
              <a:rPr lang="en-IN" dirty="0"/>
              <a:t>public</a:t>
            </a:r>
            <a:r>
              <a:rPr lang="en-IN" spc="-55" dirty="0"/>
              <a:t> </a:t>
            </a:r>
            <a:r>
              <a:rPr lang="en-IN" dirty="0"/>
              <a:t>representatives</a:t>
            </a:r>
            <a:r>
              <a:rPr lang="en-IN" spc="-90" dirty="0"/>
              <a:t> </a:t>
            </a:r>
            <a:r>
              <a:rPr lang="en-IN" dirty="0"/>
              <a:t>of</a:t>
            </a:r>
            <a:r>
              <a:rPr lang="en-IN" spc="-60" dirty="0"/>
              <a:t> </a:t>
            </a:r>
            <a:r>
              <a:rPr lang="en-IN" dirty="0"/>
              <a:t>Panchayati</a:t>
            </a:r>
            <a:r>
              <a:rPr lang="en-IN" spc="-30" dirty="0"/>
              <a:t> </a:t>
            </a:r>
            <a:r>
              <a:rPr lang="en-IN" dirty="0"/>
              <a:t>Raj</a:t>
            </a:r>
            <a:r>
              <a:rPr lang="en-IN" spc="-55" dirty="0"/>
              <a:t> </a:t>
            </a:r>
            <a:r>
              <a:rPr lang="en-IN" spc="-10" dirty="0"/>
              <a:t>institutions </a:t>
            </a:r>
            <a:r>
              <a:rPr lang="en-IN" dirty="0"/>
              <a:t>may</a:t>
            </a:r>
            <a:r>
              <a:rPr lang="en-IN" spc="-55" dirty="0"/>
              <a:t> </a:t>
            </a:r>
            <a:r>
              <a:rPr lang="en-IN" dirty="0"/>
              <a:t>be</a:t>
            </a:r>
            <a:r>
              <a:rPr lang="en-IN" spc="-45" dirty="0"/>
              <a:t> </a:t>
            </a:r>
            <a:r>
              <a:rPr lang="en-IN" dirty="0"/>
              <a:t>requested</a:t>
            </a:r>
            <a:r>
              <a:rPr lang="en-IN" spc="-50" dirty="0"/>
              <a:t> </a:t>
            </a:r>
            <a:r>
              <a:rPr lang="en-IN" dirty="0"/>
              <a:t>to</a:t>
            </a:r>
            <a:r>
              <a:rPr lang="en-IN" spc="-45" dirty="0"/>
              <a:t> </a:t>
            </a:r>
            <a:r>
              <a:rPr lang="en-IN" dirty="0"/>
              <a:t>organize</a:t>
            </a:r>
            <a:r>
              <a:rPr lang="en-IN" spc="-20" dirty="0"/>
              <a:t> </a:t>
            </a:r>
            <a:r>
              <a:rPr lang="en-IN" dirty="0"/>
              <a:t>the</a:t>
            </a:r>
            <a:r>
              <a:rPr lang="en-IN" spc="-45" dirty="0"/>
              <a:t> </a:t>
            </a:r>
            <a:r>
              <a:rPr lang="en-IN" dirty="0"/>
              <a:t>program</a:t>
            </a:r>
            <a:r>
              <a:rPr lang="en-IN" spc="-20" dirty="0"/>
              <a:t> </a:t>
            </a:r>
            <a:r>
              <a:rPr lang="en-IN" dirty="0"/>
              <a:t>in</a:t>
            </a:r>
            <a:r>
              <a:rPr lang="en-IN" spc="-50" dirty="0"/>
              <a:t> </a:t>
            </a:r>
            <a:r>
              <a:rPr lang="en-IN" dirty="0"/>
              <a:t>their</a:t>
            </a:r>
            <a:r>
              <a:rPr lang="en-IN" spc="-50" dirty="0"/>
              <a:t> </a:t>
            </a:r>
            <a:r>
              <a:rPr lang="en-IN" spc="-10" dirty="0"/>
              <a:t>vicinity </a:t>
            </a:r>
            <a:r>
              <a:rPr lang="en-IN" dirty="0"/>
              <a:t>and</a:t>
            </a:r>
            <a:r>
              <a:rPr lang="en-IN" spc="-45" dirty="0"/>
              <a:t> </a:t>
            </a:r>
            <a:r>
              <a:rPr lang="en-IN" dirty="0"/>
              <a:t>ensure</a:t>
            </a:r>
            <a:r>
              <a:rPr lang="en-IN" spc="-45" dirty="0"/>
              <a:t> </a:t>
            </a:r>
            <a:r>
              <a:rPr lang="en-IN" dirty="0"/>
              <a:t>the</a:t>
            </a:r>
            <a:r>
              <a:rPr lang="en-IN" spc="-40" dirty="0"/>
              <a:t> </a:t>
            </a:r>
            <a:r>
              <a:rPr lang="en-IN" dirty="0"/>
              <a:t>participation</a:t>
            </a:r>
            <a:r>
              <a:rPr lang="en-IN" spc="-90" dirty="0"/>
              <a:t> </a:t>
            </a:r>
            <a:r>
              <a:rPr lang="en-IN" dirty="0"/>
              <a:t>of</a:t>
            </a:r>
            <a:r>
              <a:rPr lang="en-IN" spc="-25" dirty="0"/>
              <a:t> </a:t>
            </a:r>
            <a:r>
              <a:rPr lang="en-IN" dirty="0"/>
              <a:t>local</a:t>
            </a:r>
            <a:r>
              <a:rPr lang="en-IN" spc="-65" dirty="0"/>
              <a:t> </a:t>
            </a:r>
            <a:r>
              <a:rPr lang="en-IN" spc="-10" dirty="0"/>
              <a:t>public.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$PPTXTitle"/>
          <p:cNvSpPr txBox="1">
            <a:spLocks noGrp="1"/>
          </p:cNvSpPr>
          <p:nvPr>
            <p:ph type="title"/>
          </p:nvPr>
        </p:nvSpPr>
        <p:spPr>
          <a:xfrm>
            <a:off x="1033653" y="300704"/>
            <a:ext cx="7076693" cy="648619"/>
          </a:xfrm>
          <a:prstGeom prst="rect">
            <a:avLst/>
          </a:prstGeom>
        </p:spPr>
        <p:txBody>
          <a:bodyPr vert="horz" wrap="square" lIns="0" tIns="124186" rIns="0" bIns="0" rtlCol="0">
            <a:spAutoFit/>
          </a:bodyPr>
          <a:lstStyle/>
          <a:p>
            <a:pPr marL="1460500">
              <a:lnSpc>
                <a:spcPct val="100000"/>
              </a:lnSpc>
              <a:spcBef>
                <a:spcPts val="110"/>
              </a:spcBef>
            </a:pPr>
            <a:r>
              <a:rPr sz="3400" dirty="0"/>
              <a:t>Ministry</a:t>
            </a:r>
            <a:r>
              <a:rPr sz="3400" spc="-15" dirty="0"/>
              <a:t> </a:t>
            </a:r>
            <a:r>
              <a:rPr sz="3400" dirty="0"/>
              <a:t>of</a:t>
            </a:r>
            <a:r>
              <a:rPr sz="3400" spc="-30" dirty="0"/>
              <a:t> </a:t>
            </a:r>
            <a:r>
              <a:rPr sz="3400" spc="-10" dirty="0"/>
              <a:t>Finance</a:t>
            </a:r>
            <a:endParaRPr sz="3400" dirty="0"/>
          </a:p>
        </p:txBody>
      </p:sp>
      <p:sp>
        <p:nvSpPr>
          <p:cNvPr id="3" name="object 3"/>
          <p:cNvSpPr txBox="1"/>
          <p:nvPr/>
        </p:nvSpPr>
        <p:spPr>
          <a:xfrm>
            <a:off x="258267" y="1593850"/>
            <a:ext cx="8631555" cy="4514215"/>
          </a:xfrm>
          <a:prstGeom prst="rect">
            <a:avLst/>
          </a:prstGeom>
        </p:spPr>
        <p:txBody>
          <a:bodyPr vert="horz" wrap="square" lIns="0" tIns="53975" rIns="0" bIns="0" rtlCol="0">
            <a:spAutoFit/>
          </a:bodyPr>
          <a:lstStyle/>
          <a:p>
            <a:pPr marL="287020" marR="177800" indent="-274955" algn="just">
              <a:lnSpc>
                <a:spcPts val="2590"/>
              </a:lnSpc>
              <a:spcBef>
                <a:spcPts val="425"/>
              </a:spcBef>
              <a:buClr>
                <a:srgbClr val="D24717"/>
              </a:buClr>
              <a:buSzPct val="85416"/>
              <a:buFont typeface="Segoe UI Symbol"/>
              <a:buChar char="⚫"/>
              <a:tabLst>
                <a:tab pos="287020" algn="l"/>
              </a:tabLst>
            </a:pPr>
            <a:r>
              <a:rPr sz="2400" spc="-10" dirty="0">
                <a:latin typeface="Times New Roman"/>
                <a:cs typeface="Times New Roman"/>
              </a:rPr>
              <a:t>IDY</a:t>
            </a:r>
            <a:r>
              <a:rPr sz="2400" spc="-114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Times New Roman"/>
                <a:cs typeface="Times New Roman"/>
              </a:rPr>
              <a:t>Watermark</a:t>
            </a:r>
            <a:r>
              <a:rPr sz="2400" spc="-5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on</a:t>
            </a:r>
            <a:r>
              <a:rPr sz="2400" spc="-6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Public</a:t>
            </a:r>
            <a:r>
              <a:rPr sz="2400" spc="-13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Transaction</a:t>
            </a:r>
            <a:r>
              <a:rPr sz="2400" spc="-4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Receipts</a:t>
            </a:r>
            <a:r>
              <a:rPr sz="2400" spc="-6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issued</a:t>
            </a:r>
            <a:r>
              <a:rPr sz="2400" spc="-5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by</a:t>
            </a:r>
            <a:r>
              <a:rPr sz="2400" spc="-60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Times New Roman"/>
                <a:cs typeface="Times New Roman"/>
              </a:rPr>
              <a:t>financial </a:t>
            </a:r>
            <a:r>
              <a:rPr sz="2400" dirty="0">
                <a:latin typeface="Times New Roman"/>
                <a:cs typeface="Times New Roman"/>
              </a:rPr>
              <a:t>institutions</a:t>
            </a:r>
            <a:r>
              <a:rPr sz="2400" spc="-40" dirty="0">
                <a:latin typeface="Times New Roman"/>
                <a:cs typeface="Times New Roman"/>
              </a:rPr>
              <a:t> </a:t>
            </a:r>
            <a:r>
              <a:rPr sz="2400" spc="-50" dirty="0">
                <a:latin typeface="Times New Roman"/>
                <a:cs typeface="Times New Roman"/>
              </a:rPr>
              <a:t>:</a:t>
            </a:r>
            <a:endParaRPr sz="2400">
              <a:latin typeface="Times New Roman"/>
              <a:cs typeface="Times New Roman"/>
            </a:endParaRPr>
          </a:p>
          <a:p>
            <a:pPr marL="287020" marR="5080" indent="-274955" algn="just">
              <a:lnSpc>
                <a:spcPts val="2590"/>
              </a:lnSpc>
              <a:spcBef>
                <a:spcPts val="610"/>
              </a:spcBef>
              <a:buClr>
                <a:srgbClr val="D24717"/>
              </a:buClr>
              <a:buSzPct val="85416"/>
              <a:buFont typeface="Segoe UI Symbol"/>
              <a:buChar char="⚫"/>
              <a:tabLst>
                <a:tab pos="287020" algn="l"/>
              </a:tabLst>
            </a:pPr>
            <a:r>
              <a:rPr sz="2400" dirty="0">
                <a:latin typeface="Times New Roman"/>
                <a:cs typeface="Times New Roman"/>
              </a:rPr>
              <a:t>All</a:t>
            </a:r>
            <a:r>
              <a:rPr sz="2400" spc="160" dirty="0">
                <a:latin typeface="Times New Roman"/>
                <a:cs typeface="Times New Roman"/>
              </a:rPr>
              <a:t>  </a:t>
            </a:r>
            <a:r>
              <a:rPr sz="2400" dirty="0">
                <a:latin typeface="Times New Roman"/>
                <a:cs typeface="Times New Roman"/>
              </a:rPr>
              <a:t>Ministries/Departments</a:t>
            </a:r>
            <a:r>
              <a:rPr sz="2400" spc="160" dirty="0">
                <a:latin typeface="Times New Roman"/>
                <a:cs typeface="Times New Roman"/>
              </a:rPr>
              <a:t>  </a:t>
            </a:r>
            <a:r>
              <a:rPr sz="2400" dirty="0">
                <a:latin typeface="Times New Roman"/>
                <a:cs typeface="Times New Roman"/>
              </a:rPr>
              <a:t>providing</a:t>
            </a:r>
            <a:r>
              <a:rPr sz="2400" spc="150" dirty="0">
                <a:latin typeface="Times New Roman"/>
                <a:cs typeface="Times New Roman"/>
              </a:rPr>
              <a:t>  </a:t>
            </a:r>
            <a:r>
              <a:rPr sz="2400" dirty="0">
                <a:latin typeface="Times New Roman"/>
                <a:cs typeface="Times New Roman"/>
              </a:rPr>
              <a:t>public</a:t>
            </a:r>
            <a:r>
              <a:rPr sz="2400" spc="155" dirty="0">
                <a:latin typeface="Times New Roman"/>
                <a:cs typeface="Times New Roman"/>
              </a:rPr>
              <a:t>  </a:t>
            </a:r>
            <a:r>
              <a:rPr sz="2400" dirty="0">
                <a:latin typeface="Times New Roman"/>
                <a:cs typeface="Times New Roman"/>
              </a:rPr>
              <a:t>services</a:t>
            </a:r>
            <a:r>
              <a:rPr sz="2400" spc="155" dirty="0">
                <a:latin typeface="Times New Roman"/>
                <a:cs typeface="Times New Roman"/>
              </a:rPr>
              <a:t>  </a:t>
            </a:r>
            <a:r>
              <a:rPr sz="2400" spc="-10" dirty="0">
                <a:latin typeface="Times New Roman"/>
                <a:cs typeface="Times New Roman"/>
              </a:rPr>
              <a:t>involving </a:t>
            </a:r>
            <a:r>
              <a:rPr sz="2400" dirty="0">
                <a:latin typeface="Times New Roman"/>
                <a:cs typeface="Times New Roman"/>
              </a:rPr>
              <a:t>financial</a:t>
            </a:r>
            <a:r>
              <a:rPr sz="2400" spc="22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or</a:t>
            </a:r>
            <a:r>
              <a:rPr sz="2400" spc="21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service</a:t>
            </a:r>
            <a:r>
              <a:rPr sz="2400" spc="21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transactions</a:t>
            </a:r>
            <a:r>
              <a:rPr sz="2400" spc="204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may</a:t>
            </a:r>
            <a:r>
              <a:rPr sz="2400" spc="18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be</a:t>
            </a:r>
            <a:r>
              <a:rPr sz="2400" spc="23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encouraged</a:t>
            </a:r>
            <a:r>
              <a:rPr sz="2400" spc="22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to</a:t>
            </a:r>
            <a:r>
              <a:rPr sz="2400" spc="220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Times New Roman"/>
                <a:cs typeface="Times New Roman"/>
              </a:rPr>
              <a:t>incorporate </a:t>
            </a:r>
            <a:r>
              <a:rPr sz="2400" dirty="0">
                <a:latin typeface="Times New Roman"/>
                <a:cs typeface="Times New Roman"/>
              </a:rPr>
              <a:t>the</a:t>
            </a:r>
            <a:r>
              <a:rPr sz="2400" spc="-3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IDY</a:t>
            </a:r>
            <a:r>
              <a:rPr sz="2400" spc="-6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logo</a:t>
            </a:r>
            <a:r>
              <a:rPr sz="2400" spc="-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and</a:t>
            </a:r>
            <a:r>
              <a:rPr sz="2400" spc="-3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theme</a:t>
            </a:r>
            <a:r>
              <a:rPr sz="2400" spc="-4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as</a:t>
            </a:r>
            <a:r>
              <a:rPr sz="2400" spc="-3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a</a:t>
            </a:r>
            <a:r>
              <a:rPr sz="2400" spc="-1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digital</a:t>
            </a:r>
            <a:r>
              <a:rPr sz="2400" spc="-4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watermark</a:t>
            </a:r>
            <a:r>
              <a:rPr sz="2400" spc="-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or</a:t>
            </a:r>
            <a:r>
              <a:rPr sz="2400" spc="-1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message</a:t>
            </a:r>
            <a:r>
              <a:rPr sz="2400" spc="-15" dirty="0">
                <a:latin typeface="Times New Roman"/>
                <a:cs typeface="Times New Roman"/>
              </a:rPr>
              <a:t> </a:t>
            </a:r>
            <a:r>
              <a:rPr sz="2400" spc="-25" dirty="0">
                <a:latin typeface="Times New Roman"/>
                <a:cs typeface="Times New Roman"/>
              </a:rPr>
              <a:t>on:</a:t>
            </a:r>
            <a:endParaRPr sz="2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560"/>
              </a:spcBef>
              <a:buClr>
                <a:srgbClr val="D24717"/>
              </a:buClr>
              <a:buFont typeface="Segoe UI Symbol"/>
              <a:buChar char="⚫"/>
            </a:pPr>
            <a:endParaRPr sz="2400">
              <a:latin typeface="Times New Roman"/>
              <a:cs typeface="Times New Roman"/>
            </a:endParaRPr>
          </a:p>
          <a:p>
            <a:pPr marL="559435" lvl="1" indent="-226695">
              <a:lnSpc>
                <a:spcPct val="100000"/>
              </a:lnSpc>
              <a:buClr>
                <a:srgbClr val="9B2C1F"/>
              </a:buClr>
              <a:buSzPct val="85000"/>
              <a:buFont typeface="Segoe UI Symbol"/>
              <a:buChar char="⚫"/>
              <a:tabLst>
                <a:tab pos="559435" algn="l"/>
              </a:tabLst>
            </a:pPr>
            <a:r>
              <a:rPr sz="2000" dirty="0">
                <a:latin typeface="Times New Roman"/>
                <a:cs typeface="Times New Roman"/>
              </a:rPr>
              <a:t>Payment</a:t>
            </a:r>
            <a:r>
              <a:rPr sz="2000" spc="-65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receipts</a:t>
            </a:r>
            <a:endParaRPr sz="2000">
              <a:latin typeface="Times New Roman"/>
              <a:cs typeface="Times New Roman"/>
            </a:endParaRPr>
          </a:p>
          <a:p>
            <a:pPr marL="559435" lvl="1" indent="-226695">
              <a:lnSpc>
                <a:spcPct val="100000"/>
              </a:lnSpc>
              <a:spcBef>
                <a:spcPts val="170"/>
              </a:spcBef>
              <a:buClr>
                <a:srgbClr val="9B2C1F"/>
              </a:buClr>
              <a:buSzPct val="85000"/>
              <a:buFont typeface="Segoe UI Symbol"/>
              <a:buChar char="⚫"/>
              <a:tabLst>
                <a:tab pos="559435" algn="l"/>
              </a:tabLst>
            </a:pPr>
            <a:r>
              <a:rPr sz="2000" dirty="0">
                <a:latin typeface="Times New Roman"/>
                <a:cs typeface="Times New Roman"/>
              </a:rPr>
              <a:t>Service</a:t>
            </a:r>
            <a:r>
              <a:rPr sz="2000" spc="-65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acknowledgements</a:t>
            </a:r>
            <a:endParaRPr sz="2000">
              <a:latin typeface="Times New Roman"/>
              <a:cs typeface="Times New Roman"/>
            </a:endParaRPr>
          </a:p>
          <a:p>
            <a:pPr marL="559435" lvl="1" indent="-226695">
              <a:lnSpc>
                <a:spcPct val="100000"/>
              </a:lnSpc>
              <a:spcBef>
                <a:spcPts val="145"/>
              </a:spcBef>
              <a:buClr>
                <a:srgbClr val="9B2C1F"/>
              </a:buClr>
              <a:buSzPct val="85000"/>
              <a:buFont typeface="Segoe UI Symbol"/>
              <a:buChar char="⚫"/>
              <a:tabLst>
                <a:tab pos="559435" algn="l"/>
              </a:tabLst>
            </a:pPr>
            <a:r>
              <a:rPr sz="2000" dirty="0">
                <a:latin typeface="Times New Roman"/>
                <a:cs typeface="Times New Roman"/>
              </a:rPr>
              <a:t>Online</a:t>
            </a:r>
            <a:r>
              <a:rPr sz="2000" spc="-6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confirmations</a:t>
            </a:r>
            <a:r>
              <a:rPr sz="2000" spc="-3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and</a:t>
            </a:r>
            <a:r>
              <a:rPr sz="2000" spc="-7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SMS/email</a:t>
            </a:r>
            <a:r>
              <a:rPr sz="2000" spc="-50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notifications</a:t>
            </a:r>
            <a:endParaRPr sz="2000">
              <a:latin typeface="Times New Roman"/>
              <a:cs typeface="Times New Roman"/>
            </a:endParaRPr>
          </a:p>
          <a:p>
            <a:pPr lvl="1">
              <a:lnSpc>
                <a:spcPct val="100000"/>
              </a:lnSpc>
              <a:spcBef>
                <a:spcPts val="540"/>
              </a:spcBef>
              <a:buClr>
                <a:srgbClr val="9B2C1F"/>
              </a:buClr>
              <a:buFont typeface="Segoe UI Symbol"/>
              <a:buChar char="⚫"/>
            </a:pPr>
            <a:endParaRPr sz="2000">
              <a:latin typeface="Times New Roman"/>
              <a:cs typeface="Times New Roman"/>
            </a:endParaRPr>
          </a:p>
          <a:p>
            <a:pPr marL="287020" marR="187960" indent="-274955" algn="just">
              <a:lnSpc>
                <a:spcPct val="90000"/>
              </a:lnSpc>
              <a:spcBef>
                <a:spcPts val="5"/>
              </a:spcBef>
              <a:buClr>
                <a:srgbClr val="D24717"/>
              </a:buClr>
              <a:buSzPct val="85416"/>
              <a:buFont typeface="Segoe UI Symbol"/>
              <a:buChar char="⚫"/>
              <a:tabLst>
                <a:tab pos="287020" algn="l"/>
              </a:tabLst>
            </a:pPr>
            <a:r>
              <a:rPr sz="2400" b="1" dirty="0">
                <a:latin typeface="Times New Roman"/>
                <a:cs typeface="Times New Roman"/>
              </a:rPr>
              <a:t>Citizen</a:t>
            </a:r>
            <a:r>
              <a:rPr sz="2400" b="1" spc="-75" dirty="0">
                <a:latin typeface="Times New Roman"/>
                <a:cs typeface="Times New Roman"/>
              </a:rPr>
              <a:t> </a:t>
            </a:r>
            <a:r>
              <a:rPr sz="2400" b="1" spc="-20" dirty="0">
                <a:latin typeface="Times New Roman"/>
                <a:cs typeface="Times New Roman"/>
              </a:rPr>
              <a:t>Touchpoint</a:t>
            </a:r>
            <a:r>
              <a:rPr sz="2400" b="1" spc="-60" dirty="0">
                <a:latin typeface="Times New Roman"/>
                <a:cs typeface="Times New Roman"/>
              </a:rPr>
              <a:t> </a:t>
            </a:r>
            <a:r>
              <a:rPr sz="2400" b="1" dirty="0">
                <a:latin typeface="Times New Roman"/>
                <a:cs typeface="Times New Roman"/>
              </a:rPr>
              <a:t>Strategy</a:t>
            </a:r>
            <a:r>
              <a:rPr sz="2400" dirty="0">
                <a:latin typeface="Times New Roman"/>
                <a:cs typeface="Times New Roman"/>
              </a:rPr>
              <a:t>:</a:t>
            </a:r>
            <a:r>
              <a:rPr sz="2400" spc="-5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This</a:t>
            </a:r>
            <a:r>
              <a:rPr sz="2400" spc="-5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approach</a:t>
            </a:r>
            <a:r>
              <a:rPr sz="2400" spc="-1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will</a:t>
            </a:r>
            <a:r>
              <a:rPr sz="2400" spc="-3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ensure</a:t>
            </a:r>
            <a:r>
              <a:rPr sz="2400" spc="-20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Times New Roman"/>
                <a:cs typeface="Times New Roman"/>
              </a:rPr>
              <a:t>repeated, </a:t>
            </a:r>
            <a:r>
              <a:rPr sz="2400" dirty="0">
                <a:latin typeface="Times New Roman"/>
                <a:cs typeface="Times New Roman"/>
              </a:rPr>
              <a:t>subtle,</a:t>
            </a:r>
            <a:r>
              <a:rPr sz="2400" spc="-2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and</a:t>
            </a:r>
            <a:r>
              <a:rPr sz="2400" spc="-25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Times New Roman"/>
                <a:cs typeface="Times New Roman"/>
              </a:rPr>
              <a:t>non-</a:t>
            </a:r>
            <a:r>
              <a:rPr sz="2400" dirty="0">
                <a:latin typeface="Times New Roman"/>
                <a:cs typeface="Times New Roman"/>
              </a:rPr>
              <a:t>intrusive</a:t>
            </a:r>
            <a:r>
              <a:rPr sz="2400" spc="-3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exposure</a:t>
            </a:r>
            <a:r>
              <a:rPr sz="2400" spc="-4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of</a:t>
            </a:r>
            <a:r>
              <a:rPr sz="2400" spc="-2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IDY</a:t>
            </a:r>
            <a:r>
              <a:rPr sz="2400" spc="-6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messaging to</a:t>
            </a:r>
            <a:r>
              <a:rPr sz="2400" spc="-2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citizens</a:t>
            </a:r>
            <a:r>
              <a:rPr sz="2400" spc="-75" dirty="0">
                <a:latin typeface="Times New Roman"/>
                <a:cs typeface="Times New Roman"/>
              </a:rPr>
              <a:t> </a:t>
            </a:r>
            <a:r>
              <a:rPr sz="2400" spc="-25" dirty="0">
                <a:latin typeface="Times New Roman"/>
                <a:cs typeface="Times New Roman"/>
              </a:rPr>
              <a:t>in </a:t>
            </a:r>
            <a:r>
              <a:rPr sz="2400" dirty="0">
                <a:latin typeface="Times New Roman"/>
                <a:cs typeface="Times New Roman"/>
              </a:rPr>
              <a:t>their</a:t>
            </a:r>
            <a:r>
              <a:rPr sz="2400" spc="-25" dirty="0">
                <a:latin typeface="Times New Roman"/>
                <a:cs typeface="Times New Roman"/>
              </a:rPr>
              <a:t> day-</a:t>
            </a:r>
            <a:r>
              <a:rPr sz="2400" spc="-10" dirty="0">
                <a:latin typeface="Times New Roman"/>
                <a:cs typeface="Times New Roman"/>
              </a:rPr>
              <a:t>to-</a:t>
            </a:r>
            <a:r>
              <a:rPr sz="2400" dirty="0">
                <a:latin typeface="Times New Roman"/>
                <a:cs typeface="Times New Roman"/>
              </a:rPr>
              <a:t>day</a:t>
            </a:r>
            <a:r>
              <a:rPr sz="2400" spc="4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interactions</a:t>
            </a:r>
            <a:r>
              <a:rPr sz="2400" spc="-6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with</a:t>
            </a:r>
            <a:r>
              <a:rPr sz="2400" spc="-2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government </a:t>
            </a:r>
            <a:r>
              <a:rPr sz="2400" spc="-10" dirty="0">
                <a:latin typeface="Times New Roman"/>
                <a:cs typeface="Times New Roman"/>
              </a:rPr>
              <a:t>services.</a:t>
            </a:r>
            <a:endParaRPr sz="2400">
              <a:latin typeface="Times New Roman"/>
              <a:cs typeface="Times New Roman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446917" y="463295"/>
            <a:ext cx="8278495" cy="688975"/>
            <a:chOff x="446917" y="463295"/>
            <a:chExt cx="8278495" cy="688975"/>
          </a:xfrm>
        </p:grpSpPr>
        <p:pic>
          <p:nvPicPr>
            <p:cNvPr id="5" name="object 5" descr="IDY-Logo IDY Logo India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46917" y="463295"/>
              <a:ext cx="334912" cy="688848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8232063" y="482261"/>
              <a:ext cx="493274" cy="654303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$PPTXTitle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78796" rIns="0" bIns="0" rtlCol="0">
            <a:spAutoFit/>
          </a:bodyPr>
          <a:lstStyle/>
          <a:p>
            <a:pPr marL="2834005" marR="5080" indent="-2604135">
              <a:lnSpc>
                <a:spcPct val="100000"/>
              </a:lnSpc>
              <a:spcBef>
                <a:spcPts val="110"/>
              </a:spcBef>
            </a:pPr>
            <a:r>
              <a:rPr dirty="0"/>
              <a:t>Ministry</a:t>
            </a:r>
            <a:r>
              <a:rPr spc="-95" dirty="0"/>
              <a:t> </a:t>
            </a:r>
            <a:r>
              <a:rPr dirty="0"/>
              <a:t>of</a:t>
            </a:r>
            <a:r>
              <a:rPr spc="-105" dirty="0"/>
              <a:t> </a:t>
            </a:r>
            <a:r>
              <a:rPr spc="-10" dirty="0"/>
              <a:t>Women</a:t>
            </a:r>
            <a:r>
              <a:rPr spc="-40" dirty="0"/>
              <a:t> </a:t>
            </a:r>
            <a:r>
              <a:rPr dirty="0"/>
              <a:t>and</a:t>
            </a:r>
            <a:r>
              <a:rPr spc="-35" dirty="0"/>
              <a:t> </a:t>
            </a:r>
            <a:r>
              <a:rPr dirty="0"/>
              <a:t>Child</a:t>
            </a:r>
            <a:r>
              <a:rPr spc="-60" dirty="0"/>
              <a:t> </a:t>
            </a:r>
            <a:r>
              <a:rPr spc="-10" dirty="0"/>
              <a:t>Development (MWCD)</a:t>
            </a:r>
          </a:p>
        </p:txBody>
      </p:sp>
      <p:grpSp>
        <p:nvGrpSpPr>
          <p:cNvPr id="3" name="object 3"/>
          <p:cNvGrpSpPr/>
          <p:nvPr/>
        </p:nvGrpSpPr>
        <p:grpSpPr>
          <a:xfrm>
            <a:off x="413389" y="405384"/>
            <a:ext cx="8312150" cy="731520"/>
            <a:chOff x="413389" y="405384"/>
            <a:chExt cx="8312150" cy="731520"/>
          </a:xfrm>
        </p:grpSpPr>
        <p:pic>
          <p:nvPicPr>
            <p:cNvPr id="4" name="object 4" descr="IDY-Logo IDY Logo India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13389" y="405384"/>
              <a:ext cx="334912" cy="688848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8232063" y="482261"/>
              <a:ext cx="493274" cy="654303"/>
            </a:xfrm>
            <a:prstGeom prst="rect">
              <a:avLst/>
            </a:prstGeom>
          </p:spPr>
        </p:pic>
      </p:grpSp>
      <p:sp>
        <p:nvSpPr>
          <p:cNvPr id="6" name="object 6"/>
          <p:cNvSpPr txBox="1"/>
          <p:nvPr/>
        </p:nvSpPr>
        <p:spPr>
          <a:xfrm>
            <a:off x="355498" y="1671703"/>
            <a:ext cx="8108315" cy="460057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99085" marR="281305" indent="-287020">
              <a:lnSpc>
                <a:spcPct val="150100"/>
              </a:lnSpc>
              <a:spcBef>
                <a:spcPts val="105"/>
              </a:spcBef>
              <a:buFont typeface="Arial"/>
              <a:buChar char="•"/>
              <a:tabLst>
                <a:tab pos="299085" algn="l"/>
              </a:tabLst>
            </a:pPr>
            <a:r>
              <a:rPr sz="2000" dirty="0">
                <a:latin typeface="Times New Roman"/>
                <a:cs typeface="Times New Roman"/>
              </a:rPr>
              <a:t>Facilitate</a:t>
            </a:r>
            <a:r>
              <a:rPr sz="2000" spc="-5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observance</a:t>
            </a:r>
            <a:r>
              <a:rPr sz="2000" spc="-4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of</a:t>
            </a:r>
            <a:r>
              <a:rPr sz="2000" spc="-120" dirty="0">
                <a:latin typeface="Times New Roman"/>
                <a:cs typeface="Times New Roman"/>
              </a:rPr>
              <a:t> </a:t>
            </a:r>
            <a:r>
              <a:rPr sz="2000" spc="-50" dirty="0">
                <a:latin typeface="Times New Roman"/>
                <a:cs typeface="Times New Roman"/>
              </a:rPr>
              <a:t>Yoga</a:t>
            </a:r>
            <a:r>
              <a:rPr sz="2000" spc="-4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sessions</a:t>
            </a:r>
            <a:r>
              <a:rPr sz="2000" spc="-3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at</a:t>
            </a:r>
            <a:r>
              <a:rPr sz="2000" spc="-10" dirty="0">
                <a:latin typeface="Times New Roman"/>
                <a:cs typeface="Times New Roman"/>
              </a:rPr>
              <a:t> </a:t>
            </a:r>
            <a:r>
              <a:rPr sz="2000" b="1" dirty="0">
                <a:latin typeface="Times New Roman"/>
                <a:cs typeface="Times New Roman"/>
              </a:rPr>
              <a:t>Anganwadi</a:t>
            </a:r>
            <a:r>
              <a:rPr sz="2000" b="1" spc="-50" dirty="0">
                <a:latin typeface="Times New Roman"/>
                <a:cs typeface="Times New Roman"/>
              </a:rPr>
              <a:t> </a:t>
            </a:r>
            <a:r>
              <a:rPr sz="2000" b="1" dirty="0">
                <a:latin typeface="Times New Roman"/>
                <a:cs typeface="Times New Roman"/>
              </a:rPr>
              <a:t>Centres</a:t>
            </a:r>
            <a:r>
              <a:rPr sz="2000" b="1" spc="-15" dirty="0">
                <a:latin typeface="Times New Roman"/>
                <a:cs typeface="Times New Roman"/>
              </a:rPr>
              <a:t> </a:t>
            </a:r>
            <a:r>
              <a:rPr sz="2000" spc="-25" dirty="0">
                <a:latin typeface="Times New Roman"/>
                <a:cs typeface="Times New Roman"/>
              </a:rPr>
              <a:t>and </a:t>
            </a:r>
            <a:r>
              <a:rPr sz="2000" spc="-30" dirty="0">
                <a:latin typeface="Times New Roman"/>
                <a:cs typeface="Times New Roman"/>
              </a:rPr>
              <a:t>community-</a:t>
            </a:r>
            <a:r>
              <a:rPr sz="2000" dirty="0">
                <a:latin typeface="Times New Roman"/>
                <a:cs typeface="Times New Roman"/>
              </a:rPr>
              <a:t>level</a:t>
            </a:r>
            <a:r>
              <a:rPr sz="2000" spc="7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platforms,</a:t>
            </a:r>
            <a:r>
              <a:rPr sz="2000" spc="-3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with</a:t>
            </a:r>
            <a:r>
              <a:rPr sz="2000" spc="1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a</a:t>
            </a:r>
            <a:r>
              <a:rPr sz="2000" spc="-3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focus</a:t>
            </a:r>
            <a:r>
              <a:rPr sz="2000" spc="-2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on</a:t>
            </a:r>
            <a:r>
              <a:rPr sz="2000" spc="-10" dirty="0">
                <a:latin typeface="Times New Roman"/>
                <a:cs typeface="Times New Roman"/>
              </a:rPr>
              <a:t> </a:t>
            </a:r>
            <a:r>
              <a:rPr sz="2000" b="1" dirty="0">
                <a:latin typeface="Times New Roman"/>
                <a:cs typeface="Times New Roman"/>
              </a:rPr>
              <a:t>women,</a:t>
            </a:r>
            <a:r>
              <a:rPr sz="2000" b="1" spc="10" dirty="0">
                <a:latin typeface="Times New Roman"/>
                <a:cs typeface="Times New Roman"/>
              </a:rPr>
              <a:t> </a:t>
            </a:r>
            <a:r>
              <a:rPr sz="2000" b="1" dirty="0">
                <a:latin typeface="Times New Roman"/>
                <a:cs typeface="Times New Roman"/>
              </a:rPr>
              <a:t>adolescent</a:t>
            </a:r>
            <a:r>
              <a:rPr sz="2000" b="1" spc="-50" dirty="0">
                <a:latin typeface="Times New Roman"/>
                <a:cs typeface="Times New Roman"/>
              </a:rPr>
              <a:t> </a:t>
            </a:r>
            <a:r>
              <a:rPr sz="2000" b="1" spc="-10" dirty="0">
                <a:latin typeface="Times New Roman"/>
                <a:cs typeface="Times New Roman"/>
              </a:rPr>
              <a:t>girls, </a:t>
            </a:r>
            <a:r>
              <a:rPr sz="2000" b="1" dirty="0">
                <a:latin typeface="Times New Roman"/>
                <a:cs typeface="Times New Roman"/>
              </a:rPr>
              <a:t>pregnant</a:t>
            </a:r>
            <a:r>
              <a:rPr sz="2000" b="1" spc="-65" dirty="0">
                <a:latin typeface="Times New Roman"/>
                <a:cs typeface="Times New Roman"/>
              </a:rPr>
              <a:t> </a:t>
            </a:r>
            <a:r>
              <a:rPr sz="2000" b="1" dirty="0">
                <a:latin typeface="Times New Roman"/>
                <a:cs typeface="Times New Roman"/>
              </a:rPr>
              <a:t>and</a:t>
            </a:r>
            <a:r>
              <a:rPr sz="2000" b="1" spc="-55" dirty="0">
                <a:latin typeface="Times New Roman"/>
                <a:cs typeface="Times New Roman"/>
              </a:rPr>
              <a:t> </a:t>
            </a:r>
            <a:r>
              <a:rPr sz="2000" b="1" dirty="0">
                <a:latin typeface="Times New Roman"/>
                <a:cs typeface="Times New Roman"/>
              </a:rPr>
              <a:t>lactating</a:t>
            </a:r>
            <a:r>
              <a:rPr sz="2000" b="1" spc="-100" dirty="0">
                <a:latin typeface="Times New Roman"/>
                <a:cs typeface="Times New Roman"/>
              </a:rPr>
              <a:t> </a:t>
            </a:r>
            <a:r>
              <a:rPr sz="2000" b="1" dirty="0">
                <a:latin typeface="Times New Roman"/>
                <a:cs typeface="Times New Roman"/>
              </a:rPr>
              <a:t>mothers,</a:t>
            </a:r>
            <a:r>
              <a:rPr sz="2000" b="1" spc="-25" dirty="0">
                <a:latin typeface="Times New Roman"/>
                <a:cs typeface="Times New Roman"/>
              </a:rPr>
              <a:t> </a:t>
            </a:r>
            <a:r>
              <a:rPr sz="2000" b="1" dirty="0">
                <a:latin typeface="Times New Roman"/>
                <a:cs typeface="Times New Roman"/>
              </a:rPr>
              <a:t>and</a:t>
            </a:r>
            <a:r>
              <a:rPr sz="2000" b="1" spc="-80" dirty="0">
                <a:latin typeface="Times New Roman"/>
                <a:cs typeface="Times New Roman"/>
              </a:rPr>
              <a:t> </a:t>
            </a:r>
            <a:r>
              <a:rPr sz="2000" b="1" dirty="0">
                <a:latin typeface="Times New Roman"/>
                <a:cs typeface="Times New Roman"/>
              </a:rPr>
              <a:t>children</a:t>
            </a:r>
            <a:r>
              <a:rPr sz="2000" b="1" spc="-45" dirty="0">
                <a:latin typeface="Times New Roman"/>
                <a:cs typeface="Times New Roman"/>
              </a:rPr>
              <a:t> </a:t>
            </a:r>
            <a:r>
              <a:rPr sz="2000" b="1" dirty="0">
                <a:latin typeface="Times New Roman"/>
                <a:cs typeface="Times New Roman"/>
              </a:rPr>
              <a:t>(Anganwadi</a:t>
            </a:r>
            <a:r>
              <a:rPr sz="2000" b="1" spc="-90" dirty="0">
                <a:latin typeface="Times New Roman"/>
                <a:cs typeface="Times New Roman"/>
              </a:rPr>
              <a:t> </a:t>
            </a:r>
            <a:r>
              <a:rPr sz="2000" b="1" dirty="0">
                <a:latin typeface="Times New Roman"/>
                <a:cs typeface="Times New Roman"/>
              </a:rPr>
              <a:t>Services</a:t>
            </a:r>
            <a:r>
              <a:rPr sz="2000" b="1" spc="-75" dirty="0">
                <a:latin typeface="Times New Roman"/>
                <a:cs typeface="Times New Roman"/>
              </a:rPr>
              <a:t> </a:t>
            </a:r>
            <a:r>
              <a:rPr sz="2000" b="1" spc="-50" dirty="0">
                <a:latin typeface="Times New Roman"/>
                <a:cs typeface="Times New Roman"/>
              </a:rPr>
              <a:t>&amp; </a:t>
            </a:r>
            <a:r>
              <a:rPr sz="2000" b="1" spc="-10" dirty="0">
                <a:latin typeface="Times New Roman"/>
                <a:cs typeface="Times New Roman"/>
              </a:rPr>
              <a:t>Poshan</a:t>
            </a:r>
            <a:r>
              <a:rPr sz="2000" b="1" spc="-90" dirty="0">
                <a:latin typeface="Times New Roman"/>
                <a:cs typeface="Times New Roman"/>
              </a:rPr>
              <a:t> </a:t>
            </a:r>
            <a:r>
              <a:rPr sz="2000" b="1" spc="-10" dirty="0">
                <a:latin typeface="Times New Roman"/>
                <a:cs typeface="Times New Roman"/>
              </a:rPr>
              <a:t>Abhiyaan)</a:t>
            </a:r>
            <a:endParaRPr sz="2000">
              <a:latin typeface="Times New Roman"/>
              <a:cs typeface="Times New Roman"/>
            </a:endParaRPr>
          </a:p>
          <a:p>
            <a:pPr marL="299085" indent="-286385">
              <a:lnSpc>
                <a:spcPct val="100000"/>
              </a:lnSpc>
              <a:spcBef>
                <a:spcPts val="1200"/>
              </a:spcBef>
              <a:buFont typeface="Arial"/>
              <a:buChar char="•"/>
              <a:tabLst>
                <a:tab pos="299085" algn="l"/>
              </a:tabLst>
            </a:pPr>
            <a:r>
              <a:rPr sz="2000" dirty="0">
                <a:latin typeface="Times New Roman"/>
                <a:cs typeface="Times New Roman"/>
              </a:rPr>
              <a:t>Integrate</a:t>
            </a:r>
            <a:r>
              <a:rPr sz="2000" spc="-40" dirty="0">
                <a:latin typeface="Times New Roman"/>
                <a:cs typeface="Times New Roman"/>
              </a:rPr>
              <a:t> </a:t>
            </a:r>
            <a:r>
              <a:rPr sz="2000" b="1" spc="-50" dirty="0">
                <a:latin typeface="Times New Roman"/>
                <a:cs typeface="Times New Roman"/>
              </a:rPr>
              <a:t>Yoga-</a:t>
            </a:r>
            <a:r>
              <a:rPr sz="2000" b="1" dirty="0">
                <a:latin typeface="Times New Roman"/>
                <a:cs typeface="Times New Roman"/>
              </a:rPr>
              <a:t>based</a:t>
            </a:r>
            <a:r>
              <a:rPr sz="2000" b="1" spc="-50" dirty="0">
                <a:latin typeface="Times New Roman"/>
                <a:cs typeface="Times New Roman"/>
              </a:rPr>
              <a:t> </a:t>
            </a:r>
            <a:r>
              <a:rPr sz="2000" b="1" dirty="0">
                <a:latin typeface="Times New Roman"/>
                <a:cs typeface="Times New Roman"/>
              </a:rPr>
              <a:t>wellness</a:t>
            </a:r>
            <a:r>
              <a:rPr sz="2000" b="1" spc="-35" dirty="0">
                <a:latin typeface="Times New Roman"/>
                <a:cs typeface="Times New Roman"/>
              </a:rPr>
              <a:t> </a:t>
            </a:r>
            <a:r>
              <a:rPr sz="2000" b="1" dirty="0">
                <a:latin typeface="Times New Roman"/>
                <a:cs typeface="Times New Roman"/>
              </a:rPr>
              <a:t>activities</a:t>
            </a:r>
            <a:r>
              <a:rPr sz="2000" b="1" spc="-3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with</a:t>
            </a:r>
            <a:r>
              <a:rPr sz="2000" spc="30" dirty="0">
                <a:latin typeface="Times New Roman"/>
                <a:cs typeface="Times New Roman"/>
              </a:rPr>
              <a:t> </a:t>
            </a:r>
            <a:r>
              <a:rPr sz="2000" b="1" spc="-20" dirty="0">
                <a:latin typeface="Times New Roman"/>
                <a:cs typeface="Times New Roman"/>
              </a:rPr>
              <a:t>POSHAN</a:t>
            </a:r>
            <a:r>
              <a:rPr sz="2000" b="1" spc="-114" dirty="0">
                <a:latin typeface="Times New Roman"/>
                <a:cs typeface="Times New Roman"/>
              </a:rPr>
              <a:t> </a:t>
            </a:r>
            <a:r>
              <a:rPr sz="2000" b="1" spc="-10" dirty="0">
                <a:latin typeface="Times New Roman"/>
                <a:cs typeface="Times New Roman"/>
              </a:rPr>
              <a:t>Abhiyaan</a:t>
            </a:r>
            <a:endParaRPr sz="2000">
              <a:latin typeface="Times New Roman"/>
              <a:cs typeface="Times New Roman"/>
            </a:endParaRPr>
          </a:p>
          <a:p>
            <a:pPr marL="299085">
              <a:lnSpc>
                <a:spcPct val="100000"/>
              </a:lnSpc>
              <a:spcBef>
                <a:spcPts val="1205"/>
              </a:spcBef>
            </a:pPr>
            <a:r>
              <a:rPr sz="2000" dirty="0">
                <a:latin typeface="Times New Roman"/>
                <a:cs typeface="Times New Roman"/>
              </a:rPr>
              <a:t>objectives</a:t>
            </a:r>
            <a:r>
              <a:rPr sz="2000" spc="-6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to</a:t>
            </a:r>
            <a:r>
              <a:rPr sz="2000" spc="-5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promote</a:t>
            </a:r>
            <a:r>
              <a:rPr sz="2000" spc="-4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holistic</a:t>
            </a:r>
            <a:r>
              <a:rPr sz="2000" spc="-4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nutrition,</a:t>
            </a:r>
            <a:r>
              <a:rPr sz="2000" spc="-2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health,</a:t>
            </a:r>
            <a:r>
              <a:rPr sz="2000" spc="-1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and</a:t>
            </a:r>
            <a:r>
              <a:rPr sz="2000" spc="-35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well-being.</a:t>
            </a:r>
            <a:endParaRPr sz="2000">
              <a:latin typeface="Times New Roman"/>
              <a:cs typeface="Times New Roman"/>
            </a:endParaRPr>
          </a:p>
          <a:p>
            <a:pPr marL="299085" indent="-286385">
              <a:lnSpc>
                <a:spcPct val="100000"/>
              </a:lnSpc>
              <a:spcBef>
                <a:spcPts val="1200"/>
              </a:spcBef>
              <a:buFont typeface="Arial"/>
              <a:buChar char="•"/>
              <a:tabLst>
                <a:tab pos="299085" algn="l"/>
              </a:tabLst>
            </a:pPr>
            <a:r>
              <a:rPr sz="2000" dirty="0">
                <a:latin typeface="Times New Roman"/>
                <a:cs typeface="Times New Roman"/>
              </a:rPr>
              <a:t>Encourage</a:t>
            </a:r>
            <a:r>
              <a:rPr sz="2000" spc="-5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participation</a:t>
            </a:r>
            <a:r>
              <a:rPr sz="2000" spc="-9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of</a:t>
            </a:r>
            <a:r>
              <a:rPr sz="2000" spc="-60" dirty="0">
                <a:latin typeface="Times New Roman"/>
                <a:cs typeface="Times New Roman"/>
              </a:rPr>
              <a:t> </a:t>
            </a:r>
            <a:r>
              <a:rPr sz="2000" b="1" dirty="0">
                <a:latin typeface="Times New Roman"/>
                <a:cs typeface="Times New Roman"/>
              </a:rPr>
              <a:t>Anganwadi</a:t>
            </a:r>
            <a:r>
              <a:rPr sz="2000" b="1" spc="-114" dirty="0">
                <a:latin typeface="Times New Roman"/>
                <a:cs typeface="Times New Roman"/>
              </a:rPr>
              <a:t> </a:t>
            </a:r>
            <a:r>
              <a:rPr sz="2000" b="1" spc="-10" dirty="0">
                <a:latin typeface="Times New Roman"/>
                <a:cs typeface="Times New Roman"/>
              </a:rPr>
              <a:t>Workers</a:t>
            </a:r>
            <a:r>
              <a:rPr sz="2000" b="1" spc="-25" dirty="0">
                <a:latin typeface="Times New Roman"/>
                <a:cs typeface="Times New Roman"/>
              </a:rPr>
              <a:t> </a:t>
            </a:r>
            <a:r>
              <a:rPr sz="2000" b="1" spc="-30" dirty="0">
                <a:latin typeface="Times New Roman"/>
                <a:cs typeface="Times New Roman"/>
              </a:rPr>
              <a:t>(AWWs)</a:t>
            </a:r>
            <a:r>
              <a:rPr sz="2000" b="1" spc="-4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and</a:t>
            </a:r>
            <a:r>
              <a:rPr sz="2000" spc="-65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beneficiaries</a:t>
            </a:r>
            <a:endParaRPr sz="2000">
              <a:latin typeface="Times New Roman"/>
              <a:cs typeface="Times New Roman"/>
            </a:endParaRPr>
          </a:p>
          <a:p>
            <a:pPr marL="299085">
              <a:lnSpc>
                <a:spcPct val="100000"/>
              </a:lnSpc>
              <a:spcBef>
                <a:spcPts val="1155"/>
              </a:spcBef>
            </a:pPr>
            <a:r>
              <a:rPr sz="2000" dirty="0">
                <a:latin typeface="Times New Roman"/>
                <a:cs typeface="Times New Roman"/>
              </a:rPr>
              <a:t>in</a:t>
            </a:r>
            <a:r>
              <a:rPr sz="2000" spc="-65" dirty="0">
                <a:latin typeface="Times New Roman"/>
                <a:cs typeface="Times New Roman"/>
              </a:rPr>
              <a:t> </a:t>
            </a:r>
            <a:r>
              <a:rPr sz="2000" spc="-70" dirty="0">
                <a:latin typeface="Times New Roman"/>
                <a:cs typeface="Times New Roman"/>
              </a:rPr>
              <a:t>IDY-</a:t>
            </a:r>
            <a:r>
              <a:rPr sz="2000" dirty="0">
                <a:latin typeface="Times New Roman"/>
                <a:cs typeface="Times New Roman"/>
              </a:rPr>
              <a:t>related</a:t>
            </a:r>
            <a:r>
              <a:rPr sz="2000" spc="-4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awareness</a:t>
            </a:r>
            <a:r>
              <a:rPr sz="2000" spc="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and</a:t>
            </a:r>
            <a:r>
              <a:rPr sz="2000" spc="-3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outreach</a:t>
            </a:r>
            <a:r>
              <a:rPr sz="2000" spc="-35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programmes</a:t>
            </a:r>
            <a:endParaRPr sz="2000">
              <a:latin typeface="Times New Roman"/>
              <a:cs typeface="Times New Roman"/>
            </a:endParaRPr>
          </a:p>
          <a:p>
            <a:pPr marL="299085" indent="-286385">
              <a:lnSpc>
                <a:spcPct val="100000"/>
              </a:lnSpc>
              <a:spcBef>
                <a:spcPts val="1250"/>
              </a:spcBef>
              <a:buFont typeface="Arial"/>
              <a:buChar char="•"/>
              <a:tabLst>
                <a:tab pos="299085" algn="l"/>
              </a:tabLst>
            </a:pPr>
            <a:r>
              <a:rPr sz="2000" dirty="0">
                <a:latin typeface="Times New Roman"/>
                <a:cs typeface="Times New Roman"/>
              </a:rPr>
              <a:t>Support</a:t>
            </a:r>
            <a:r>
              <a:rPr sz="2000" spc="-9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dissemination</a:t>
            </a:r>
            <a:r>
              <a:rPr sz="2000" spc="-1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of</a:t>
            </a:r>
            <a:r>
              <a:rPr sz="2000" spc="-60" dirty="0">
                <a:latin typeface="Times New Roman"/>
                <a:cs typeface="Times New Roman"/>
              </a:rPr>
              <a:t> </a:t>
            </a:r>
            <a:r>
              <a:rPr sz="2000" b="1" spc="-50" dirty="0">
                <a:latin typeface="Times New Roman"/>
                <a:cs typeface="Times New Roman"/>
              </a:rPr>
              <a:t>Yoga</a:t>
            </a:r>
            <a:r>
              <a:rPr sz="2000" b="1" spc="-75" dirty="0">
                <a:latin typeface="Times New Roman"/>
                <a:cs typeface="Times New Roman"/>
              </a:rPr>
              <a:t> </a:t>
            </a:r>
            <a:r>
              <a:rPr sz="2000" b="1" dirty="0">
                <a:latin typeface="Times New Roman"/>
                <a:cs typeface="Times New Roman"/>
              </a:rPr>
              <a:t>awareness</a:t>
            </a:r>
            <a:r>
              <a:rPr sz="2000" b="1" spc="-75" dirty="0">
                <a:latin typeface="Times New Roman"/>
                <a:cs typeface="Times New Roman"/>
              </a:rPr>
              <a:t> </a:t>
            </a:r>
            <a:r>
              <a:rPr sz="2000" b="1" dirty="0">
                <a:latin typeface="Times New Roman"/>
                <a:cs typeface="Times New Roman"/>
              </a:rPr>
              <a:t>materials</a:t>
            </a:r>
            <a:r>
              <a:rPr sz="2000" b="1" spc="-2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aligned</a:t>
            </a:r>
            <a:r>
              <a:rPr sz="2000" spc="-3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with</a:t>
            </a:r>
            <a:r>
              <a:rPr sz="2000" spc="-45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maternal</a:t>
            </a:r>
            <a:endParaRPr sz="2000">
              <a:latin typeface="Times New Roman"/>
              <a:cs typeface="Times New Roman"/>
            </a:endParaRPr>
          </a:p>
          <a:p>
            <a:pPr marL="299085">
              <a:lnSpc>
                <a:spcPct val="100000"/>
              </a:lnSpc>
              <a:spcBef>
                <a:spcPts val="1200"/>
              </a:spcBef>
            </a:pPr>
            <a:r>
              <a:rPr sz="2000" dirty="0">
                <a:latin typeface="Times New Roman"/>
                <a:cs typeface="Times New Roman"/>
              </a:rPr>
              <a:t>and</a:t>
            </a:r>
            <a:r>
              <a:rPr sz="2000" spc="-3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child</a:t>
            </a:r>
            <a:r>
              <a:rPr sz="2000" spc="-2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health</a:t>
            </a:r>
            <a:r>
              <a:rPr sz="2000" spc="-20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outcomes.</a:t>
            </a:r>
            <a:endParaRPr sz="20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$PPTXTitle"/>
          <p:cNvSpPr txBox="1">
            <a:spLocks noGrp="1"/>
          </p:cNvSpPr>
          <p:nvPr>
            <p:ph type="title"/>
          </p:nvPr>
        </p:nvSpPr>
        <p:spPr>
          <a:xfrm>
            <a:off x="779576" y="429006"/>
            <a:ext cx="7789545" cy="1488869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39700" marR="53340" algn="just">
              <a:lnSpc>
                <a:spcPct val="100000"/>
              </a:lnSpc>
              <a:spcBef>
                <a:spcPts val="90"/>
              </a:spcBef>
            </a:pPr>
            <a:r>
              <a:rPr sz="2400" b="0" dirty="0">
                <a:solidFill>
                  <a:srgbClr val="000000"/>
                </a:solidFill>
                <a:latin typeface="Times New Roman"/>
                <a:cs typeface="Times New Roman"/>
              </a:rPr>
              <a:t>Since</a:t>
            </a:r>
            <a:r>
              <a:rPr sz="2400" b="0" spc="49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2400" b="0" dirty="0">
                <a:solidFill>
                  <a:srgbClr val="000000"/>
                </a:solidFill>
                <a:latin typeface="Times New Roman"/>
                <a:cs typeface="Times New Roman"/>
              </a:rPr>
              <a:t>2015,</a:t>
            </a:r>
            <a:r>
              <a:rPr sz="2400" b="0" spc="49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2400" b="0" dirty="0">
                <a:solidFill>
                  <a:srgbClr val="000000"/>
                </a:solidFill>
                <a:latin typeface="Times New Roman"/>
                <a:cs typeface="Times New Roman"/>
              </a:rPr>
              <a:t>IDY</a:t>
            </a:r>
            <a:r>
              <a:rPr sz="2400" b="0" spc="40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2400" b="0" dirty="0">
                <a:solidFill>
                  <a:srgbClr val="000000"/>
                </a:solidFill>
                <a:latin typeface="Times New Roman"/>
                <a:cs typeface="Times New Roman"/>
              </a:rPr>
              <a:t>has</a:t>
            </a:r>
            <a:r>
              <a:rPr sz="2400" b="0" spc="52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2400" b="0" dirty="0">
                <a:solidFill>
                  <a:srgbClr val="000000"/>
                </a:solidFill>
                <a:latin typeface="Times New Roman"/>
                <a:cs typeface="Times New Roman"/>
              </a:rPr>
              <a:t>been</a:t>
            </a:r>
            <a:r>
              <a:rPr sz="2400" b="0" spc="50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2400" b="0" dirty="0">
                <a:solidFill>
                  <a:srgbClr val="000000"/>
                </a:solidFill>
                <a:latin typeface="Times New Roman"/>
                <a:cs typeface="Times New Roman"/>
              </a:rPr>
              <a:t>observed</a:t>
            </a:r>
            <a:r>
              <a:rPr sz="2400" b="0" spc="50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2400" b="0" dirty="0">
                <a:solidFill>
                  <a:srgbClr val="000000"/>
                </a:solidFill>
                <a:latin typeface="Times New Roman"/>
                <a:cs typeface="Times New Roman"/>
              </a:rPr>
              <a:t>annually</a:t>
            </a:r>
            <a:r>
              <a:rPr sz="2400" b="0" spc="47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2400" b="0" dirty="0">
                <a:solidFill>
                  <a:srgbClr val="000000"/>
                </a:solidFill>
                <a:latin typeface="Times New Roman"/>
                <a:cs typeface="Times New Roman"/>
              </a:rPr>
              <a:t>on</a:t>
            </a:r>
            <a:r>
              <a:rPr sz="2400" b="0" spc="49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2400" b="0" spc="-20" dirty="0">
                <a:solidFill>
                  <a:srgbClr val="000000"/>
                </a:solidFill>
                <a:latin typeface="Times New Roman"/>
                <a:cs typeface="Times New Roman"/>
              </a:rPr>
              <a:t>June </a:t>
            </a:r>
            <a:r>
              <a:rPr sz="2400" b="0" dirty="0">
                <a:solidFill>
                  <a:srgbClr val="000000"/>
                </a:solidFill>
                <a:latin typeface="Times New Roman"/>
                <a:cs typeface="Times New Roman"/>
              </a:rPr>
              <a:t>21</a:t>
            </a:r>
            <a:r>
              <a:rPr sz="2400" b="0" baseline="26143" dirty="0">
                <a:solidFill>
                  <a:srgbClr val="000000"/>
                </a:solidFill>
                <a:latin typeface="Times New Roman"/>
                <a:cs typeface="Times New Roman"/>
              </a:rPr>
              <a:t>st</a:t>
            </a:r>
            <a:r>
              <a:rPr sz="2400" b="0" dirty="0">
                <a:solidFill>
                  <a:srgbClr val="000000"/>
                </a:solidFill>
                <a:latin typeface="Times New Roman"/>
                <a:cs typeface="Times New Roman"/>
              </a:rPr>
              <a:t>,</a:t>
            </a:r>
            <a:r>
              <a:rPr sz="2400" b="0" spc="170" dirty="0">
                <a:solidFill>
                  <a:srgbClr val="000000"/>
                </a:solidFill>
                <a:latin typeface="Times New Roman"/>
                <a:cs typeface="Times New Roman"/>
              </a:rPr>
              <a:t>  </a:t>
            </a:r>
            <a:r>
              <a:rPr sz="2400" b="0" dirty="0">
                <a:solidFill>
                  <a:srgbClr val="000000"/>
                </a:solidFill>
                <a:latin typeface="Times New Roman"/>
                <a:cs typeface="Times New Roman"/>
              </a:rPr>
              <a:t>Ministry</a:t>
            </a:r>
            <a:r>
              <a:rPr sz="2400" b="0" spc="155" dirty="0">
                <a:solidFill>
                  <a:srgbClr val="000000"/>
                </a:solidFill>
                <a:latin typeface="Times New Roman"/>
                <a:cs typeface="Times New Roman"/>
              </a:rPr>
              <a:t>  </a:t>
            </a:r>
            <a:r>
              <a:rPr sz="2400" b="0" dirty="0">
                <a:solidFill>
                  <a:srgbClr val="000000"/>
                </a:solidFill>
                <a:latin typeface="Times New Roman"/>
                <a:cs typeface="Times New Roman"/>
              </a:rPr>
              <a:t>of</a:t>
            </a:r>
            <a:r>
              <a:rPr sz="2400" b="0" spc="185" dirty="0">
                <a:solidFill>
                  <a:srgbClr val="000000"/>
                </a:solidFill>
                <a:latin typeface="Times New Roman"/>
                <a:cs typeface="Times New Roman"/>
              </a:rPr>
              <a:t>  </a:t>
            </a:r>
            <a:r>
              <a:rPr sz="2400" b="0" dirty="0">
                <a:solidFill>
                  <a:srgbClr val="000000"/>
                </a:solidFill>
                <a:latin typeface="Times New Roman"/>
                <a:cs typeface="Times New Roman"/>
              </a:rPr>
              <a:t>Ayush</a:t>
            </a:r>
            <a:r>
              <a:rPr sz="2400" b="0" spc="170" dirty="0">
                <a:solidFill>
                  <a:srgbClr val="000000"/>
                </a:solidFill>
                <a:latin typeface="Times New Roman"/>
                <a:cs typeface="Times New Roman"/>
              </a:rPr>
              <a:t>  </a:t>
            </a:r>
            <a:r>
              <a:rPr sz="2400" b="0" dirty="0">
                <a:solidFill>
                  <a:srgbClr val="000000"/>
                </a:solidFill>
                <a:latin typeface="Times New Roman"/>
                <a:cs typeface="Times New Roman"/>
              </a:rPr>
              <a:t>(MoA)</a:t>
            </a:r>
            <a:r>
              <a:rPr sz="2400" b="0" spc="175" dirty="0">
                <a:solidFill>
                  <a:srgbClr val="000000"/>
                </a:solidFill>
                <a:latin typeface="Times New Roman"/>
                <a:cs typeface="Times New Roman"/>
              </a:rPr>
              <a:t>  </a:t>
            </a:r>
            <a:r>
              <a:rPr sz="2400" b="0" dirty="0">
                <a:solidFill>
                  <a:srgbClr val="000000"/>
                </a:solidFill>
                <a:latin typeface="Times New Roman"/>
                <a:cs typeface="Times New Roman"/>
              </a:rPr>
              <a:t>the</a:t>
            </a:r>
            <a:r>
              <a:rPr sz="2400" b="0" spc="170" dirty="0">
                <a:solidFill>
                  <a:srgbClr val="000000"/>
                </a:solidFill>
                <a:latin typeface="Times New Roman"/>
                <a:cs typeface="Times New Roman"/>
              </a:rPr>
              <a:t>  </a:t>
            </a:r>
            <a:r>
              <a:rPr sz="2400" b="0" dirty="0">
                <a:solidFill>
                  <a:srgbClr val="000000"/>
                </a:solidFill>
                <a:latin typeface="Times New Roman"/>
                <a:cs typeface="Times New Roman"/>
              </a:rPr>
              <a:t>nodal</a:t>
            </a:r>
            <a:r>
              <a:rPr sz="2400" b="0" spc="170" dirty="0">
                <a:solidFill>
                  <a:srgbClr val="000000"/>
                </a:solidFill>
                <a:latin typeface="Times New Roman"/>
                <a:cs typeface="Times New Roman"/>
              </a:rPr>
              <a:t>  </a:t>
            </a:r>
            <a:r>
              <a:rPr sz="2400" b="0" spc="-10" dirty="0">
                <a:solidFill>
                  <a:srgbClr val="000000"/>
                </a:solidFill>
                <a:latin typeface="Times New Roman"/>
                <a:cs typeface="Times New Roman"/>
              </a:rPr>
              <a:t>Ministry. </a:t>
            </a:r>
            <a:r>
              <a:rPr lang="en-US" sz="2400" b="0" spc="-10" dirty="0">
                <a:solidFill>
                  <a:srgbClr val="000000"/>
                </a:solidFill>
                <a:latin typeface="Times New Roman"/>
                <a:cs typeface="Times New Roman"/>
              </a:rPr>
              <a:t>Other </a:t>
            </a:r>
            <a:r>
              <a:rPr sz="2400" b="0" dirty="0">
                <a:solidFill>
                  <a:srgbClr val="000000"/>
                </a:solidFill>
                <a:latin typeface="Times New Roman"/>
                <a:cs typeface="Times New Roman"/>
              </a:rPr>
              <a:t>Ministr</a:t>
            </a:r>
            <a:r>
              <a:rPr lang="en-US" sz="2400" b="0" dirty="0">
                <a:solidFill>
                  <a:srgbClr val="000000"/>
                </a:solidFill>
                <a:latin typeface="Times New Roman"/>
                <a:cs typeface="Times New Roman"/>
              </a:rPr>
              <a:t>ies </a:t>
            </a:r>
            <a:r>
              <a:rPr sz="2400" b="0" dirty="0">
                <a:solidFill>
                  <a:srgbClr val="000000"/>
                </a:solidFill>
                <a:latin typeface="Times New Roman"/>
                <a:cs typeface="Times New Roman"/>
              </a:rPr>
              <a:t>promot</a:t>
            </a:r>
            <a:r>
              <a:rPr lang="en-US" sz="2400" b="0" dirty="0">
                <a:solidFill>
                  <a:srgbClr val="000000"/>
                </a:solidFill>
                <a:latin typeface="Times New Roman"/>
                <a:cs typeface="Times New Roman"/>
              </a:rPr>
              <a:t>e</a:t>
            </a:r>
            <a:r>
              <a:rPr sz="2400" b="0" spc="54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2400" b="0" dirty="0">
                <a:solidFill>
                  <a:srgbClr val="000000"/>
                </a:solidFill>
                <a:latin typeface="Times New Roman"/>
                <a:cs typeface="Times New Roman"/>
              </a:rPr>
              <a:t>IDY</a:t>
            </a:r>
            <a:r>
              <a:rPr sz="2400" b="0" spc="459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2400" b="0" dirty="0">
                <a:solidFill>
                  <a:srgbClr val="000000"/>
                </a:solidFill>
                <a:latin typeface="Times New Roman"/>
                <a:cs typeface="Times New Roman"/>
              </a:rPr>
              <a:t>activities</a:t>
            </a:r>
            <a:r>
              <a:rPr sz="2400" b="0" spc="53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2400" b="0" spc="-10" dirty="0">
                <a:solidFill>
                  <a:srgbClr val="000000"/>
                </a:solidFill>
                <a:latin typeface="Times New Roman"/>
                <a:cs typeface="Times New Roman"/>
              </a:rPr>
              <a:t>within </a:t>
            </a:r>
            <a:r>
              <a:rPr sz="2400" b="0" dirty="0">
                <a:solidFill>
                  <a:srgbClr val="000000"/>
                </a:solidFill>
                <a:latin typeface="Times New Roman"/>
                <a:cs typeface="Times New Roman"/>
              </a:rPr>
              <a:t>their</a:t>
            </a:r>
            <a:r>
              <a:rPr sz="2400" b="0" spc="-5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2400" b="0" dirty="0">
                <a:solidFill>
                  <a:srgbClr val="000000"/>
                </a:solidFill>
                <a:latin typeface="Times New Roman"/>
                <a:cs typeface="Times New Roman"/>
              </a:rPr>
              <a:t>respective</a:t>
            </a:r>
            <a:r>
              <a:rPr sz="2400" b="0" spc="-7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2400" b="0" spc="-10" dirty="0">
                <a:solidFill>
                  <a:srgbClr val="000000"/>
                </a:solidFill>
                <a:latin typeface="Times New Roman"/>
                <a:cs typeface="Times New Roman"/>
              </a:rPr>
              <a:t>domains</a:t>
            </a:r>
            <a:r>
              <a:rPr lang="en-US" sz="2400" b="0" spc="-10" dirty="0">
                <a:solidFill>
                  <a:srgbClr val="000000"/>
                </a:solidFill>
                <a:latin typeface="Times New Roman"/>
                <a:cs typeface="Times New Roman"/>
              </a:rPr>
              <a:t>, </a:t>
            </a:r>
            <a:r>
              <a:rPr lang="en-US" sz="2400" b="0" spc="-10" dirty="0">
                <a:solidFill>
                  <a:schemeClr val="tx1"/>
                </a:solidFill>
                <a:latin typeface="Times New Roman"/>
                <a:cs typeface="Times New Roman"/>
              </a:rPr>
              <a:t>in a “Whole of Government Approach”</a:t>
            </a:r>
            <a:endParaRPr sz="2400" dirty="0">
              <a:solidFill>
                <a:schemeClr val="tx1"/>
              </a:solidFill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861173" y="2286000"/>
            <a:ext cx="7626350" cy="4803238"/>
          </a:xfrm>
          <a:prstGeom prst="rect">
            <a:avLst/>
          </a:prstGeom>
        </p:spPr>
        <p:txBody>
          <a:bodyPr vert="horz" wrap="square" lIns="0" tIns="95885" rIns="0" bIns="0" rtlCol="0">
            <a:spAutoFit/>
          </a:bodyPr>
          <a:lstStyle/>
          <a:p>
            <a:pPr marL="76200">
              <a:lnSpc>
                <a:spcPct val="100000"/>
              </a:lnSpc>
              <a:spcBef>
                <a:spcPts val="755"/>
              </a:spcBef>
            </a:pPr>
            <a:r>
              <a:rPr sz="2000" b="1" dirty="0">
                <a:latin typeface="Times New Roman"/>
                <a:cs typeface="Times New Roman"/>
              </a:rPr>
              <a:t>Events</a:t>
            </a:r>
            <a:r>
              <a:rPr sz="2000" b="1" spc="-5" dirty="0">
                <a:latin typeface="Times New Roman"/>
                <a:cs typeface="Times New Roman"/>
              </a:rPr>
              <a:t> </a:t>
            </a:r>
            <a:r>
              <a:rPr sz="2000" b="1" dirty="0">
                <a:latin typeface="Times New Roman"/>
                <a:cs typeface="Times New Roman"/>
              </a:rPr>
              <a:t>on</a:t>
            </a:r>
            <a:r>
              <a:rPr sz="2000" b="1" spc="-65" dirty="0">
                <a:latin typeface="Times New Roman"/>
                <a:cs typeface="Times New Roman"/>
              </a:rPr>
              <a:t> </a:t>
            </a:r>
            <a:r>
              <a:rPr sz="2000" b="1" dirty="0">
                <a:latin typeface="Times New Roman"/>
                <a:cs typeface="Times New Roman"/>
              </a:rPr>
              <a:t>21</a:t>
            </a:r>
            <a:r>
              <a:rPr sz="2000" b="1" baseline="25462" dirty="0">
                <a:latin typeface="Times New Roman"/>
                <a:cs typeface="Times New Roman"/>
              </a:rPr>
              <a:t>st</a:t>
            </a:r>
            <a:r>
              <a:rPr sz="2000" b="1" spc="179" baseline="25462" dirty="0">
                <a:latin typeface="Times New Roman"/>
                <a:cs typeface="Times New Roman"/>
              </a:rPr>
              <a:t> </a:t>
            </a:r>
            <a:r>
              <a:rPr sz="2000" b="1" dirty="0">
                <a:latin typeface="Times New Roman"/>
                <a:cs typeface="Times New Roman"/>
              </a:rPr>
              <a:t>June</a:t>
            </a:r>
            <a:r>
              <a:rPr sz="2000" b="1" spc="-30" dirty="0">
                <a:latin typeface="Times New Roman"/>
                <a:cs typeface="Times New Roman"/>
              </a:rPr>
              <a:t> </a:t>
            </a:r>
            <a:r>
              <a:rPr sz="2000" b="1" dirty="0">
                <a:latin typeface="Times New Roman"/>
                <a:cs typeface="Times New Roman"/>
              </a:rPr>
              <a:t>in</a:t>
            </a:r>
            <a:r>
              <a:rPr sz="2000" b="1" spc="-55" dirty="0">
                <a:latin typeface="Times New Roman"/>
                <a:cs typeface="Times New Roman"/>
              </a:rPr>
              <a:t> </a:t>
            </a:r>
            <a:r>
              <a:rPr sz="2000" b="1" spc="-20" dirty="0">
                <a:latin typeface="Times New Roman"/>
                <a:cs typeface="Times New Roman"/>
              </a:rPr>
              <a:t>India</a:t>
            </a:r>
            <a:endParaRPr sz="2000" dirty="0">
              <a:latin typeface="Times New Roman"/>
              <a:cs typeface="Times New Roman"/>
            </a:endParaRPr>
          </a:p>
          <a:p>
            <a:pPr marL="613410">
              <a:lnSpc>
                <a:spcPct val="100000"/>
              </a:lnSpc>
              <a:spcBef>
                <a:spcPts val="715"/>
              </a:spcBef>
            </a:pPr>
            <a:r>
              <a:rPr sz="2000" b="1" spc="-10" dirty="0">
                <a:latin typeface="Times New Roman"/>
                <a:cs typeface="Times New Roman"/>
              </a:rPr>
              <a:t>Common</a:t>
            </a:r>
            <a:r>
              <a:rPr sz="2000" b="1" spc="-40" dirty="0">
                <a:latin typeface="Times New Roman"/>
                <a:cs typeface="Times New Roman"/>
              </a:rPr>
              <a:t> </a:t>
            </a:r>
            <a:r>
              <a:rPr sz="2000" b="1" spc="-35" dirty="0">
                <a:latin typeface="Times New Roman"/>
                <a:cs typeface="Times New Roman"/>
              </a:rPr>
              <a:t>Yoga</a:t>
            </a:r>
            <a:r>
              <a:rPr sz="2000" b="1" spc="-75" dirty="0">
                <a:latin typeface="Times New Roman"/>
                <a:cs typeface="Times New Roman"/>
              </a:rPr>
              <a:t> </a:t>
            </a:r>
            <a:r>
              <a:rPr sz="2000" b="1" dirty="0">
                <a:latin typeface="Times New Roman"/>
                <a:cs typeface="Times New Roman"/>
              </a:rPr>
              <a:t>Protocol</a:t>
            </a:r>
            <a:r>
              <a:rPr sz="2000" b="1" spc="-40" dirty="0">
                <a:latin typeface="Times New Roman"/>
                <a:cs typeface="Times New Roman"/>
              </a:rPr>
              <a:t> </a:t>
            </a:r>
            <a:r>
              <a:rPr sz="2000" b="1" dirty="0">
                <a:latin typeface="Times New Roman"/>
                <a:cs typeface="Times New Roman"/>
              </a:rPr>
              <a:t>(CYP):</a:t>
            </a:r>
            <a:r>
              <a:rPr sz="2000" b="1" spc="-4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45</a:t>
            </a:r>
            <a:r>
              <a:rPr sz="2000" spc="-8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minutes</a:t>
            </a:r>
            <a:r>
              <a:rPr sz="2000" spc="-2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duration</a:t>
            </a:r>
            <a:r>
              <a:rPr sz="2000" spc="-8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curated</a:t>
            </a:r>
            <a:r>
              <a:rPr sz="2000" spc="-60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activities</a:t>
            </a:r>
            <a:endParaRPr sz="2000" dirty="0">
              <a:latin typeface="Times New Roman"/>
              <a:cs typeface="Times New Roman"/>
            </a:endParaRPr>
          </a:p>
          <a:p>
            <a:pPr marL="613410" marR="222250">
              <a:lnSpc>
                <a:spcPct val="100000"/>
              </a:lnSpc>
            </a:pPr>
            <a:r>
              <a:rPr sz="2000" b="1" dirty="0">
                <a:latin typeface="Times New Roman"/>
                <a:cs typeface="Times New Roman"/>
              </a:rPr>
              <a:t>The</a:t>
            </a:r>
            <a:r>
              <a:rPr sz="2000" b="1" spc="195" dirty="0">
                <a:latin typeface="Times New Roman"/>
                <a:cs typeface="Times New Roman"/>
              </a:rPr>
              <a:t> </a:t>
            </a:r>
            <a:r>
              <a:rPr sz="2000" b="1" dirty="0">
                <a:latin typeface="Times New Roman"/>
                <a:cs typeface="Times New Roman"/>
              </a:rPr>
              <a:t>Main</a:t>
            </a:r>
            <a:r>
              <a:rPr sz="2000" b="1" spc="190" dirty="0">
                <a:latin typeface="Times New Roman"/>
                <a:cs typeface="Times New Roman"/>
              </a:rPr>
              <a:t> </a:t>
            </a:r>
            <a:r>
              <a:rPr sz="2000" b="1" dirty="0">
                <a:latin typeface="Times New Roman"/>
                <a:cs typeface="Times New Roman"/>
              </a:rPr>
              <a:t>Event</a:t>
            </a:r>
            <a:r>
              <a:rPr sz="2000" b="1" spc="195" dirty="0">
                <a:latin typeface="Times New Roman"/>
                <a:cs typeface="Times New Roman"/>
              </a:rPr>
              <a:t> </a:t>
            </a:r>
            <a:r>
              <a:rPr sz="2000" b="1" dirty="0">
                <a:latin typeface="Times New Roman"/>
                <a:cs typeface="Times New Roman"/>
              </a:rPr>
              <a:t>of</a:t>
            </a:r>
            <a:r>
              <a:rPr sz="2000" b="1" spc="200" dirty="0">
                <a:latin typeface="Times New Roman"/>
                <a:cs typeface="Times New Roman"/>
              </a:rPr>
              <a:t> </a:t>
            </a:r>
            <a:r>
              <a:rPr sz="2000" b="1" dirty="0">
                <a:latin typeface="Times New Roman"/>
                <a:cs typeface="Times New Roman"/>
              </a:rPr>
              <a:t>IDY</a:t>
            </a:r>
            <a:r>
              <a:rPr sz="2000" dirty="0">
                <a:latin typeface="Times New Roman"/>
                <a:cs typeface="Times New Roman"/>
              </a:rPr>
              <a:t>:</a:t>
            </a:r>
            <a:r>
              <a:rPr sz="2000" spc="204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In</a:t>
            </a:r>
            <a:r>
              <a:rPr sz="2000" spc="21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India,</a:t>
            </a:r>
            <a:r>
              <a:rPr sz="2000" spc="204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the</a:t>
            </a:r>
            <a:r>
              <a:rPr sz="2000" spc="17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Prime</a:t>
            </a:r>
            <a:r>
              <a:rPr sz="2000" spc="20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Minister</a:t>
            </a:r>
            <a:r>
              <a:rPr sz="2000" spc="20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leads</a:t>
            </a:r>
            <a:r>
              <a:rPr sz="2000" spc="20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the</a:t>
            </a:r>
            <a:r>
              <a:rPr sz="2000" spc="170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event, </a:t>
            </a:r>
            <a:r>
              <a:rPr sz="2000" dirty="0">
                <a:latin typeface="Times New Roman"/>
                <a:cs typeface="Times New Roman"/>
              </a:rPr>
              <a:t>preceded</a:t>
            </a:r>
            <a:r>
              <a:rPr sz="2000" spc="-3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by</a:t>
            </a:r>
            <a:r>
              <a:rPr sz="2000" spc="-6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his</a:t>
            </a:r>
            <a:r>
              <a:rPr sz="2000" spc="-50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address.</a:t>
            </a:r>
            <a:endParaRPr lang="en-US" sz="2000" spc="-10" dirty="0">
              <a:latin typeface="Times New Roman"/>
              <a:cs typeface="Times New Roman"/>
            </a:endParaRPr>
          </a:p>
          <a:p>
            <a:pPr marL="613410" marR="222250">
              <a:lnSpc>
                <a:spcPct val="100000"/>
              </a:lnSpc>
            </a:pPr>
            <a:r>
              <a:rPr lang="en-US" sz="2000" b="1" dirty="0">
                <a:latin typeface="Times New Roman"/>
                <a:cs typeface="Times New Roman"/>
              </a:rPr>
              <a:t>Theme &amp; Location</a:t>
            </a:r>
            <a:r>
              <a:rPr lang="en-US" sz="2000" dirty="0">
                <a:latin typeface="Times New Roman"/>
                <a:cs typeface="Times New Roman"/>
              </a:rPr>
              <a:t>: will be decided in due course </a:t>
            </a:r>
          </a:p>
          <a:p>
            <a:pPr marL="613410" marR="222250">
              <a:lnSpc>
                <a:spcPct val="100000"/>
              </a:lnSpc>
            </a:pPr>
            <a:endParaRPr sz="2000" dirty="0">
              <a:latin typeface="Times New Roman"/>
              <a:cs typeface="Times New Roman"/>
            </a:endParaRPr>
          </a:p>
          <a:p>
            <a:pPr marL="127635">
              <a:lnSpc>
                <a:spcPct val="100000"/>
              </a:lnSpc>
            </a:pPr>
            <a:r>
              <a:rPr sz="2000" b="1" spc="-10" dirty="0">
                <a:latin typeface="Times New Roman"/>
                <a:cs typeface="Times New Roman"/>
              </a:rPr>
              <a:t>International</a:t>
            </a:r>
            <a:r>
              <a:rPr sz="2000" b="1" spc="-160" dirty="0">
                <a:latin typeface="Times New Roman"/>
                <a:cs typeface="Times New Roman"/>
              </a:rPr>
              <a:t> </a:t>
            </a:r>
            <a:r>
              <a:rPr sz="2000" b="1" dirty="0">
                <a:latin typeface="Times New Roman"/>
                <a:cs typeface="Times New Roman"/>
              </a:rPr>
              <a:t>Activities/</a:t>
            </a:r>
            <a:r>
              <a:rPr sz="2000" b="1" spc="10" dirty="0">
                <a:latin typeface="Times New Roman"/>
                <a:cs typeface="Times New Roman"/>
              </a:rPr>
              <a:t> </a:t>
            </a:r>
            <a:r>
              <a:rPr sz="2000" b="1" dirty="0">
                <a:latin typeface="Times New Roman"/>
                <a:cs typeface="Times New Roman"/>
              </a:rPr>
              <a:t>Events</a:t>
            </a:r>
            <a:r>
              <a:rPr sz="2000" b="1" spc="-5" dirty="0">
                <a:latin typeface="Times New Roman"/>
                <a:cs typeface="Times New Roman"/>
              </a:rPr>
              <a:t> </a:t>
            </a:r>
            <a:r>
              <a:rPr sz="2000" b="1" dirty="0">
                <a:latin typeface="Times New Roman"/>
                <a:cs typeface="Times New Roman"/>
              </a:rPr>
              <a:t>on</a:t>
            </a:r>
            <a:r>
              <a:rPr sz="2000" b="1" spc="-75" dirty="0">
                <a:latin typeface="Times New Roman"/>
                <a:cs typeface="Times New Roman"/>
              </a:rPr>
              <a:t> </a:t>
            </a:r>
            <a:r>
              <a:rPr sz="2000" b="1" dirty="0">
                <a:latin typeface="Times New Roman"/>
                <a:cs typeface="Times New Roman"/>
              </a:rPr>
              <a:t>21</a:t>
            </a:r>
            <a:r>
              <a:rPr sz="2000" b="1" baseline="26455" dirty="0">
                <a:latin typeface="Times New Roman"/>
                <a:cs typeface="Times New Roman"/>
              </a:rPr>
              <a:t>st</a:t>
            </a:r>
            <a:r>
              <a:rPr sz="2000" b="1" spc="157" baseline="26455" dirty="0">
                <a:latin typeface="Times New Roman"/>
                <a:cs typeface="Times New Roman"/>
              </a:rPr>
              <a:t> </a:t>
            </a:r>
            <a:r>
              <a:rPr sz="2000" b="1" spc="-10" dirty="0">
                <a:latin typeface="Times New Roman"/>
                <a:cs typeface="Times New Roman"/>
              </a:rPr>
              <a:t>June:</a:t>
            </a:r>
            <a:endParaRPr lang="en-US" sz="2000" b="1" spc="-10" dirty="0">
              <a:latin typeface="Times New Roman"/>
              <a:cs typeface="Times New Roman"/>
            </a:endParaRPr>
          </a:p>
          <a:p>
            <a:pPr marL="127635" lvl="3"/>
            <a:r>
              <a:rPr lang="en-IN" sz="2000" dirty="0">
                <a:latin typeface="Times New Roman"/>
                <a:cs typeface="Times New Roman"/>
              </a:rPr>
              <a:t>	Countries</a:t>
            </a:r>
            <a:r>
              <a:rPr lang="en-IN" sz="2000" spc="125" dirty="0">
                <a:latin typeface="Times New Roman"/>
                <a:cs typeface="Times New Roman"/>
              </a:rPr>
              <a:t> </a:t>
            </a:r>
            <a:r>
              <a:rPr lang="en-IN" sz="2000" dirty="0">
                <a:latin typeface="Times New Roman"/>
                <a:cs typeface="Times New Roman"/>
              </a:rPr>
              <a:t>around</a:t>
            </a:r>
            <a:r>
              <a:rPr lang="en-IN" sz="2000" spc="114" dirty="0">
                <a:latin typeface="Times New Roman"/>
                <a:cs typeface="Times New Roman"/>
              </a:rPr>
              <a:t> </a:t>
            </a:r>
            <a:r>
              <a:rPr lang="en-IN" sz="2000" dirty="0">
                <a:latin typeface="Times New Roman"/>
                <a:cs typeface="Times New Roman"/>
              </a:rPr>
              <a:t>the</a:t>
            </a:r>
            <a:r>
              <a:rPr lang="en-IN" sz="2000" spc="100" dirty="0">
                <a:latin typeface="Times New Roman"/>
                <a:cs typeface="Times New Roman"/>
              </a:rPr>
              <a:t> </a:t>
            </a:r>
            <a:r>
              <a:rPr lang="en-IN" sz="2000" dirty="0">
                <a:latin typeface="Times New Roman"/>
                <a:cs typeface="Times New Roman"/>
              </a:rPr>
              <a:t>world</a:t>
            </a:r>
            <a:r>
              <a:rPr lang="en-IN" sz="2000" spc="135" dirty="0">
                <a:latin typeface="Times New Roman"/>
                <a:cs typeface="Times New Roman"/>
              </a:rPr>
              <a:t> </a:t>
            </a:r>
            <a:r>
              <a:rPr lang="en-IN" sz="2000" dirty="0">
                <a:latin typeface="Times New Roman"/>
                <a:cs typeface="Times New Roman"/>
              </a:rPr>
              <a:t>host</a:t>
            </a:r>
            <a:r>
              <a:rPr lang="en-IN" sz="2000" spc="105" dirty="0">
                <a:latin typeface="Times New Roman"/>
                <a:cs typeface="Times New Roman"/>
              </a:rPr>
              <a:t> </a:t>
            </a:r>
            <a:r>
              <a:rPr lang="en-IN" sz="2000" dirty="0">
                <a:latin typeface="Times New Roman"/>
                <a:cs typeface="Times New Roman"/>
              </a:rPr>
              <a:t>yoga</a:t>
            </a:r>
            <a:r>
              <a:rPr lang="en-IN" sz="2000" spc="120" dirty="0">
                <a:latin typeface="Times New Roman"/>
                <a:cs typeface="Times New Roman"/>
              </a:rPr>
              <a:t> </a:t>
            </a:r>
            <a:r>
              <a:rPr lang="en-IN" sz="2000" dirty="0">
                <a:latin typeface="Times New Roman"/>
                <a:cs typeface="Times New Roman"/>
              </a:rPr>
              <a:t>events,</a:t>
            </a:r>
            <a:r>
              <a:rPr lang="en-IN" sz="2000" spc="130" dirty="0">
                <a:latin typeface="Times New Roman"/>
                <a:cs typeface="Times New Roman"/>
              </a:rPr>
              <a:t> </a:t>
            </a:r>
            <a:r>
              <a:rPr lang="en-IN" sz="2000" dirty="0">
                <a:latin typeface="Times New Roman"/>
                <a:cs typeface="Times New Roman"/>
              </a:rPr>
              <a:t>often</a:t>
            </a:r>
            <a:r>
              <a:rPr lang="en-IN" sz="2000" spc="135" dirty="0">
                <a:latin typeface="Times New Roman"/>
                <a:cs typeface="Times New Roman"/>
              </a:rPr>
              <a:t> </a:t>
            </a:r>
            <a:r>
              <a:rPr lang="en-IN" sz="2000" dirty="0">
                <a:latin typeface="Times New Roman"/>
                <a:cs typeface="Times New Roman"/>
              </a:rPr>
              <a:t>in</a:t>
            </a:r>
            <a:r>
              <a:rPr lang="en-IN" sz="2000" spc="114" dirty="0">
                <a:latin typeface="Times New Roman"/>
                <a:cs typeface="Times New Roman"/>
              </a:rPr>
              <a:t> 	</a:t>
            </a:r>
            <a:r>
              <a:rPr lang="en-IN" sz="2000" dirty="0">
                <a:latin typeface="Times New Roman"/>
                <a:cs typeface="Times New Roman"/>
              </a:rPr>
              <a:t>collaboration</a:t>
            </a:r>
            <a:r>
              <a:rPr lang="en-IN" sz="2000" spc="145" dirty="0">
                <a:latin typeface="Times New Roman"/>
                <a:cs typeface="Times New Roman"/>
              </a:rPr>
              <a:t> </a:t>
            </a:r>
            <a:r>
              <a:rPr lang="en-IN" sz="2000" spc="-20" dirty="0">
                <a:latin typeface="Times New Roman"/>
                <a:cs typeface="Times New Roman"/>
              </a:rPr>
              <a:t>with </a:t>
            </a:r>
            <a:r>
              <a:rPr lang="en-IN" sz="2000" dirty="0">
                <a:latin typeface="Times New Roman"/>
                <a:cs typeface="Times New Roman"/>
              </a:rPr>
              <a:t>Indian</a:t>
            </a:r>
            <a:r>
              <a:rPr lang="en-IN" sz="2000" spc="-65" dirty="0">
                <a:latin typeface="Times New Roman"/>
                <a:cs typeface="Times New Roman"/>
              </a:rPr>
              <a:t> </a:t>
            </a:r>
            <a:r>
              <a:rPr lang="en-IN" sz="2000" dirty="0">
                <a:latin typeface="Times New Roman"/>
                <a:cs typeface="Times New Roman"/>
              </a:rPr>
              <a:t>embassies</a:t>
            </a:r>
            <a:r>
              <a:rPr lang="en-IN" sz="2000" spc="15" dirty="0">
                <a:latin typeface="Times New Roman"/>
                <a:cs typeface="Times New Roman"/>
              </a:rPr>
              <a:t> </a:t>
            </a:r>
            <a:r>
              <a:rPr lang="en-IN" sz="2000" dirty="0">
                <a:latin typeface="Times New Roman"/>
                <a:cs typeface="Times New Roman"/>
              </a:rPr>
              <a:t>and</a:t>
            </a:r>
            <a:r>
              <a:rPr lang="en-IN" sz="2000" spc="-40" dirty="0">
                <a:latin typeface="Times New Roman"/>
                <a:cs typeface="Times New Roman"/>
              </a:rPr>
              <a:t> </a:t>
            </a:r>
            <a:r>
              <a:rPr lang="en-IN" sz="2000" dirty="0">
                <a:latin typeface="Times New Roman"/>
                <a:cs typeface="Times New Roman"/>
              </a:rPr>
              <a:t>cultural</a:t>
            </a:r>
            <a:r>
              <a:rPr lang="en-IN" sz="2000" spc="-40" dirty="0">
                <a:latin typeface="Times New Roman"/>
                <a:cs typeface="Times New Roman"/>
              </a:rPr>
              <a:t> </a:t>
            </a:r>
            <a:r>
              <a:rPr lang="en-IN" sz="2000" spc="-10" dirty="0" err="1">
                <a:latin typeface="Times New Roman"/>
                <a:cs typeface="Times New Roman"/>
              </a:rPr>
              <a:t>centers</a:t>
            </a:r>
            <a:r>
              <a:rPr lang="en-IN" sz="2000" spc="-10" dirty="0">
                <a:latin typeface="Times New Roman"/>
                <a:cs typeface="Times New Roman"/>
              </a:rPr>
              <a:t>.</a:t>
            </a:r>
            <a:endParaRPr lang="en-US" sz="2000" b="1" spc="-10" dirty="0">
              <a:latin typeface="Times New Roman"/>
              <a:cs typeface="Times New Roman"/>
            </a:endParaRPr>
          </a:p>
          <a:p>
            <a:pPr marL="127635">
              <a:lnSpc>
                <a:spcPct val="100000"/>
              </a:lnSpc>
            </a:pPr>
            <a:r>
              <a:rPr lang="en-IN" sz="2000" b="1" spc="-10" dirty="0">
                <a:solidFill>
                  <a:schemeClr val="tx1"/>
                </a:solidFill>
                <a:latin typeface="Times New Roman"/>
                <a:cs typeface="Times New Roman"/>
              </a:rPr>
              <a:t>Advance Mobilisation efforts</a:t>
            </a:r>
          </a:p>
          <a:p>
            <a:pPr marL="127635">
              <a:lnSpc>
                <a:spcPct val="100000"/>
              </a:lnSpc>
            </a:pPr>
            <a:r>
              <a:rPr lang="en-IN" sz="2000" b="1" spc="-10" dirty="0">
                <a:solidFill>
                  <a:schemeClr val="tx1"/>
                </a:solidFill>
                <a:latin typeface="Times New Roman"/>
                <a:cs typeface="Times New Roman"/>
              </a:rPr>
              <a:t>	</a:t>
            </a:r>
            <a:r>
              <a:rPr lang="en-IN" sz="2000" spc="-10" dirty="0">
                <a:solidFill>
                  <a:schemeClr val="tx1"/>
                </a:solidFill>
                <a:latin typeface="Times New Roman"/>
                <a:cs typeface="Times New Roman"/>
              </a:rPr>
              <a:t>Taken up in a “100 Day Countdown” format, starting on 13</a:t>
            </a:r>
            <a:r>
              <a:rPr lang="en-IN" sz="2000" spc="-10" baseline="30000" dirty="0">
                <a:solidFill>
                  <a:schemeClr val="tx1"/>
                </a:solidFill>
                <a:latin typeface="Times New Roman"/>
                <a:cs typeface="Times New Roman"/>
              </a:rPr>
              <a:t>th</a:t>
            </a:r>
            <a:r>
              <a:rPr lang="en-IN" sz="2000" spc="-10" dirty="0">
                <a:solidFill>
                  <a:schemeClr val="tx1"/>
                </a:solidFill>
                <a:latin typeface="Times New Roman"/>
                <a:cs typeface="Times New Roman"/>
              </a:rPr>
              <a:t> 	March, in collaboration with Yoga institutions and other 	stake-holders</a:t>
            </a:r>
          </a:p>
          <a:p>
            <a:pPr marL="127635">
              <a:lnSpc>
                <a:spcPct val="100000"/>
              </a:lnSpc>
            </a:pPr>
            <a:r>
              <a:rPr lang="en-IN" sz="2000" b="1" spc="-10" dirty="0">
                <a:latin typeface="Times New Roman"/>
                <a:cs typeface="Times New Roman"/>
              </a:rPr>
              <a:t>	</a:t>
            </a:r>
            <a:endParaRPr sz="2000" dirty="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$PPTXTitle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6980" rIns="0" bIns="0" rtlCol="0">
            <a:spAutoFit/>
          </a:bodyPr>
          <a:lstStyle/>
          <a:p>
            <a:pPr marL="2004695" marR="5080" indent="-1967230">
              <a:lnSpc>
                <a:spcPct val="100000"/>
              </a:lnSpc>
              <a:spcBef>
                <a:spcPts val="110"/>
              </a:spcBef>
            </a:pPr>
            <a:r>
              <a:rPr dirty="0"/>
              <a:t>Ministry</a:t>
            </a:r>
            <a:r>
              <a:rPr spc="-100" dirty="0"/>
              <a:t> </a:t>
            </a:r>
            <a:r>
              <a:rPr dirty="0"/>
              <a:t>of</a:t>
            </a:r>
            <a:r>
              <a:rPr spc="-30" dirty="0"/>
              <a:t> </a:t>
            </a:r>
            <a:r>
              <a:rPr dirty="0"/>
              <a:t>Environment,</a:t>
            </a:r>
            <a:r>
              <a:rPr spc="-85" dirty="0"/>
              <a:t> </a:t>
            </a:r>
            <a:r>
              <a:rPr dirty="0"/>
              <a:t>Forest</a:t>
            </a:r>
            <a:r>
              <a:rPr spc="-60" dirty="0"/>
              <a:t> </a:t>
            </a:r>
            <a:r>
              <a:rPr dirty="0"/>
              <a:t>and</a:t>
            </a:r>
            <a:r>
              <a:rPr spc="-60" dirty="0"/>
              <a:t> </a:t>
            </a:r>
            <a:r>
              <a:rPr spc="-10" dirty="0"/>
              <a:t>Climate </a:t>
            </a:r>
            <a:r>
              <a:rPr dirty="0"/>
              <a:t>Change</a:t>
            </a:r>
            <a:r>
              <a:rPr spc="-45" dirty="0"/>
              <a:t> </a:t>
            </a:r>
            <a:r>
              <a:rPr spc="-10" dirty="0"/>
              <a:t>(MoEFCC)</a:t>
            </a:r>
          </a:p>
        </p:txBody>
      </p:sp>
      <p:grpSp>
        <p:nvGrpSpPr>
          <p:cNvPr id="3" name="object 3"/>
          <p:cNvGrpSpPr/>
          <p:nvPr/>
        </p:nvGrpSpPr>
        <p:grpSpPr>
          <a:xfrm>
            <a:off x="301752" y="1825751"/>
            <a:ext cx="8519160" cy="4569460"/>
            <a:chOff x="301752" y="1825751"/>
            <a:chExt cx="8519160" cy="4569460"/>
          </a:xfrm>
        </p:grpSpPr>
        <p:sp>
          <p:nvSpPr>
            <p:cNvPr id="4" name="object 4"/>
            <p:cNvSpPr/>
            <p:nvPr/>
          </p:nvSpPr>
          <p:spPr>
            <a:xfrm>
              <a:off x="301752" y="1825751"/>
              <a:ext cx="8519160" cy="960119"/>
            </a:xfrm>
            <a:custGeom>
              <a:avLst/>
              <a:gdLst/>
              <a:ahLst/>
              <a:cxnLst/>
              <a:rect l="l" t="t" r="r" b="b"/>
              <a:pathLst>
                <a:path w="8519160" h="960119">
                  <a:moveTo>
                    <a:pt x="8423148" y="0"/>
                  </a:moveTo>
                  <a:lnTo>
                    <a:pt x="96011" y="0"/>
                  </a:lnTo>
                  <a:lnTo>
                    <a:pt x="58641" y="7536"/>
                  </a:lnTo>
                  <a:lnTo>
                    <a:pt x="28122" y="28098"/>
                  </a:lnTo>
                  <a:lnTo>
                    <a:pt x="7545" y="58614"/>
                  </a:lnTo>
                  <a:lnTo>
                    <a:pt x="0" y="96012"/>
                  </a:lnTo>
                  <a:lnTo>
                    <a:pt x="0" y="864108"/>
                  </a:lnTo>
                  <a:lnTo>
                    <a:pt x="7545" y="901505"/>
                  </a:lnTo>
                  <a:lnTo>
                    <a:pt x="28122" y="932021"/>
                  </a:lnTo>
                  <a:lnTo>
                    <a:pt x="58641" y="952583"/>
                  </a:lnTo>
                  <a:lnTo>
                    <a:pt x="96011" y="960120"/>
                  </a:lnTo>
                  <a:lnTo>
                    <a:pt x="8423148" y="960120"/>
                  </a:lnTo>
                  <a:lnTo>
                    <a:pt x="8460545" y="952583"/>
                  </a:lnTo>
                  <a:lnTo>
                    <a:pt x="8491061" y="932021"/>
                  </a:lnTo>
                  <a:lnTo>
                    <a:pt x="8511623" y="901505"/>
                  </a:lnTo>
                  <a:lnTo>
                    <a:pt x="8519160" y="864108"/>
                  </a:lnTo>
                  <a:lnTo>
                    <a:pt x="8519160" y="96012"/>
                  </a:lnTo>
                  <a:lnTo>
                    <a:pt x="8511623" y="58614"/>
                  </a:lnTo>
                  <a:lnTo>
                    <a:pt x="8491061" y="28098"/>
                  </a:lnTo>
                  <a:lnTo>
                    <a:pt x="8460545" y="7536"/>
                  </a:lnTo>
                  <a:lnTo>
                    <a:pt x="8423148" y="0"/>
                  </a:lnTo>
                  <a:close/>
                </a:path>
              </a:pathLst>
            </a:custGeom>
            <a:solidFill>
              <a:srgbClr val="EECFC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" name="object 5" descr="Park scene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91311" y="2042159"/>
              <a:ext cx="530351" cy="527303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591311" y="2042159"/>
              <a:ext cx="530860" cy="527685"/>
            </a:xfrm>
            <a:custGeom>
              <a:avLst/>
              <a:gdLst/>
              <a:ahLst/>
              <a:cxnLst/>
              <a:rect l="l" t="t" r="r" b="b"/>
              <a:pathLst>
                <a:path w="530860" h="527685">
                  <a:moveTo>
                    <a:pt x="0" y="527303"/>
                  </a:moveTo>
                  <a:lnTo>
                    <a:pt x="530351" y="527303"/>
                  </a:lnTo>
                  <a:lnTo>
                    <a:pt x="530351" y="0"/>
                  </a:lnTo>
                  <a:lnTo>
                    <a:pt x="0" y="0"/>
                  </a:lnTo>
                  <a:lnTo>
                    <a:pt x="0" y="527303"/>
                  </a:lnTo>
                  <a:close/>
                </a:path>
              </a:pathLst>
            </a:custGeom>
            <a:ln w="12192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301752" y="3026663"/>
              <a:ext cx="8519160" cy="963294"/>
            </a:xfrm>
            <a:custGeom>
              <a:avLst/>
              <a:gdLst/>
              <a:ahLst/>
              <a:cxnLst/>
              <a:rect l="l" t="t" r="r" b="b"/>
              <a:pathLst>
                <a:path w="8519160" h="963295">
                  <a:moveTo>
                    <a:pt x="8422894" y="0"/>
                  </a:moveTo>
                  <a:lnTo>
                    <a:pt x="96316" y="0"/>
                  </a:lnTo>
                  <a:lnTo>
                    <a:pt x="58823" y="7576"/>
                  </a:lnTo>
                  <a:lnTo>
                    <a:pt x="28208" y="28225"/>
                  </a:lnTo>
                  <a:lnTo>
                    <a:pt x="7568" y="58828"/>
                  </a:lnTo>
                  <a:lnTo>
                    <a:pt x="0" y="96265"/>
                  </a:lnTo>
                  <a:lnTo>
                    <a:pt x="0" y="866902"/>
                  </a:lnTo>
                  <a:lnTo>
                    <a:pt x="7568" y="904339"/>
                  </a:lnTo>
                  <a:lnTo>
                    <a:pt x="28208" y="934942"/>
                  </a:lnTo>
                  <a:lnTo>
                    <a:pt x="58823" y="955591"/>
                  </a:lnTo>
                  <a:lnTo>
                    <a:pt x="96316" y="963168"/>
                  </a:lnTo>
                  <a:lnTo>
                    <a:pt x="8422894" y="963168"/>
                  </a:lnTo>
                  <a:lnTo>
                    <a:pt x="8460331" y="955591"/>
                  </a:lnTo>
                  <a:lnTo>
                    <a:pt x="8490934" y="934942"/>
                  </a:lnTo>
                  <a:lnTo>
                    <a:pt x="8511583" y="904339"/>
                  </a:lnTo>
                  <a:lnTo>
                    <a:pt x="8519160" y="866902"/>
                  </a:lnTo>
                  <a:lnTo>
                    <a:pt x="8519160" y="96265"/>
                  </a:lnTo>
                  <a:lnTo>
                    <a:pt x="8511583" y="58828"/>
                  </a:lnTo>
                  <a:lnTo>
                    <a:pt x="8490934" y="28225"/>
                  </a:lnTo>
                  <a:lnTo>
                    <a:pt x="8460331" y="7576"/>
                  </a:lnTo>
                  <a:lnTo>
                    <a:pt x="8422894" y="0"/>
                  </a:lnTo>
                  <a:close/>
                </a:path>
              </a:pathLst>
            </a:custGeom>
            <a:solidFill>
              <a:srgbClr val="EECFC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" name="object 8" descr="Sustainability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91311" y="3243071"/>
              <a:ext cx="530351" cy="530351"/>
            </a:xfrm>
            <a:prstGeom prst="rect">
              <a:avLst/>
            </a:prstGeom>
          </p:spPr>
        </p:pic>
        <p:sp>
          <p:nvSpPr>
            <p:cNvPr id="9" name="object 9"/>
            <p:cNvSpPr/>
            <p:nvPr/>
          </p:nvSpPr>
          <p:spPr>
            <a:xfrm>
              <a:off x="591311" y="3243071"/>
              <a:ext cx="530860" cy="530860"/>
            </a:xfrm>
            <a:custGeom>
              <a:avLst/>
              <a:gdLst/>
              <a:ahLst/>
              <a:cxnLst/>
              <a:rect l="l" t="t" r="r" b="b"/>
              <a:pathLst>
                <a:path w="530860" h="530860">
                  <a:moveTo>
                    <a:pt x="0" y="530351"/>
                  </a:moveTo>
                  <a:lnTo>
                    <a:pt x="530351" y="530351"/>
                  </a:lnTo>
                  <a:lnTo>
                    <a:pt x="530351" y="0"/>
                  </a:lnTo>
                  <a:lnTo>
                    <a:pt x="0" y="0"/>
                  </a:lnTo>
                  <a:lnTo>
                    <a:pt x="0" y="530351"/>
                  </a:lnTo>
                  <a:close/>
                </a:path>
              </a:pathLst>
            </a:custGeom>
            <a:ln w="12192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301752" y="4230623"/>
              <a:ext cx="8519160" cy="960119"/>
            </a:xfrm>
            <a:custGeom>
              <a:avLst/>
              <a:gdLst/>
              <a:ahLst/>
              <a:cxnLst/>
              <a:rect l="l" t="t" r="r" b="b"/>
              <a:pathLst>
                <a:path w="8519160" h="960120">
                  <a:moveTo>
                    <a:pt x="8423148" y="0"/>
                  </a:moveTo>
                  <a:lnTo>
                    <a:pt x="96011" y="0"/>
                  </a:lnTo>
                  <a:lnTo>
                    <a:pt x="58641" y="7536"/>
                  </a:lnTo>
                  <a:lnTo>
                    <a:pt x="28122" y="28098"/>
                  </a:lnTo>
                  <a:lnTo>
                    <a:pt x="7545" y="58614"/>
                  </a:lnTo>
                  <a:lnTo>
                    <a:pt x="0" y="96012"/>
                  </a:lnTo>
                  <a:lnTo>
                    <a:pt x="0" y="864107"/>
                  </a:lnTo>
                  <a:lnTo>
                    <a:pt x="7545" y="901505"/>
                  </a:lnTo>
                  <a:lnTo>
                    <a:pt x="28122" y="932021"/>
                  </a:lnTo>
                  <a:lnTo>
                    <a:pt x="58641" y="952583"/>
                  </a:lnTo>
                  <a:lnTo>
                    <a:pt x="96011" y="960119"/>
                  </a:lnTo>
                  <a:lnTo>
                    <a:pt x="8423148" y="960119"/>
                  </a:lnTo>
                  <a:lnTo>
                    <a:pt x="8460545" y="952583"/>
                  </a:lnTo>
                  <a:lnTo>
                    <a:pt x="8491061" y="932021"/>
                  </a:lnTo>
                  <a:lnTo>
                    <a:pt x="8511623" y="901505"/>
                  </a:lnTo>
                  <a:lnTo>
                    <a:pt x="8519160" y="864107"/>
                  </a:lnTo>
                  <a:lnTo>
                    <a:pt x="8519160" y="96012"/>
                  </a:lnTo>
                  <a:lnTo>
                    <a:pt x="8511623" y="58614"/>
                  </a:lnTo>
                  <a:lnTo>
                    <a:pt x="8491061" y="28098"/>
                  </a:lnTo>
                  <a:lnTo>
                    <a:pt x="8460545" y="7536"/>
                  </a:lnTo>
                  <a:lnTo>
                    <a:pt x="8423148" y="0"/>
                  </a:lnTo>
                  <a:close/>
                </a:path>
              </a:pathLst>
            </a:custGeom>
            <a:solidFill>
              <a:srgbClr val="EECFC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1" name="object 11" descr="Bank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91311" y="4447031"/>
              <a:ext cx="530351" cy="527304"/>
            </a:xfrm>
            <a:prstGeom prst="rect">
              <a:avLst/>
            </a:prstGeom>
          </p:spPr>
        </p:pic>
        <p:sp>
          <p:nvSpPr>
            <p:cNvPr id="12" name="object 12"/>
            <p:cNvSpPr/>
            <p:nvPr/>
          </p:nvSpPr>
          <p:spPr>
            <a:xfrm>
              <a:off x="591311" y="4447031"/>
              <a:ext cx="530860" cy="527685"/>
            </a:xfrm>
            <a:custGeom>
              <a:avLst/>
              <a:gdLst/>
              <a:ahLst/>
              <a:cxnLst/>
              <a:rect l="l" t="t" r="r" b="b"/>
              <a:pathLst>
                <a:path w="530860" h="527685">
                  <a:moveTo>
                    <a:pt x="0" y="527304"/>
                  </a:moveTo>
                  <a:lnTo>
                    <a:pt x="530351" y="527304"/>
                  </a:lnTo>
                  <a:lnTo>
                    <a:pt x="530351" y="0"/>
                  </a:lnTo>
                  <a:lnTo>
                    <a:pt x="0" y="0"/>
                  </a:lnTo>
                  <a:lnTo>
                    <a:pt x="0" y="527304"/>
                  </a:lnTo>
                  <a:close/>
                </a:path>
              </a:pathLst>
            </a:custGeom>
            <a:ln w="12192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301752" y="5431536"/>
              <a:ext cx="8519160" cy="963294"/>
            </a:xfrm>
            <a:custGeom>
              <a:avLst/>
              <a:gdLst/>
              <a:ahLst/>
              <a:cxnLst/>
              <a:rect l="l" t="t" r="r" b="b"/>
              <a:pathLst>
                <a:path w="8519160" h="963295">
                  <a:moveTo>
                    <a:pt x="8422894" y="0"/>
                  </a:moveTo>
                  <a:lnTo>
                    <a:pt x="96316" y="0"/>
                  </a:lnTo>
                  <a:lnTo>
                    <a:pt x="58823" y="7576"/>
                  </a:lnTo>
                  <a:lnTo>
                    <a:pt x="28208" y="28225"/>
                  </a:lnTo>
                  <a:lnTo>
                    <a:pt x="7568" y="58828"/>
                  </a:lnTo>
                  <a:lnTo>
                    <a:pt x="0" y="96265"/>
                  </a:lnTo>
                  <a:lnTo>
                    <a:pt x="0" y="866851"/>
                  </a:lnTo>
                  <a:lnTo>
                    <a:pt x="7568" y="904344"/>
                  </a:lnTo>
                  <a:lnTo>
                    <a:pt x="28208" y="934959"/>
                  </a:lnTo>
                  <a:lnTo>
                    <a:pt x="58823" y="955599"/>
                  </a:lnTo>
                  <a:lnTo>
                    <a:pt x="96316" y="963168"/>
                  </a:lnTo>
                  <a:lnTo>
                    <a:pt x="8422894" y="963168"/>
                  </a:lnTo>
                  <a:lnTo>
                    <a:pt x="8460331" y="955599"/>
                  </a:lnTo>
                  <a:lnTo>
                    <a:pt x="8490934" y="934959"/>
                  </a:lnTo>
                  <a:lnTo>
                    <a:pt x="8511583" y="904344"/>
                  </a:lnTo>
                  <a:lnTo>
                    <a:pt x="8519160" y="866851"/>
                  </a:lnTo>
                  <a:lnTo>
                    <a:pt x="8519160" y="96265"/>
                  </a:lnTo>
                  <a:lnTo>
                    <a:pt x="8511583" y="58828"/>
                  </a:lnTo>
                  <a:lnTo>
                    <a:pt x="8490934" y="28225"/>
                  </a:lnTo>
                  <a:lnTo>
                    <a:pt x="8460331" y="7576"/>
                  </a:lnTo>
                  <a:lnTo>
                    <a:pt x="8422894" y="0"/>
                  </a:lnTo>
                  <a:close/>
                </a:path>
              </a:pathLst>
            </a:custGeom>
            <a:solidFill>
              <a:srgbClr val="EECFC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4" name="object 14" descr="Forest scene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591311" y="5647943"/>
              <a:ext cx="530351" cy="530352"/>
            </a:xfrm>
            <a:prstGeom prst="rect">
              <a:avLst/>
            </a:prstGeom>
          </p:spPr>
        </p:pic>
        <p:sp>
          <p:nvSpPr>
            <p:cNvPr id="15" name="object 15"/>
            <p:cNvSpPr/>
            <p:nvPr/>
          </p:nvSpPr>
          <p:spPr>
            <a:xfrm>
              <a:off x="591311" y="5647943"/>
              <a:ext cx="530860" cy="530860"/>
            </a:xfrm>
            <a:custGeom>
              <a:avLst/>
              <a:gdLst/>
              <a:ahLst/>
              <a:cxnLst/>
              <a:rect l="l" t="t" r="r" b="b"/>
              <a:pathLst>
                <a:path w="530860" h="530860">
                  <a:moveTo>
                    <a:pt x="0" y="530351"/>
                  </a:moveTo>
                  <a:lnTo>
                    <a:pt x="530351" y="530351"/>
                  </a:lnTo>
                  <a:lnTo>
                    <a:pt x="530351" y="0"/>
                  </a:lnTo>
                  <a:lnTo>
                    <a:pt x="0" y="0"/>
                  </a:lnTo>
                  <a:lnTo>
                    <a:pt x="0" y="530351"/>
                  </a:lnTo>
                  <a:close/>
                </a:path>
              </a:pathLst>
            </a:custGeom>
            <a:ln w="12192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6" name="object 16"/>
          <p:cNvSpPr txBox="1"/>
          <p:nvPr/>
        </p:nvSpPr>
        <p:spPr>
          <a:xfrm>
            <a:off x="1501902" y="2016378"/>
            <a:ext cx="7109459" cy="41700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2110"/>
              </a:lnSpc>
              <a:spcBef>
                <a:spcPts val="100"/>
              </a:spcBef>
            </a:pPr>
            <a:r>
              <a:rPr sz="1800" dirty="0">
                <a:latin typeface="Times New Roman"/>
                <a:cs typeface="Times New Roman"/>
              </a:rPr>
              <a:t>Promote</a:t>
            </a:r>
            <a:r>
              <a:rPr sz="1800" spc="-4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celebration</a:t>
            </a:r>
            <a:r>
              <a:rPr sz="1800" spc="-2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of</a:t>
            </a:r>
            <a:r>
              <a:rPr sz="1800" spc="-3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IDY</a:t>
            </a:r>
            <a:r>
              <a:rPr sz="1800" spc="-8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2026</a:t>
            </a:r>
            <a:r>
              <a:rPr sz="1800" spc="-4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in</a:t>
            </a:r>
            <a:r>
              <a:rPr sz="1800" spc="-60" dirty="0">
                <a:latin typeface="Times New Roman"/>
                <a:cs typeface="Times New Roman"/>
              </a:rPr>
              <a:t> </a:t>
            </a:r>
            <a:r>
              <a:rPr sz="1800" b="1" spc="-25" dirty="0">
                <a:latin typeface="Times New Roman"/>
                <a:cs typeface="Times New Roman"/>
              </a:rPr>
              <a:t>eco-</a:t>
            </a:r>
            <a:r>
              <a:rPr sz="1800" b="1" dirty="0">
                <a:latin typeface="Times New Roman"/>
                <a:cs typeface="Times New Roman"/>
              </a:rPr>
              <a:t>sensitive</a:t>
            </a:r>
            <a:r>
              <a:rPr sz="1800" b="1" spc="45" dirty="0">
                <a:latin typeface="Times New Roman"/>
                <a:cs typeface="Times New Roman"/>
              </a:rPr>
              <a:t> </a:t>
            </a:r>
            <a:r>
              <a:rPr sz="1800" b="1" dirty="0">
                <a:latin typeface="Times New Roman"/>
                <a:cs typeface="Times New Roman"/>
              </a:rPr>
              <a:t>locations</a:t>
            </a:r>
            <a:r>
              <a:rPr sz="1800" dirty="0">
                <a:latin typeface="Times New Roman"/>
                <a:cs typeface="Times New Roman"/>
              </a:rPr>
              <a:t>,</a:t>
            </a:r>
            <a:r>
              <a:rPr sz="1800" spc="3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including</a:t>
            </a:r>
            <a:r>
              <a:rPr sz="1800" spc="-70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imes New Roman"/>
                <a:cs typeface="Times New Roman"/>
              </a:rPr>
              <a:t>parks,</a:t>
            </a:r>
            <a:endParaRPr sz="1800">
              <a:latin typeface="Times New Roman"/>
              <a:cs typeface="Times New Roman"/>
            </a:endParaRPr>
          </a:p>
          <a:p>
            <a:pPr marL="12700">
              <a:lnSpc>
                <a:spcPts val="2110"/>
              </a:lnSpc>
            </a:pPr>
            <a:r>
              <a:rPr sz="1800" dirty="0">
                <a:latin typeface="Times New Roman"/>
                <a:cs typeface="Times New Roman"/>
              </a:rPr>
              <a:t>botanical</a:t>
            </a:r>
            <a:r>
              <a:rPr sz="1800" spc="-4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gardens,</a:t>
            </a:r>
            <a:r>
              <a:rPr sz="1800" spc="-3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wetlands,</a:t>
            </a:r>
            <a:r>
              <a:rPr sz="1800" spc="-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forest</a:t>
            </a:r>
            <a:r>
              <a:rPr sz="1800" spc="2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campuses,</a:t>
            </a:r>
            <a:r>
              <a:rPr sz="1800" spc="1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and</a:t>
            </a:r>
            <a:r>
              <a:rPr sz="1800" spc="-2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biodiversity</a:t>
            </a:r>
            <a:r>
              <a:rPr sz="1800" spc="-40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imes New Roman"/>
                <a:cs typeface="Times New Roman"/>
              </a:rPr>
              <a:t>sites.</a:t>
            </a:r>
            <a:endParaRPr sz="1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255"/>
              </a:spcBef>
            </a:pPr>
            <a:endParaRPr sz="1800">
              <a:latin typeface="Times New Roman"/>
              <a:cs typeface="Times New Roman"/>
            </a:endParaRPr>
          </a:p>
          <a:p>
            <a:pPr marL="12700" marR="7620">
              <a:lnSpc>
                <a:spcPts val="2060"/>
              </a:lnSpc>
            </a:pPr>
            <a:r>
              <a:rPr sz="1800" dirty="0">
                <a:latin typeface="Times New Roman"/>
                <a:cs typeface="Times New Roman"/>
              </a:rPr>
              <a:t>Encourage</a:t>
            </a:r>
            <a:r>
              <a:rPr sz="1800" spc="-65" dirty="0">
                <a:latin typeface="Times New Roman"/>
                <a:cs typeface="Times New Roman"/>
              </a:rPr>
              <a:t> </a:t>
            </a:r>
            <a:r>
              <a:rPr sz="1800" b="1" spc="-25" dirty="0">
                <a:latin typeface="Times New Roman"/>
                <a:cs typeface="Times New Roman"/>
              </a:rPr>
              <a:t>nature-</a:t>
            </a:r>
            <a:r>
              <a:rPr sz="1800" b="1" dirty="0">
                <a:latin typeface="Times New Roman"/>
                <a:cs typeface="Times New Roman"/>
              </a:rPr>
              <a:t>based</a:t>
            </a:r>
            <a:r>
              <a:rPr sz="1800" b="1" spc="5" dirty="0">
                <a:latin typeface="Times New Roman"/>
                <a:cs typeface="Times New Roman"/>
              </a:rPr>
              <a:t> </a:t>
            </a:r>
            <a:r>
              <a:rPr sz="1800" b="1" spc="-30" dirty="0">
                <a:latin typeface="Times New Roman"/>
                <a:cs typeface="Times New Roman"/>
              </a:rPr>
              <a:t>Yoga </a:t>
            </a:r>
            <a:r>
              <a:rPr sz="1800" b="1" dirty="0">
                <a:latin typeface="Times New Roman"/>
                <a:cs typeface="Times New Roman"/>
              </a:rPr>
              <a:t>activities</a:t>
            </a:r>
            <a:r>
              <a:rPr sz="1800" b="1" spc="-4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highlighting</a:t>
            </a:r>
            <a:r>
              <a:rPr sz="1800" spc="-8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the</a:t>
            </a:r>
            <a:r>
              <a:rPr sz="1800" spc="-3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link</a:t>
            </a:r>
            <a:r>
              <a:rPr sz="1800" spc="-6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between</a:t>
            </a:r>
            <a:r>
              <a:rPr sz="1800" spc="-60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imes New Roman"/>
                <a:cs typeface="Times New Roman"/>
              </a:rPr>
              <a:t>Yoga, </a:t>
            </a:r>
            <a:r>
              <a:rPr sz="1800" dirty="0">
                <a:latin typeface="Times New Roman"/>
                <a:cs typeface="Times New Roman"/>
              </a:rPr>
              <a:t>environmental</a:t>
            </a:r>
            <a:r>
              <a:rPr sz="1800" spc="-4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conservation,</a:t>
            </a:r>
            <a:r>
              <a:rPr sz="1800" spc="-4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and</a:t>
            </a:r>
            <a:r>
              <a:rPr sz="1800" spc="-4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sustainable</a:t>
            </a:r>
            <a:r>
              <a:rPr sz="1800" spc="-60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imes New Roman"/>
                <a:cs typeface="Times New Roman"/>
              </a:rPr>
              <a:t>lifestyles.</a:t>
            </a:r>
            <a:endParaRPr sz="1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210"/>
              </a:spcBef>
            </a:pPr>
            <a:endParaRPr sz="1800">
              <a:latin typeface="Times New Roman"/>
              <a:cs typeface="Times New Roman"/>
            </a:endParaRPr>
          </a:p>
          <a:p>
            <a:pPr marL="12700" marR="448309">
              <a:lnSpc>
                <a:spcPts val="2060"/>
              </a:lnSpc>
              <a:spcBef>
                <a:spcPts val="5"/>
              </a:spcBef>
            </a:pPr>
            <a:r>
              <a:rPr sz="1800" dirty="0">
                <a:latin typeface="Times New Roman"/>
                <a:cs typeface="Times New Roman"/>
              </a:rPr>
              <a:t>Facilitate</a:t>
            </a:r>
            <a:r>
              <a:rPr sz="1800" spc="-5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participation</a:t>
            </a:r>
            <a:r>
              <a:rPr sz="1800" spc="-8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of</a:t>
            </a:r>
            <a:r>
              <a:rPr sz="1800" spc="-90" dirty="0">
                <a:latin typeface="Times New Roman"/>
                <a:cs typeface="Times New Roman"/>
              </a:rPr>
              <a:t> </a:t>
            </a:r>
            <a:r>
              <a:rPr sz="1800" b="1" spc="-10" dirty="0">
                <a:latin typeface="Times New Roman"/>
                <a:cs typeface="Times New Roman"/>
              </a:rPr>
              <a:t>environmental</a:t>
            </a:r>
            <a:r>
              <a:rPr sz="1800" b="1" spc="60" dirty="0">
                <a:latin typeface="Times New Roman"/>
                <a:cs typeface="Times New Roman"/>
              </a:rPr>
              <a:t> </a:t>
            </a:r>
            <a:r>
              <a:rPr sz="1800" b="1" dirty="0">
                <a:latin typeface="Times New Roman"/>
                <a:cs typeface="Times New Roman"/>
              </a:rPr>
              <a:t>institutions,</a:t>
            </a:r>
            <a:r>
              <a:rPr sz="1800" b="1" spc="-5" dirty="0">
                <a:latin typeface="Times New Roman"/>
                <a:cs typeface="Times New Roman"/>
              </a:rPr>
              <a:t> </a:t>
            </a:r>
            <a:r>
              <a:rPr sz="1800" b="1" dirty="0">
                <a:latin typeface="Times New Roman"/>
                <a:cs typeface="Times New Roman"/>
              </a:rPr>
              <a:t>field</a:t>
            </a:r>
            <a:r>
              <a:rPr sz="1800" b="1" spc="-65" dirty="0">
                <a:latin typeface="Times New Roman"/>
                <a:cs typeface="Times New Roman"/>
              </a:rPr>
              <a:t> </a:t>
            </a:r>
            <a:r>
              <a:rPr sz="1800" b="1" dirty="0">
                <a:latin typeface="Times New Roman"/>
                <a:cs typeface="Times New Roman"/>
              </a:rPr>
              <a:t>offices,</a:t>
            </a:r>
            <a:r>
              <a:rPr sz="1800" b="1" spc="-20" dirty="0">
                <a:latin typeface="Times New Roman"/>
                <a:cs typeface="Times New Roman"/>
              </a:rPr>
              <a:t> </a:t>
            </a:r>
            <a:r>
              <a:rPr sz="1800" b="1" spc="-25" dirty="0">
                <a:latin typeface="Times New Roman"/>
                <a:cs typeface="Times New Roman"/>
              </a:rPr>
              <a:t>and </a:t>
            </a:r>
            <a:r>
              <a:rPr sz="1800" b="1" dirty="0">
                <a:latin typeface="Times New Roman"/>
                <a:cs typeface="Times New Roman"/>
              </a:rPr>
              <a:t>affiliated</a:t>
            </a:r>
            <a:r>
              <a:rPr sz="1800" b="1" spc="-30" dirty="0">
                <a:latin typeface="Times New Roman"/>
                <a:cs typeface="Times New Roman"/>
              </a:rPr>
              <a:t> </a:t>
            </a:r>
            <a:r>
              <a:rPr sz="1800" b="1" dirty="0">
                <a:latin typeface="Times New Roman"/>
                <a:cs typeface="Times New Roman"/>
              </a:rPr>
              <a:t>bodies</a:t>
            </a:r>
            <a:r>
              <a:rPr sz="1800" b="1" spc="-1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in</a:t>
            </a:r>
            <a:r>
              <a:rPr sz="1800" spc="-4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IDY</a:t>
            </a:r>
            <a:r>
              <a:rPr sz="1800" spc="-75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imes New Roman"/>
                <a:cs typeface="Times New Roman"/>
              </a:rPr>
              <a:t>programmes.</a:t>
            </a:r>
            <a:endParaRPr sz="1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210"/>
              </a:spcBef>
            </a:pPr>
            <a:endParaRPr sz="1800">
              <a:latin typeface="Times New Roman"/>
              <a:cs typeface="Times New Roman"/>
            </a:endParaRPr>
          </a:p>
          <a:p>
            <a:pPr marL="12700" marR="468630">
              <a:lnSpc>
                <a:spcPts val="2060"/>
              </a:lnSpc>
            </a:pPr>
            <a:r>
              <a:rPr sz="1800" dirty="0">
                <a:latin typeface="Times New Roman"/>
                <a:cs typeface="Times New Roman"/>
              </a:rPr>
              <a:t>Support</a:t>
            </a:r>
            <a:r>
              <a:rPr sz="1800" spc="-10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awareness</a:t>
            </a:r>
            <a:r>
              <a:rPr sz="1800" spc="-1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campaigns</a:t>
            </a:r>
            <a:r>
              <a:rPr sz="1800" spc="-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on</a:t>
            </a:r>
            <a:r>
              <a:rPr sz="1800" spc="-110" dirty="0">
                <a:latin typeface="Times New Roman"/>
                <a:cs typeface="Times New Roman"/>
              </a:rPr>
              <a:t> </a:t>
            </a:r>
            <a:r>
              <a:rPr sz="1800" b="1" spc="-35" dirty="0">
                <a:latin typeface="Times New Roman"/>
                <a:cs typeface="Times New Roman"/>
              </a:rPr>
              <a:t>Yoga </a:t>
            </a:r>
            <a:r>
              <a:rPr sz="1800" b="1" dirty="0">
                <a:latin typeface="Times New Roman"/>
                <a:cs typeface="Times New Roman"/>
              </a:rPr>
              <a:t>for</a:t>
            </a:r>
            <a:r>
              <a:rPr sz="1800" b="1" spc="-80" dirty="0">
                <a:latin typeface="Times New Roman"/>
                <a:cs typeface="Times New Roman"/>
              </a:rPr>
              <a:t> </a:t>
            </a:r>
            <a:r>
              <a:rPr sz="1800" b="1" dirty="0">
                <a:latin typeface="Times New Roman"/>
                <a:cs typeface="Times New Roman"/>
              </a:rPr>
              <a:t>harmony</a:t>
            </a:r>
            <a:r>
              <a:rPr sz="1800" b="1" spc="50" dirty="0">
                <a:latin typeface="Times New Roman"/>
                <a:cs typeface="Times New Roman"/>
              </a:rPr>
              <a:t> </a:t>
            </a:r>
            <a:r>
              <a:rPr sz="1800" b="1" dirty="0">
                <a:latin typeface="Times New Roman"/>
                <a:cs typeface="Times New Roman"/>
              </a:rPr>
              <a:t>with</a:t>
            </a:r>
            <a:r>
              <a:rPr sz="1800" b="1" spc="-85" dirty="0">
                <a:latin typeface="Times New Roman"/>
                <a:cs typeface="Times New Roman"/>
              </a:rPr>
              <a:t> </a:t>
            </a:r>
            <a:r>
              <a:rPr sz="1800" b="1" dirty="0">
                <a:latin typeface="Times New Roman"/>
                <a:cs typeface="Times New Roman"/>
              </a:rPr>
              <a:t>nature</a:t>
            </a:r>
            <a:r>
              <a:rPr sz="1800" b="1" spc="-30" dirty="0">
                <a:latin typeface="Times New Roman"/>
                <a:cs typeface="Times New Roman"/>
              </a:rPr>
              <a:t> </a:t>
            </a:r>
            <a:r>
              <a:rPr sz="1800" b="1" spc="-25" dirty="0">
                <a:latin typeface="Times New Roman"/>
                <a:cs typeface="Times New Roman"/>
              </a:rPr>
              <a:t>and </a:t>
            </a:r>
            <a:r>
              <a:rPr sz="1800" b="1" dirty="0">
                <a:latin typeface="Times New Roman"/>
                <a:cs typeface="Times New Roman"/>
              </a:rPr>
              <a:t>climate resilience</a:t>
            </a:r>
            <a:r>
              <a:rPr sz="1800" dirty="0">
                <a:latin typeface="Times New Roman"/>
                <a:cs typeface="Times New Roman"/>
              </a:rPr>
              <a:t>,</a:t>
            </a:r>
            <a:r>
              <a:rPr sz="1800" spc="-3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in</a:t>
            </a:r>
            <a:r>
              <a:rPr sz="1800" spc="-6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alignment</a:t>
            </a:r>
            <a:r>
              <a:rPr sz="1800" spc="-3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with</a:t>
            </a:r>
            <a:r>
              <a:rPr sz="1800" spc="-5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national</a:t>
            </a:r>
            <a:r>
              <a:rPr sz="1800" spc="-10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environmental</a:t>
            </a:r>
            <a:r>
              <a:rPr sz="1800" spc="-55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imes New Roman"/>
                <a:cs typeface="Times New Roman"/>
              </a:rPr>
              <a:t>objectives.</a:t>
            </a:r>
            <a:endParaRPr sz="1800">
              <a:latin typeface="Times New Roman"/>
              <a:cs typeface="Times New Roman"/>
            </a:endParaRPr>
          </a:p>
        </p:txBody>
      </p:sp>
      <p:grpSp>
        <p:nvGrpSpPr>
          <p:cNvPr id="17" name="object 17"/>
          <p:cNvGrpSpPr/>
          <p:nvPr/>
        </p:nvGrpSpPr>
        <p:grpSpPr>
          <a:xfrm>
            <a:off x="404706" y="405384"/>
            <a:ext cx="8321040" cy="731520"/>
            <a:chOff x="404706" y="405384"/>
            <a:chExt cx="8321040" cy="731520"/>
          </a:xfrm>
        </p:grpSpPr>
        <p:pic>
          <p:nvPicPr>
            <p:cNvPr id="18" name="object 18" descr="IDY-Logo IDY Logo India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404706" y="405384"/>
              <a:ext cx="411818" cy="587816"/>
            </a:xfrm>
            <a:prstGeom prst="rect">
              <a:avLst/>
            </a:prstGeom>
          </p:spPr>
        </p:pic>
        <p:pic>
          <p:nvPicPr>
            <p:cNvPr id="19" name="object 19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8232063" y="482261"/>
              <a:ext cx="493274" cy="654303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$PPTXTitle"/>
          <p:cNvSpPr txBox="1">
            <a:spLocks noGrp="1"/>
          </p:cNvSpPr>
          <p:nvPr>
            <p:ph type="title"/>
          </p:nvPr>
        </p:nvSpPr>
        <p:spPr>
          <a:xfrm>
            <a:off x="1346453" y="465531"/>
            <a:ext cx="6483985" cy="880744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786889" marR="5080" indent="-1774825">
              <a:lnSpc>
                <a:spcPct val="100000"/>
              </a:lnSpc>
              <a:spcBef>
                <a:spcPts val="110"/>
              </a:spcBef>
            </a:pPr>
            <a:r>
              <a:rPr dirty="0"/>
              <a:t>Ministry</a:t>
            </a:r>
            <a:r>
              <a:rPr spc="-85" dirty="0"/>
              <a:t> </a:t>
            </a:r>
            <a:r>
              <a:rPr dirty="0"/>
              <a:t>of</a:t>
            </a:r>
            <a:r>
              <a:rPr spc="-15" dirty="0"/>
              <a:t> </a:t>
            </a:r>
            <a:r>
              <a:rPr dirty="0"/>
              <a:t>Development</a:t>
            </a:r>
            <a:r>
              <a:rPr spc="-65" dirty="0"/>
              <a:t> </a:t>
            </a:r>
            <a:r>
              <a:rPr dirty="0"/>
              <a:t>of</a:t>
            </a:r>
            <a:r>
              <a:rPr spc="-15" dirty="0"/>
              <a:t> </a:t>
            </a:r>
            <a:r>
              <a:rPr dirty="0"/>
              <a:t>North</a:t>
            </a:r>
            <a:r>
              <a:rPr spc="-10" dirty="0"/>
              <a:t> Eastern </a:t>
            </a:r>
            <a:r>
              <a:rPr dirty="0"/>
              <a:t>Region</a:t>
            </a:r>
            <a:r>
              <a:rPr spc="-65" dirty="0"/>
              <a:t> </a:t>
            </a:r>
            <a:r>
              <a:rPr spc="-10" dirty="0"/>
              <a:t>(MDoNER)</a:t>
            </a:r>
          </a:p>
        </p:txBody>
      </p:sp>
      <p:grpSp>
        <p:nvGrpSpPr>
          <p:cNvPr id="3" name="object 3"/>
          <p:cNvGrpSpPr/>
          <p:nvPr/>
        </p:nvGrpSpPr>
        <p:grpSpPr>
          <a:xfrm>
            <a:off x="404706" y="405384"/>
            <a:ext cx="8321040" cy="731520"/>
            <a:chOff x="404706" y="405384"/>
            <a:chExt cx="8321040" cy="731520"/>
          </a:xfrm>
        </p:grpSpPr>
        <p:pic>
          <p:nvPicPr>
            <p:cNvPr id="4" name="object 4" descr="IDY-Logo IDY Logo India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04706" y="405384"/>
              <a:ext cx="411818" cy="587816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8232063" y="482261"/>
              <a:ext cx="493274" cy="654303"/>
            </a:xfrm>
            <a:prstGeom prst="rect">
              <a:avLst/>
            </a:prstGeom>
          </p:spPr>
        </p:pic>
      </p:grpSp>
      <p:sp>
        <p:nvSpPr>
          <p:cNvPr id="6" name="object 6"/>
          <p:cNvSpPr txBox="1"/>
          <p:nvPr/>
        </p:nvSpPr>
        <p:spPr>
          <a:xfrm>
            <a:off x="258267" y="1381810"/>
            <a:ext cx="8287384" cy="50571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6870" marR="5080" indent="-344805">
              <a:lnSpc>
                <a:spcPct val="150100"/>
              </a:lnSpc>
              <a:spcBef>
                <a:spcPts val="100"/>
              </a:spcBef>
              <a:buFont typeface="Arial"/>
              <a:buChar char="•"/>
              <a:tabLst>
                <a:tab pos="356870" algn="l"/>
              </a:tabLst>
            </a:pPr>
            <a:r>
              <a:rPr sz="2000" dirty="0">
                <a:latin typeface="Times New Roman"/>
                <a:cs typeface="Times New Roman"/>
              </a:rPr>
              <a:t>Coordinate</a:t>
            </a:r>
            <a:r>
              <a:rPr sz="2000" spc="-5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with</a:t>
            </a:r>
            <a:r>
              <a:rPr sz="2000" spc="-2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North</a:t>
            </a:r>
            <a:r>
              <a:rPr sz="2000" spc="-6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Eastern</a:t>
            </a:r>
            <a:r>
              <a:rPr sz="2000" spc="-4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States</a:t>
            </a:r>
            <a:r>
              <a:rPr sz="2000" spc="-5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for</a:t>
            </a:r>
            <a:r>
              <a:rPr sz="2000" spc="-4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widespread</a:t>
            </a:r>
            <a:r>
              <a:rPr sz="2000" spc="-2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observance</a:t>
            </a:r>
            <a:r>
              <a:rPr sz="2000" spc="-5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of</a:t>
            </a:r>
            <a:r>
              <a:rPr sz="2000" spc="-6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IDY</a:t>
            </a:r>
            <a:r>
              <a:rPr sz="2000" spc="-110" dirty="0">
                <a:latin typeface="Times New Roman"/>
                <a:cs typeface="Times New Roman"/>
              </a:rPr>
              <a:t> </a:t>
            </a:r>
            <a:r>
              <a:rPr sz="2000" spc="-20" dirty="0">
                <a:latin typeface="Times New Roman"/>
                <a:cs typeface="Times New Roman"/>
              </a:rPr>
              <a:t>2026 </a:t>
            </a:r>
            <a:r>
              <a:rPr sz="2000" dirty="0">
                <a:latin typeface="Times New Roman"/>
                <a:cs typeface="Times New Roman"/>
              </a:rPr>
              <a:t>across</a:t>
            </a:r>
            <a:r>
              <a:rPr sz="2000" spc="-3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the</a:t>
            </a:r>
            <a:r>
              <a:rPr sz="2000" spc="-25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region.</a:t>
            </a:r>
            <a:endParaRPr sz="20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300"/>
              </a:spcBef>
              <a:buFont typeface="Arial"/>
              <a:buChar char="•"/>
            </a:pPr>
            <a:endParaRPr sz="2000">
              <a:latin typeface="Times New Roman"/>
              <a:cs typeface="Times New Roman"/>
            </a:endParaRPr>
          </a:p>
          <a:p>
            <a:pPr marL="356870" marR="579755" indent="-344805">
              <a:lnSpc>
                <a:spcPct val="150100"/>
              </a:lnSpc>
              <a:buFont typeface="Arial"/>
              <a:buChar char="•"/>
              <a:tabLst>
                <a:tab pos="356870" algn="l"/>
              </a:tabLst>
            </a:pPr>
            <a:r>
              <a:rPr sz="2000" dirty="0">
                <a:latin typeface="Times New Roman"/>
                <a:cs typeface="Times New Roman"/>
              </a:rPr>
              <a:t>Facilitate</a:t>
            </a:r>
            <a:r>
              <a:rPr sz="2000" spc="-6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organisation</a:t>
            </a:r>
            <a:r>
              <a:rPr sz="2000" spc="-4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of</a:t>
            </a:r>
            <a:r>
              <a:rPr sz="2000" spc="-125" dirty="0">
                <a:latin typeface="Times New Roman"/>
                <a:cs typeface="Times New Roman"/>
              </a:rPr>
              <a:t> </a:t>
            </a:r>
            <a:r>
              <a:rPr sz="2000" spc="-35" dirty="0">
                <a:latin typeface="Times New Roman"/>
                <a:cs typeface="Times New Roman"/>
              </a:rPr>
              <a:t>Yoga</a:t>
            </a:r>
            <a:r>
              <a:rPr sz="2000" spc="-5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programmes</a:t>
            </a:r>
            <a:r>
              <a:rPr sz="2000" spc="1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in</a:t>
            </a:r>
            <a:r>
              <a:rPr sz="2000" spc="-7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remote,</a:t>
            </a:r>
            <a:r>
              <a:rPr sz="2000" spc="-5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border</a:t>
            </a:r>
            <a:r>
              <a:rPr sz="2000" spc="-6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tribal,</a:t>
            </a:r>
            <a:r>
              <a:rPr sz="2000" spc="-95" dirty="0">
                <a:latin typeface="Times New Roman"/>
                <a:cs typeface="Times New Roman"/>
              </a:rPr>
              <a:t> </a:t>
            </a:r>
            <a:r>
              <a:rPr sz="2000" spc="-25" dirty="0">
                <a:latin typeface="Times New Roman"/>
                <a:cs typeface="Times New Roman"/>
              </a:rPr>
              <a:t>and </a:t>
            </a:r>
            <a:r>
              <a:rPr sz="2000" dirty="0">
                <a:latin typeface="Times New Roman"/>
                <a:cs typeface="Times New Roman"/>
              </a:rPr>
              <a:t>aspirational</a:t>
            </a:r>
            <a:r>
              <a:rPr sz="2000" spc="-5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districts</a:t>
            </a:r>
            <a:r>
              <a:rPr sz="2000" spc="-3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of</a:t>
            </a:r>
            <a:r>
              <a:rPr sz="2000" spc="-5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the</a:t>
            </a:r>
            <a:r>
              <a:rPr sz="2000" spc="-2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North</a:t>
            </a:r>
            <a:r>
              <a:rPr sz="2000" spc="-5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Eastern</a:t>
            </a:r>
            <a:r>
              <a:rPr sz="2000" spc="-25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Region.</a:t>
            </a:r>
            <a:endParaRPr sz="20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300"/>
              </a:spcBef>
              <a:buFont typeface="Arial"/>
              <a:buChar char="•"/>
            </a:pPr>
            <a:endParaRPr sz="2000">
              <a:latin typeface="Times New Roman"/>
              <a:cs typeface="Times New Roman"/>
            </a:endParaRPr>
          </a:p>
          <a:p>
            <a:pPr marL="299085" marR="380365" indent="-287020">
              <a:lnSpc>
                <a:spcPct val="150100"/>
              </a:lnSpc>
              <a:buFont typeface="Arial"/>
              <a:buChar char="•"/>
              <a:tabLst>
                <a:tab pos="299085" algn="l"/>
              </a:tabLst>
            </a:pPr>
            <a:r>
              <a:rPr sz="2000" dirty="0">
                <a:latin typeface="Times New Roman"/>
                <a:cs typeface="Times New Roman"/>
              </a:rPr>
              <a:t>Encourage</a:t>
            </a:r>
            <a:r>
              <a:rPr sz="2000" spc="-5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participation</a:t>
            </a:r>
            <a:r>
              <a:rPr sz="2000" spc="-10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of</a:t>
            </a:r>
            <a:r>
              <a:rPr sz="2000" spc="-8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local</a:t>
            </a:r>
            <a:r>
              <a:rPr sz="2000" spc="-9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communities,</a:t>
            </a:r>
            <a:r>
              <a:rPr sz="2000" spc="1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educational</a:t>
            </a:r>
            <a:r>
              <a:rPr sz="2000" spc="-7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institutions,</a:t>
            </a:r>
            <a:r>
              <a:rPr sz="2000" spc="-25" dirty="0">
                <a:latin typeface="Times New Roman"/>
                <a:cs typeface="Times New Roman"/>
              </a:rPr>
              <a:t> and </a:t>
            </a:r>
            <a:r>
              <a:rPr sz="2000" dirty="0">
                <a:latin typeface="Times New Roman"/>
                <a:cs typeface="Times New Roman"/>
              </a:rPr>
              <a:t>youth</a:t>
            </a:r>
            <a:r>
              <a:rPr sz="2000" spc="-3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groups</a:t>
            </a:r>
            <a:r>
              <a:rPr sz="2000" spc="-4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in</a:t>
            </a:r>
            <a:r>
              <a:rPr sz="2000" spc="-125" dirty="0">
                <a:latin typeface="Times New Roman"/>
                <a:cs typeface="Times New Roman"/>
              </a:rPr>
              <a:t> </a:t>
            </a:r>
            <a:r>
              <a:rPr sz="2000" spc="-45" dirty="0">
                <a:latin typeface="Times New Roman"/>
                <a:cs typeface="Times New Roman"/>
              </a:rPr>
              <a:t>Yoga </a:t>
            </a:r>
            <a:r>
              <a:rPr sz="2000" spc="-10" dirty="0">
                <a:latin typeface="Times New Roman"/>
                <a:cs typeface="Times New Roman"/>
              </a:rPr>
              <a:t>activities.</a:t>
            </a:r>
            <a:endParaRPr sz="20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300"/>
              </a:spcBef>
              <a:buFont typeface="Arial"/>
              <a:buChar char="•"/>
            </a:pPr>
            <a:endParaRPr sz="2000">
              <a:latin typeface="Times New Roman"/>
              <a:cs typeface="Times New Roman"/>
            </a:endParaRPr>
          </a:p>
          <a:p>
            <a:pPr marL="299085" marR="673735" indent="-287020">
              <a:lnSpc>
                <a:spcPct val="150100"/>
              </a:lnSpc>
              <a:buFont typeface="Arial"/>
              <a:buChar char="•"/>
              <a:tabLst>
                <a:tab pos="299085" algn="l"/>
              </a:tabLst>
            </a:pPr>
            <a:r>
              <a:rPr sz="2000" dirty="0">
                <a:latin typeface="Times New Roman"/>
                <a:cs typeface="Times New Roman"/>
              </a:rPr>
              <a:t>Support</a:t>
            </a:r>
            <a:r>
              <a:rPr sz="2000" spc="-6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promotion</a:t>
            </a:r>
            <a:r>
              <a:rPr sz="2000" spc="-3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of</a:t>
            </a:r>
            <a:r>
              <a:rPr sz="2000" spc="-120" dirty="0">
                <a:latin typeface="Times New Roman"/>
                <a:cs typeface="Times New Roman"/>
              </a:rPr>
              <a:t> </a:t>
            </a:r>
            <a:r>
              <a:rPr sz="2000" spc="-45" dirty="0">
                <a:latin typeface="Times New Roman"/>
                <a:cs typeface="Times New Roman"/>
              </a:rPr>
              <a:t>Yoga</a:t>
            </a:r>
            <a:r>
              <a:rPr sz="2000" spc="-3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as</a:t>
            </a:r>
            <a:r>
              <a:rPr sz="2000" spc="-4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a</a:t>
            </a:r>
            <a:r>
              <a:rPr sz="2000" spc="-3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tool</a:t>
            </a:r>
            <a:r>
              <a:rPr sz="2000" spc="-6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for</a:t>
            </a:r>
            <a:r>
              <a:rPr sz="2000" spc="-5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community</a:t>
            </a:r>
            <a:r>
              <a:rPr sz="2000" spc="40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well-</a:t>
            </a:r>
            <a:r>
              <a:rPr sz="2000" dirty="0">
                <a:latin typeface="Times New Roman"/>
                <a:cs typeface="Times New Roman"/>
              </a:rPr>
              <a:t>being,</a:t>
            </a:r>
            <a:r>
              <a:rPr sz="2000" spc="30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cultural </a:t>
            </a:r>
            <a:r>
              <a:rPr sz="2000" dirty="0">
                <a:latin typeface="Times New Roman"/>
                <a:cs typeface="Times New Roman"/>
              </a:rPr>
              <a:t>integration,</a:t>
            </a:r>
            <a:r>
              <a:rPr sz="2000" spc="-5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and</a:t>
            </a:r>
            <a:r>
              <a:rPr sz="2000" spc="-6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regional</a:t>
            </a:r>
            <a:r>
              <a:rPr sz="2000" spc="-65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outreach.</a:t>
            </a:r>
            <a:endParaRPr sz="20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$PPTXTitle"/>
          <p:cNvSpPr txBox="1">
            <a:spLocks noGrp="1"/>
          </p:cNvSpPr>
          <p:nvPr>
            <p:ph type="title"/>
          </p:nvPr>
        </p:nvSpPr>
        <p:spPr>
          <a:xfrm>
            <a:off x="2761614" y="207721"/>
            <a:ext cx="4025265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dirty="0">
                <a:solidFill>
                  <a:srgbClr val="C00000"/>
                </a:solidFill>
              </a:rPr>
              <a:t>Digital</a:t>
            </a:r>
            <a:r>
              <a:rPr sz="3600" spc="-5" dirty="0">
                <a:solidFill>
                  <a:srgbClr val="C00000"/>
                </a:solidFill>
              </a:rPr>
              <a:t> </a:t>
            </a:r>
            <a:r>
              <a:rPr sz="3600" dirty="0">
                <a:solidFill>
                  <a:srgbClr val="C00000"/>
                </a:solidFill>
              </a:rPr>
              <a:t>assets</a:t>
            </a:r>
            <a:r>
              <a:rPr sz="3600" spc="-5" dirty="0">
                <a:solidFill>
                  <a:srgbClr val="C00000"/>
                </a:solidFill>
              </a:rPr>
              <a:t> </a:t>
            </a:r>
            <a:r>
              <a:rPr sz="3600" dirty="0">
                <a:solidFill>
                  <a:srgbClr val="C00000"/>
                </a:solidFill>
              </a:rPr>
              <a:t>of </a:t>
            </a:r>
            <a:r>
              <a:rPr sz="3600" spc="-25" dirty="0">
                <a:solidFill>
                  <a:srgbClr val="C00000"/>
                </a:solidFill>
              </a:rPr>
              <a:t>IDY</a:t>
            </a:r>
            <a:endParaRPr sz="3600"/>
          </a:p>
        </p:txBody>
      </p:sp>
      <p:grpSp>
        <p:nvGrpSpPr>
          <p:cNvPr id="3" name="object 3"/>
          <p:cNvGrpSpPr/>
          <p:nvPr/>
        </p:nvGrpSpPr>
        <p:grpSpPr>
          <a:xfrm>
            <a:off x="57911" y="929638"/>
            <a:ext cx="5236845" cy="5928360"/>
            <a:chOff x="57911" y="929638"/>
            <a:chExt cx="5236845" cy="5928360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7911" y="929638"/>
              <a:ext cx="5236464" cy="5928360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146303" y="6211824"/>
              <a:ext cx="457200" cy="457200"/>
            </a:xfrm>
            <a:custGeom>
              <a:avLst/>
              <a:gdLst/>
              <a:ahLst/>
              <a:cxnLst/>
              <a:rect l="l" t="t" r="r" b="b"/>
              <a:pathLst>
                <a:path w="457200" h="457200">
                  <a:moveTo>
                    <a:pt x="228600" y="0"/>
                  </a:moveTo>
                  <a:lnTo>
                    <a:pt x="182529" y="4644"/>
                  </a:lnTo>
                  <a:lnTo>
                    <a:pt x="139619" y="17964"/>
                  </a:lnTo>
                  <a:lnTo>
                    <a:pt x="100788" y="39041"/>
                  </a:lnTo>
                  <a:lnTo>
                    <a:pt x="66955" y="66955"/>
                  </a:lnTo>
                  <a:lnTo>
                    <a:pt x="39041" y="100788"/>
                  </a:lnTo>
                  <a:lnTo>
                    <a:pt x="17964" y="139619"/>
                  </a:lnTo>
                  <a:lnTo>
                    <a:pt x="4644" y="182529"/>
                  </a:lnTo>
                  <a:lnTo>
                    <a:pt x="0" y="228599"/>
                  </a:lnTo>
                  <a:lnTo>
                    <a:pt x="4644" y="274670"/>
                  </a:lnTo>
                  <a:lnTo>
                    <a:pt x="17964" y="317580"/>
                  </a:lnTo>
                  <a:lnTo>
                    <a:pt x="39041" y="356411"/>
                  </a:lnTo>
                  <a:lnTo>
                    <a:pt x="66955" y="390244"/>
                  </a:lnTo>
                  <a:lnTo>
                    <a:pt x="100788" y="418158"/>
                  </a:lnTo>
                  <a:lnTo>
                    <a:pt x="139619" y="439235"/>
                  </a:lnTo>
                  <a:lnTo>
                    <a:pt x="182529" y="452555"/>
                  </a:lnTo>
                  <a:lnTo>
                    <a:pt x="228600" y="457199"/>
                  </a:lnTo>
                  <a:lnTo>
                    <a:pt x="274670" y="452555"/>
                  </a:lnTo>
                  <a:lnTo>
                    <a:pt x="317580" y="439235"/>
                  </a:lnTo>
                  <a:lnTo>
                    <a:pt x="356411" y="418158"/>
                  </a:lnTo>
                  <a:lnTo>
                    <a:pt x="390244" y="390244"/>
                  </a:lnTo>
                  <a:lnTo>
                    <a:pt x="418158" y="356411"/>
                  </a:lnTo>
                  <a:lnTo>
                    <a:pt x="439235" y="317580"/>
                  </a:lnTo>
                  <a:lnTo>
                    <a:pt x="452555" y="274670"/>
                  </a:lnTo>
                  <a:lnTo>
                    <a:pt x="457200" y="228599"/>
                  </a:lnTo>
                  <a:lnTo>
                    <a:pt x="452555" y="182529"/>
                  </a:lnTo>
                  <a:lnTo>
                    <a:pt x="439235" y="139619"/>
                  </a:lnTo>
                  <a:lnTo>
                    <a:pt x="418158" y="100788"/>
                  </a:lnTo>
                  <a:lnTo>
                    <a:pt x="390244" y="66955"/>
                  </a:lnTo>
                  <a:lnTo>
                    <a:pt x="356411" y="39041"/>
                  </a:lnTo>
                  <a:lnTo>
                    <a:pt x="317580" y="17964"/>
                  </a:lnTo>
                  <a:lnTo>
                    <a:pt x="274670" y="4644"/>
                  </a:lnTo>
                  <a:lnTo>
                    <a:pt x="228600" y="0"/>
                  </a:lnTo>
                  <a:close/>
                </a:path>
              </a:pathLst>
            </a:custGeom>
            <a:solidFill>
              <a:srgbClr val="D2471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/>
          <p:nvPr/>
        </p:nvSpPr>
        <p:spPr>
          <a:xfrm>
            <a:off x="259181" y="6319520"/>
            <a:ext cx="233045" cy="23812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400" spc="-2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39</a:t>
            </a:r>
            <a:endParaRPr sz="1400">
              <a:latin typeface="Franklin Gothic Medium"/>
              <a:cs typeface="Franklin Gothic Medium"/>
            </a:endParaRPr>
          </a:p>
        </p:txBody>
      </p:sp>
      <p:grpSp>
        <p:nvGrpSpPr>
          <p:cNvPr id="7" name="object 7"/>
          <p:cNvGrpSpPr/>
          <p:nvPr/>
        </p:nvGrpSpPr>
        <p:grpSpPr>
          <a:xfrm>
            <a:off x="355938" y="131063"/>
            <a:ext cx="8627110" cy="6456045"/>
            <a:chOff x="355938" y="131063"/>
            <a:chExt cx="8627110" cy="6456045"/>
          </a:xfrm>
        </p:grpSpPr>
        <p:pic>
          <p:nvPicPr>
            <p:cNvPr id="8" name="object 8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294375" y="4190999"/>
              <a:ext cx="3688079" cy="2395728"/>
            </a:xfrm>
            <a:prstGeom prst="rect">
              <a:avLst/>
            </a:prstGeom>
          </p:spPr>
        </p:pic>
        <p:pic>
          <p:nvPicPr>
            <p:cNvPr id="9" name="object 9" descr="IDY-Logo IDY Logo India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55938" y="131063"/>
              <a:ext cx="411818" cy="582615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8419661" y="195241"/>
              <a:ext cx="520832" cy="636777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6437670" y="943245"/>
              <a:ext cx="1749799" cy="2320559"/>
            </a:xfrm>
            <a:prstGeom prst="rect">
              <a:avLst/>
            </a:prstGeom>
          </p:spPr>
        </p:pic>
      </p:grpSp>
      <p:sp>
        <p:nvSpPr>
          <p:cNvPr id="12" name="object 12"/>
          <p:cNvSpPr txBox="1"/>
          <p:nvPr/>
        </p:nvSpPr>
        <p:spPr>
          <a:xfrm>
            <a:off x="5435346" y="3310204"/>
            <a:ext cx="3423285" cy="75882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  <a:spcBef>
                <a:spcPts val="110"/>
              </a:spcBef>
            </a:pPr>
            <a:r>
              <a:rPr sz="1600" b="1" dirty="0">
                <a:latin typeface="Perpetua"/>
                <a:cs typeface="Perpetua"/>
              </a:rPr>
              <a:t>Yoga-</a:t>
            </a:r>
            <a:r>
              <a:rPr sz="1600" b="1" spc="130" dirty="0">
                <a:latin typeface="Perpetua"/>
                <a:cs typeface="Perpetua"/>
              </a:rPr>
              <a:t> </a:t>
            </a:r>
            <a:r>
              <a:rPr sz="1600" b="1" dirty="0">
                <a:latin typeface="Perpetua"/>
                <a:cs typeface="Perpetua"/>
              </a:rPr>
              <a:t>Ayush</a:t>
            </a:r>
            <a:r>
              <a:rPr sz="1600" b="1" spc="160" dirty="0">
                <a:latin typeface="Perpetua"/>
                <a:cs typeface="Perpetua"/>
              </a:rPr>
              <a:t> </a:t>
            </a:r>
            <a:r>
              <a:rPr sz="1600" b="1" dirty="0">
                <a:latin typeface="Perpetua"/>
                <a:cs typeface="Perpetua"/>
              </a:rPr>
              <a:t>Portal</a:t>
            </a:r>
            <a:r>
              <a:rPr sz="1600" dirty="0">
                <a:latin typeface="Perpetua"/>
                <a:cs typeface="Perpetua"/>
              </a:rPr>
              <a:t>:</a:t>
            </a:r>
            <a:r>
              <a:rPr sz="1600" spc="95" dirty="0">
                <a:latin typeface="Perpetua"/>
                <a:cs typeface="Perpetua"/>
              </a:rPr>
              <a:t> </a:t>
            </a:r>
            <a:r>
              <a:rPr sz="1600" dirty="0">
                <a:latin typeface="Perpetua"/>
                <a:cs typeface="Perpetua"/>
              </a:rPr>
              <a:t>Dynamic</a:t>
            </a:r>
            <a:r>
              <a:rPr sz="1600" spc="150" dirty="0">
                <a:latin typeface="Perpetua"/>
                <a:cs typeface="Perpetua"/>
              </a:rPr>
              <a:t> </a:t>
            </a:r>
            <a:r>
              <a:rPr sz="1600" dirty="0">
                <a:latin typeface="Perpetua"/>
                <a:cs typeface="Perpetua"/>
              </a:rPr>
              <a:t>portal</a:t>
            </a:r>
            <a:r>
              <a:rPr sz="1600" spc="155" dirty="0">
                <a:latin typeface="Perpetua"/>
                <a:cs typeface="Perpetua"/>
              </a:rPr>
              <a:t> </a:t>
            </a:r>
            <a:r>
              <a:rPr sz="1600" spc="-20" dirty="0">
                <a:latin typeface="Perpetua"/>
                <a:cs typeface="Perpetua"/>
              </a:rPr>
              <a:t>with </a:t>
            </a:r>
            <a:r>
              <a:rPr sz="1600" dirty="0">
                <a:latin typeface="Perpetua"/>
                <a:cs typeface="Perpetua"/>
              </a:rPr>
              <a:t>all</a:t>
            </a:r>
            <a:r>
              <a:rPr sz="1600" spc="20" dirty="0">
                <a:latin typeface="Perpetua"/>
                <a:cs typeface="Perpetua"/>
              </a:rPr>
              <a:t> </a:t>
            </a:r>
            <a:r>
              <a:rPr sz="1600" dirty="0">
                <a:latin typeface="Perpetua"/>
                <a:cs typeface="Perpetua"/>
              </a:rPr>
              <a:t>details,</a:t>
            </a:r>
            <a:r>
              <a:rPr sz="1600" spc="-35" dirty="0">
                <a:latin typeface="Perpetua"/>
                <a:cs typeface="Perpetua"/>
              </a:rPr>
              <a:t> </a:t>
            </a:r>
            <a:r>
              <a:rPr sz="1600" dirty="0">
                <a:latin typeface="Perpetua"/>
                <a:cs typeface="Perpetua"/>
              </a:rPr>
              <a:t>digital</a:t>
            </a:r>
            <a:r>
              <a:rPr sz="1600" spc="30" dirty="0">
                <a:latin typeface="Perpetua"/>
                <a:cs typeface="Perpetua"/>
              </a:rPr>
              <a:t> </a:t>
            </a:r>
            <a:r>
              <a:rPr sz="1600" dirty="0">
                <a:latin typeface="Perpetua"/>
                <a:cs typeface="Perpetua"/>
              </a:rPr>
              <a:t>assets</a:t>
            </a:r>
            <a:r>
              <a:rPr sz="1600" spc="30" dirty="0">
                <a:latin typeface="Perpetua"/>
                <a:cs typeface="Perpetua"/>
              </a:rPr>
              <a:t> </a:t>
            </a:r>
            <a:r>
              <a:rPr sz="1600" dirty="0">
                <a:latin typeface="Perpetua"/>
                <a:cs typeface="Perpetua"/>
              </a:rPr>
              <a:t>and</a:t>
            </a:r>
            <a:r>
              <a:rPr sz="1600" spc="35" dirty="0">
                <a:latin typeface="Perpetua"/>
                <a:cs typeface="Perpetua"/>
              </a:rPr>
              <a:t> </a:t>
            </a:r>
            <a:r>
              <a:rPr sz="1600" dirty="0">
                <a:latin typeface="Perpetua"/>
                <a:cs typeface="Perpetua"/>
              </a:rPr>
              <a:t>latest</a:t>
            </a:r>
            <a:r>
              <a:rPr sz="1600" spc="40" dirty="0">
                <a:latin typeface="Perpetua"/>
                <a:cs typeface="Perpetua"/>
              </a:rPr>
              <a:t> </a:t>
            </a:r>
            <a:r>
              <a:rPr sz="1600" spc="-10" dirty="0">
                <a:latin typeface="Perpetua"/>
                <a:cs typeface="Perpetua"/>
              </a:rPr>
              <a:t>information </a:t>
            </a:r>
            <a:r>
              <a:rPr sz="1600" dirty="0">
                <a:latin typeface="Perpetua"/>
                <a:cs typeface="Perpetua"/>
              </a:rPr>
              <a:t>about</a:t>
            </a:r>
            <a:r>
              <a:rPr sz="1600" spc="-35" dirty="0">
                <a:latin typeface="Perpetua"/>
                <a:cs typeface="Perpetua"/>
              </a:rPr>
              <a:t> IDY</a:t>
            </a:r>
            <a:r>
              <a:rPr sz="1600" spc="-30" dirty="0">
                <a:latin typeface="Perpetua"/>
                <a:cs typeface="Perpetua"/>
              </a:rPr>
              <a:t> </a:t>
            </a:r>
            <a:r>
              <a:rPr sz="1600" spc="-10" dirty="0">
                <a:latin typeface="Perpetua"/>
                <a:cs typeface="Perpetua"/>
              </a:rPr>
              <a:t>activities</a:t>
            </a:r>
            <a:endParaRPr sz="1600">
              <a:latin typeface="Perpetua"/>
              <a:cs typeface="Perpetua"/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8342376" y="207263"/>
              <a:ext cx="548640" cy="685800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298192" y="207263"/>
              <a:ext cx="5282183" cy="3093719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2767583" y="3697223"/>
              <a:ext cx="4550664" cy="1999488"/>
            </a:xfrm>
            <a:prstGeom prst="rect">
              <a:avLst/>
            </a:prstGeom>
          </p:spPr>
        </p:pic>
        <p:pic>
          <p:nvPicPr>
            <p:cNvPr id="7" name="object 7" descr="IDY-Logo IDY Logo India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79831" y="131063"/>
              <a:ext cx="579120" cy="627888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$PPTXTitle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87915" rIns="0" bIns="0" rtlCol="0">
            <a:spAutoFit/>
          </a:bodyPr>
          <a:lstStyle/>
          <a:p>
            <a:pPr marL="2190750">
              <a:lnSpc>
                <a:spcPct val="100000"/>
              </a:lnSpc>
              <a:spcBef>
                <a:spcPts val="90"/>
              </a:spcBef>
            </a:pPr>
            <a:r>
              <a:rPr sz="3200" spc="-50" dirty="0">
                <a:solidFill>
                  <a:srgbClr val="C00000"/>
                </a:solidFill>
              </a:rPr>
              <a:t>IDY:</a:t>
            </a:r>
            <a:r>
              <a:rPr sz="3200" spc="-135" dirty="0">
                <a:solidFill>
                  <a:srgbClr val="C00000"/>
                </a:solidFill>
              </a:rPr>
              <a:t> </a:t>
            </a:r>
            <a:r>
              <a:rPr sz="3200" spc="-10" dirty="0">
                <a:solidFill>
                  <a:srgbClr val="C00000"/>
                </a:solidFill>
              </a:rPr>
              <a:t>Objectives</a:t>
            </a:r>
            <a:endParaRPr sz="3200"/>
          </a:p>
        </p:txBody>
      </p:sp>
      <p:grpSp>
        <p:nvGrpSpPr>
          <p:cNvPr id="3" name="object 3"/>
          <p:cNvGrpSpPr/>
          <p:nvPr/>
        </p:nvGrpSpPr>
        <p:grpSpPr>
          <a:xfrm>
            <a:off x="972311" y="1844039"/>
            <a:ext cx="7367270" cy="4392295"/>
            <a:chOff x="972311" y="1844039"/>
            <a:chExt cx="7367270" cy="4392295"/>
          </a:xfrm>
        </p:grpSpPr>
        <p:sp>
          <p:nvSpPr>
            <p:cNvPr id="4" name="object 4"/>
            <p:cNvSpPr/>
            <p:nvPr/>
          </p:nvSpPr>
          <p:spPr>
            <a:xfrm>
              <a:off x="972311" y="1844039"/>
              <a:ext cx="7367270" cy="1256030"/>
            </a:xfrm>
            <a:custGeom>
              <a:avLst/>
              <a:gdLst/>
              <a:ahLst/>
              <a:cxnLst/>
              <a:rect l="l" t="t" r="r" b="b"/>
              <a:pathLst>
                <a:path w="7367270" h="1256030">
                  <a:moveTo>
                    <a:pt x="7241413" y="0"/>
                  </a:moveTo>
                  <a:lnTo>
                    <a:pt x="125577" y="0"/>
                  </a:lnTo>
                  <a:lnTo>
                    <a:pt x="76697" y="9874"/>
                  </a:lnTo>
                  <a:lnTo>
                    <a:pt x="36780" y="36798"/>
                  </a:lnTo>
                  <a:lnTo>
                    <a:pt x="9868" y="76723"/>
                  </a:lnTo>
                  <a:lnTo>
                    <a:pt x="0" y="125602"/>
                  </a:lnTo>
                  <a:lnTo>
                    <a:pt x="0" y="1130173"/>
                  </a:lnTo>
                  <a:lnTo>
                    <a:pt x="9868" y="1179052"/>
                  </a:lnTo>
                  <a:lnTo>
                    <a:pt x="36780" y="1218977"/>
                  </a:lnTo>
                  <a:lnTo>
                    <a:pt x="76697" y="1245901"/>
                  </a:lnTo>
                  <a:lnTo>
                    <a:pt x="125577" y="1255776"/>
                  </a:lnTo>
                  <a:lnTo>
                    <a:pt x="7241413" y="1255776"/>
                  </a:lnTo>
                  <a:lnTo>
                    <a:pt x="7290292" y="1245901"/>
                  </a:lnTo>
                  <a:lnTo>
                    <a:pt x="7330217" y="1218977"/>
                  </a:lnTo>
                  <a:lnTo>
                    <a:pt x="7357141" y="1179052"/>
                  </a:lnTo>
                  <a:lnTo>
                    <a:pt x="7367015" y="1130173"/>
                  </a:lnTo>
                  <a:lnTo>
                    <a:pt x="7367015" y="125602"/>
                  </a:lnTo>
                  <a:lnTo>
                    <a:pt x="7357141" y="76723"/>
                  </a:lnTo>
                  <a:lnTo>
                    <a:pt x="7330217" y="36798"/>
                  </a:lnTo>
                  <a:lnTo>
                    <a:pt x="7290292" y="9874"/>
                  </a:lnTo>
                  <a:lnTo>
                    <a:pt x="7241413" y="0"/>
                  </a:lnTo>
                  <a:close/>
                </a:path>
              </a:pathLst>
            </a:custGeom>
            <a:solidFill>
              <a:srgbClr val="EECFC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" name="object 5" descr="Angel Face Outline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350263" y="2127503"/>
              <a:ext cx="691895" cy="688848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1350263" y="2127503"/>
              <a:ext cx="692150" cy="688975"/>
            </a:xfrm>
            <a:custGeom>
              <a:avLst/>
              <a:gdLst/>
              <a:ahLst/>
              <a:cxnLst/>
              <a:rect l="l" t="t" r="r" b="b"/>
              <a:pathLst>
                <a:path w="692150" h="688975">
                  <a:moveTo>
                    <a:pt x="0" y="688848"/>
                  </a:moveTo>
                  <a:lnTo>
                    <a:pt x="691895" y="688848"/>
                  </a:lnTo>
                  <a:lnTo>
                    <a:pt x="691895" y="0"/>
                  </a:lnTo>
                  <a:lnTo>
                    <a:pt x="0" y="0"/>
                  </a:lnTo>
                  <a:lnTo>
                    <a:pt x="0" y="688848"/>
                  </a:lnTo>
                  <a:close/>
                </a:path>
              </a:pathLst>
            </a:custGeom>
            <a:ln w="12192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972311" y="3413759"/>
              <a:ext cx="7367270" cy="1256030"/>
            </a:xfrm>
            <a:custGeom>
              <a:avLst/>
              <a:gdLst/>
              <a:ahLst/>
              <a:cxnLst/>
              <a:rect l="l" t="t" r="r" b="b"/>
              <a:pathLst>
                <a:path w="7367270" h="1256029">
                  <a:moveTo>
                    <a:pt x="7241413" y="0"/>
                  </a:moveTo>
                  <a:lnTo>
                    <a:pt x="125577" y="0"/>
                  </a:lnTo>
                  <a:lnTo>
                    <a:pt x="76697" y="9874"/>
                  </a:lnTo>
                  <a:lnTo>
                    <a:pt x="36780" y="36798"/>
                  </a:lnTo>
                  <a:lnTo>
                    <a:pt x="9868" y="76723"/>
                  </a:lnTo>
                  <a:lnTo>
                    <a:pt x="0" y="125602"/>
                  </a:lnTo>
                  <a:lnTo>
                    <a:pt x="0" y="1130172"/>
                  </a:lnTo>
                  <a:lnTo>
                    <a:pt x="9868" y="1179052"/>
                  </a:lnTo>
                  <a:lnTo>
                    <a:pt x="36780" y="1218977"/>
                  </a:lnTo>
                  <a:lnTo>
                    <a:pt x="76697" y="1245901"/>
                  </a:lnTo>
                  <a:lnTo>
                    <a:pt x="125577" y="1255776"/>
                  </a:lnTo>
                  <a:lnTo>
                    <a:pt x="7241413" y="1255776"/>
                  </a:lnTo>
                  <a:lnTo>
                    <a:pt x="7290292" y="1245901"/>
                  </a:lnTo>
                  <a:lnTo>
                    <a:pt x="7330217" y="1218977"/>
                  </a:lnTo>
                  <a:lnTo>
                    <a:pt x="7357141" y="1179052"/>
                  </a:lnTo>
                  <a:lnTo>
                    <a:pt x="7367015" y="1130172"/>
                  </a:lnTo>
                  <a:lnTo>
                    <a:pt x="7367015" y="125602"/>
                  </a:lnTo>
                  <a:lnTo>
                    <a:pt x="7357141" y="76723"/>
                  </a:lnTo>
                  <a:lnTo>
                    <a:pt x="7330217" y="36798"/>
                  </a:lnTo>
                  <a:lnTo>
                    <a:pt x="7290292" y="9874"/>
                  </a:lnTo>
                  <a:lnTo>
                    <a:pt x="7241413" y="0"/>
                  </a:lnTo>
                  <a:close/>
                </a:path>
              </a:pathLst>
            </a:custGeom>
            <a:solidFill>
              <a:srgbClr val="EECFC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" name="object 8" descr="Earth Globe Americas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350263" y="3697223"/>
              <a:ext cx="691895" cy="688848"/>
            </a:xfrm>
            <a:prstGeom prst="rect">
              <a:avLst/>
            </a:prstGeom>
          </p:spPr>
        </p:pic>
        <p:sp>
          <p:nvSpPr>
            <p:cNvPr id="9" name="object 9"/>
            <p:cNvSpPr/>
            <p:nvPr/>
          </p:nvSpPr>
          <p:spPr>
            <a:xfrm>
              <a:off x="1350263" y="3697223"/>
              <a:ext cx="692150" cy="688975"/>
            </a:xfrm>
            <a:custGeom>
              <a:avLst/>
              <a:gdLst/>
              <a:ahLst/>
              <a:cxnLst/>
              <a:rect l="l" t="t" r="r" b="b"/>
              <a:pathLst>
                <a:path w="692150" h="688975">
                  <a:moveTo>
                    <a:pt x="0" y="688848"/>
                  </a:moveTo>
                  <a:lnTo>
                    <a:pt x="691895" y="688848"/>
                  </a:lnTo>
                  <a:lnTo>
                    <a:pt x="691895" y="0"/>
                  </a:lnTo>
                  <a:lnTo>
                    <a:pt x="0" y="0"/>
                  </a:lnTo>
                  <a:lnTo>
                    <a:pt x="0" y="688848"/>
                  </a:lnTo>
                  <a:close/>
                </a:path>
              </a:pathLst>
            </a:custGeom>
            <a:ln w="12192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972311" y="4983479"/>
              <a:ext cx="7367270" cy="1252855"/>
            </a:xfrm>
            <a:custGeom>
              <a:avLst/>
              <a:gdLst/>
              <a:ahLst/>
              <a:cxnLst/>
              <a:rect l="l" t="t" r="r" b="b"/>
              <a:pathLst>
                <a:path w="7367270" h="1252854">
                  <a:moveTo>
                    <a:pt x="7241794" y="0"/>
                  </a:moveTo>
                  <a:lnTo>
                    <a:pt x="125272" y="0"/>
                  </a:lnTo>
                  <a:lnTo>
                    <a:pt x="76509" y="9850"/>
                  </a:lnTo>
                  <a:lnTo>
                    <a:pt x="36690" y="36703"/>
                  </a:lnTo>
                  <a:lnTo>
                    <a:pt x="9844" y="76509"/>
                  </a:lnTo>
                  <a:lnTo>
                    <a:pt x="0" y="125222"/>
                  </a:lnTo>
                  <a:lnTo>
                    <a:pt x="0" y="1127455"/>
                  </a:lnTo>
                  <a:lnTo>
                    <a:pt x="9844" y="1176218"/>
                  </a:lnTo>
                  <a:lnTo>
                    <a:pt x="36690" y="1216037"/>
                  </a:lnTo>
                  <a:lnTo>
                    <a:pt x="76509" y="1242883"/>
                  </a:lnTo>
                  <a:lnTo>
                    <a:pt x="125272" y="1252728"/>
                  </a:lnTo>
                  <a:lnTo>
                    <a:pt x="7241794" y="1252728"/>
                  </a:lnTo>
                  <a:lnTo>
                    <a:pt x="7290506" y="1242883"/>
                  </a:lnTo>
                  <a:lnTo>
                    <a:pt x="7330313" y="1216037"/>
                  </a:lnTo>
                  <a:lnTo>
                    <a:pt x="7357165" y="1176218"/>
                  </a:lnTo>
                  <a:lnTo>
                    <a:pt x="7367015" y="1127455"/>
                  </a:lnTo>
                  <a:lnTo>
                    <a:pt x="7367015" y="125222"/>
                  </a:lnTo>
                  <a:lnTo>
                    <a:pt x="7357165" y="76509"/>
                  </a:lnTo>
                  <a:lnTo>
                    <a:pt x="7330313" y="36703"/>
                  </a:lnTo>
                  <a:lnTo>
                    <a:pt x="7290506" y="9850"/>
                  </a:lnTo>
                  <a:lnTo>
                    <a:pt x="7241794" y="0"/>
                  </a:lnTo>
                  <a:close/>
                </a:path>
              </a:pathLst>
            </a:custGeom>
            <a:solidFill>
              <a:srgbClr val="EECFC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1" name="object 11" descr="Dumbbell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350263" y="5263895"/>
              <a:ext cx="691895" cy="691896"/>
            </a:xfrm>
            <a:prstGeom prst="rect">
              <a:avLst/>
            </a:prstGeom>
          </p:spPr>
        </p:pic>
        <p:sp>
          <p:nvSpPr>
            <p:cNvPr id="12" name="object 12"/>
            <p:cNvSpPr/>
            <p:nvPr/>
          </p:nvSpPr>
          <p:spPr>
            <a:xfrm>
              <a:off x="1350263" y="5263895"/>
              <a:ext cx="692150" cy="692150"/>
            </a:xfrm>
            <a:custGeom>
              <a:avLst/>
              <a:gdLst/>
              <a:ahLst/>
              <a:cxnLst/>
              <a:rect l="l" t="t" r="r" b="b"/>
              <a:pathLst>
                <a:path w="692150" h="692150">
                  <a:moveTo>
                    <a:pt x="0" y="691895"/>
                  </a:moveTo>
                  <a:lnTo>
                    <a:pt x="691895" y="691895"/>
                  </a:lnTo>
                  <a:lnTo>
                    <a:pt x="691895" y="0"/>
                  </a:lnTo>
                  <a:lnTo>
                    <a:pt x="0" y="0"/>
                  </a:lnTo>
                  <a:lnTo>
                    <a:pt x="0" y="691895"/>
                  </a:lnTo>
                  <a:close/>
                </a:path>
              </a:pathLst>
            </a:custGeom>
            <a:ln w="12192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3" name="object 13"/>
          <p:cNvSpPr txBox="1"/>
          <p:nvPr/>
        </p:nvSpPr>
        <p:spPr>
          <a:xfrm>
            <a:off x="2541777" y="2074240"/>
            <a:ext cx="5674995" cy="3910965"/>
          </a:xfrm>
          <a:prstGeom prst="rect">
            <a:avLst/>
          </a:prstGeom>
        </p:spPr>
        <p:txBody>
          <a:bodyPr vert="horz" wrap="square" lIns="0" tIns="37465" rIns="0" bIns="0" rtlCol="0">
            <a:spAutoFit/>
          </a:bodyPr>
          <a:lstStyle/>
          <a:p>
            <a:pPr marL="12700" marR="5080">
              <a:lnSpc>
                <a:spcPts val="2880"/>
              </a:lnSpc>
              <a:spcBef>
                <a:spcPts val="295"/>
              </a:spcBef>
            </a:pPr>
            <a:r>
              <a:rPr sz="2500" b="1" dirty="0">
                <a:latin typeface="Times New Roman"/>
                <a:cs typeface="Times New Roman"/>
              </a:rPr>
              <a:t>Good</a:t>
            </a:r>
            <a:r>
              <a:rPr sz="2500" b="1" spc="-45" dirty="0">
                <a:latin typeface="Times New Roman"/>
                <a:cs typeface="Times New Roman"/>
              </a:rPr>
              <a:t> </a:t>
            </a:r>
            <a:r>
              <a:rPr sz="2500" b="1" dirty="0">
                <a:latin typeface="Times New Roman"/>
                <a:cs typeface="Times New Roman"/>
              </a:rPr>
              <a:t>Health</a:t>
            </a:r>
            <a:r>
              <a:rPr sz="2500" b="1" spc="-40" dirty="0">
                <a:latin typeface="Times New Roman"/>
                <a:cs typeface="Times New Roman"/>
              </a:rPr>
              <a:t> </a:t>
            </a:r>
            <a:r>
              <a:rPr sz="2500" b="1" dirty="0">
                <a:latin typeface="Times New Roman"/>
                <a:cs typeface="Times New Roman"/>
              </a:rPr>
              <a:t>and</a:t>
            </a:r>
            <a:r>
              <a:rPr sz="2500" b="1" spc="-75" dirty="0">
                <a:latin typeface="Times New Roman"/>
                <a:cs typeface="Times New Roman"/>
              </a:rPr>
              <a:t> </a:t>
            </a:r>
            <a:r>
              <a:rPr sz="2500" b="1" spc="-45" dirty="0">
                <a:latin typeface="Times New Roman"/>
                <a:cs typeface="Times New Roman"/>
              </a:rPr>
              <a:t>Well-</a:t>
            </a:r>
            <a:r>
              <a:rPr sz="2500" b="1" dirty="0">
                <a:latin typeface="Times New Roman"/>
                <a:cs typeface="Times New Roman"/>
              </a:rPr>
              <a:t>being</a:t>
            </a:r>
            <a:r>
              <a:rPr sz="2500" b="1" spc="-10" dirty="0">
                <a:latin typeface="Times New Roman"/>
                <a:cs typeface="Times New Roman"/>
              </a:rPr>
              <a:t> </a:t>
            </a:r>
            <a:r>
              <a:rPr sz="2500" dirty="0">
                <a:latin typeface="Times New Roman"/>
                <a:cs typeface="Times New Roman"/>
              </a:rPr>
              <a:t>–</a:t>
            </a:r>
            <a:r>
              <a:rPr sz="2500" spc="-45" dirty="0">
                <a:latin typeface="Times New Roman"/>
                <a:cs typeface="Times New Roman"/>
              </a:rPr>
              <a:t> </a:t>
            </a:r>
            <a:r>
              <a:rPr sz="2500" spc="-10" dirty="0">
                <a:latin typeface="Times New Roman"/>
                <a:cs typeface="Times New Roman"/>
              </a:rPr>
              <a:t>Sustainable </a:t>
            </a:r>
            <a:r>
              <a:rPr sz="2500" dirty="0">
                <a:latin typeface="Times New Roman"/>
                <a:cs typeface="Times New Roman"/>
              </a:rPr>
              <a:t>Development</a:t>
            </a:r>
            <a:r>
              <a:rPr sz="2500" spc="-65" dirty="0">
                <a:latin typeface="Times New Roman"/>
                <a:cs typeface="Times New Roman"/>
              </a:rPr>
              <a:t> </a:t>
            </a:r>
            <a:r>
              <a:rPr sz="2500" dirty="0">
                <a:latin typeface="Times New Roman"/>
                <a:cs typeface="Times New Roman"/>
              </a:rPr>
              <a:t>Goal</a:t>
            </a:r>
            <a:r>
              <a:rPr sz="2500" spc="-85" dirty="0">
                <a:latin typeface="Times New Roman"/>
                <a:cs typeface="Times New Roman"/>
              </a:rPr>
              <a:t> </a:t>
            </a:r>
            <a:r>
              <a:rPr sz="2500" dirty="0">
                <a:latin typeface="Times New Roman"/>
                <a:cs typeface="Times New Roman"/>
              </a:rPr>
              <a:t>(SDG-</a:t>
            </a:r>
            <a:r>
              <a:rPr sz="2500" spc="-25" dirty="0">
                <a:latin typeface="Times New Roman"/>
                <a:cs typeface="Times New Roman"/>
              </a:rPr>
              <a:t>3)</a:t>
            </a:r>
            <a:endParaRPr sz="25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25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840"/>
              </a:spcBef>
            </a:pPr>
            <a:endParaRPr sz="2500">
              <a:latin typeface="Times New Roman"/>
              <a:cs typeface="Times New Roman"/>
            </a:endParaRPr>
          </a:p>
          <a:p>
            <a:pPr marL="12700" marR="190500">
              <a:lnSpc>
                <a:spcPts val="2880"/>
              </a:lnSpc>
              <a:spcBef>
                <a:spcPts val="5"/>
              </a:spcBef>
            </a:pPr>
            <a:r>
              <a:rPr sz="2500" b="1" dirty="0">
                <a:latin typeface="Times New Roman"/>
                <a:cs typeface="Times New Roman"/>
              </a:rPr>
              <a:t>Branding</a:t>
            </a:r>
            <a:r>
              <a:rPr sz="2500" b="1" spc="-60" dirty="0">
                <a:latin typeface="Times New Roman"/>
                <a:cs typeface="Times New Roman"/>
              </a:rPr>
              <a:t> </a:t>
            </a:r>
            <a:r>
              <a:rPr sz="2500" b="1" dirty="0">
                <a:latin typeface="Times New Roman"/>
                <a:cs typeface="Times New Roman"/>
              </a:rPr>
              <a:t>India</a:t>
            </a:r>
            <a:r>
              <a:rPr sz="2500" b="1" spc="-80" dirty="0">
                <a:latin typeface="Times New Roman"/>
                <a:cs typeface="Times New Roman"/>
              </a:rPr>
              <a:t> </a:t>
            </a:r>
            <a:r>
              <a:rPr sz="2500" b="1" dirty="0">
                <a:latin typeface="Times New Roman"/>
                <a:cs typeface="Times New Roman"/>
              </a:rPr>
              <a:t>globally</a:t>
            </a:r>
            <a:r>
              <a:rPr sz="2500" b="1" spc="-65" dirty="0">
                <a:latin typeface="Times New Roman"/>
                <a:cs typeface="Times New Roman"/>
              </a:rPr>
              <a:t> </a:t>
            </a:r>
            <a:r>
              <a:rPr sz="2500" dirty="0">
                <a:latin typeface="Times New Roman"/>
                <a:cs typeface="Times New Roman"/>
              </a:rPr>
              <a:t>and</a:t>
            </a:r>
            <a:r>
              <a:rPr sz="2500" spc="-55" dirty="0">
                <a:latin typeface="Times New Roman"/>
                <a:cs typeface="Times New Roman"/>
              </a:rPr>
              <a:t> </a:t>
            </a:r>
            <a:r>
              <a:rPr sz="2500" dirty="0">
                <a:latin typeface="Times New Roman"/>
                <a:cs typeface="Times New Roman"/>
              </a:rPr>
              <a:t>making</a:t>
            </a:r>
            <a:r>
              <a:rPr sz="2500" spc="-55" dirty="0">
                <a:latin typeface="Times New Roman"/>
                <a:cs typeface="Times New Roman"/>
              </a:rPr>
              <a:t> </a:t>
            </a:r>
            <a:r>
              <a:rPr sz="2500" spc="-25" dirty="0">
                <a:latin typeface="Times New Roman"/>
                <a:cs typeface="Times New Roman"/>
              </a:rPr>
              <a:t>IDY </a:t>
            </a:r>
            <a:r>
              <a:rPr sz="2500" dirty="0">
                <a:latin typeface="Times New Roman"/>
                <a:cs typeface="Times New Roman"/>
              </a:rPr>
              <a:t>an</a:t>
            </a:r>
            <a:r>
              <a:rPr sz="2500" spc="-75" dirty="0">
                <a:latin typeface="Times New Roman"/>
                <a:cs typeface="Times New Roman"/>
              </a:rPr>
              <a:t> </a:t>
            </a:r>
            <a:r>
              <a:rPr sz="2500" dirty="0">
                <a:latin typeface="Times New Roman"/>
                <a:cs typeface="Times New Roman"/>
              </a:rPr>
              <a:t>International</a:t>
            </a:r>
            <a:r>
              <a:rPr sz="2500" spc="-60" dirty="0">
                <a:latin typeface="Times New Roman"/>
                <a:cs typeface="Times New Roman"/>
              </a:rPr>
              <a:t> </a:t>
            </a:r>
            <a:r>
              <a:rPr sz="2500" spc="-20" dirty="0">
                <a:latin typeface="Times New Roman"/>
                <a:cs typeface="Times New Roman"/>
              </a:rPr>
              <a:t>event</a:t>
            </a:r>
            <a:endParaRPr sz="25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25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844"/>
              </a:spcBef>
            </a:pPr>
            <a:endParaRPr sz="2500">
              <a:latin typeface="Times New Roman"/>
              <a:cs typeface="Times New Roman"/>
            </a:endParaRPr>
          </a:p>
          <a:p>
            <a:pPr marL="12700" marR="751840">
              <a:lnSpc>
                <a:spcPts val="2880"/>
              </a:lnSpc>
            </a:pPr>
            <a:r>
              <a:rPr sz="2500" b="1" dirty="0">
                <a:latin typeface="Times New Roman"/>
                <a:cs typeface="Times New Roman"/>
              </a:rPr>
              <a:t>Promoting</a:t>
            </a:r>
            <a:r>
              <a:rPr sz="2500" b="1" spc="-80" dirty="0">
                <a:latin typeface="Times New Roman"/>
                <a:cs typeface="Times New Roman"/>
              </a:rPr>
              <a:t> </a:t>
            </a:r>
            <a:r>
              <a:rPr sz="2500" b="1" dirty="0">
                <a:latin typeface="Times New Roman"/>
                <a:cs typeface="Times New Roman"/>
              </a:rPr>
              <a:t>awareness</a:t>
            </a:r>
            <a:r>
              <a:rPr sz="2500" b="1" spc="-110" dirty="0">
                <a:latin typeface="Times New Roman"/>
                <a:cs typeface="Times New Roman"/>
              </a:rPr>
              <a:t> </a:t>
            </a:r>
            <a:r>
              <a:rPr sz="2500" dirty="0">
                <a:latin typeface="Times New Roman"/>
                <a:cs typeface="Times New Roman"/>
              </a:rPr>
              <a:t>about</a:t>
            </a:r>
            <a:r>
              <a:rPr sz="2500" spc="-114" dirty="0">
                <a:latin typeface="Times New Roman"/>
                <a:cs typeface="Times New Roman"/>
              </a:rPr>
              <a:t> </a:t>
            </a:r>
            <a:r>
              <a:rPr sz="2500" spc="-10" dirty="0">
                <a:latin typeface="Times New Roman"/>
                <a:cs typeface="Times New Roman"/>
              </a:rPr>
              <a:t>physical, </a:t>
            </a:r>
            <a:r>
              <a:rPr sz="2500" dirty="0">
                <a:latin typeface="Times New Roman"/>
                <a:cs typeface="Times New Roman"/>
              </a:rPr>
              <a:t>mental</a:t>
            </a:r>
            <a:r>
              <a:rPr sz="2500" spc="-50" dirty="0">
                <a:latin typeface="Times New Roman"/>
                <a:cs typeface="Times New Roman"/>
              </a:rPr>
              <a:t> </a:t>
            </a:r>
            <a:r>
              <a:rPr sz="2500" dirty="0">
                <a:latin typeface="Times New Roman"/>
                <a:cs typeface="Times New Roman"/>
              </a:rPr>
              <a:t>and</a:t>
            </a:r>
            <a:r>
              <a:rPr sz="2500" spc="-50" dirty="0">
                <a:latin typeface="Times New Roman"/>
                <a:cs typeface="Times New Roman"/>
              </a:rPr>
              <a:t> </a:t>
            </a:r>
            <a:r>
              <a:rPr sz="2500" dirty="0">
                <a:latin typeface="Times New Roman"/>
                <a:cs typeface="Times New Roman"/>
              </a:rPr>
              <a:t>spiritual</a:t>
            </a:r>
            <a:r>
              <a:rPr sz="2500" spc="-65" dirty="0">
                <a:latin typeface="Times New Roman"/>
                <a:cs typeface="Times New Roman"/>
              </a:rPr>
              <a:t> </a:t>
            </a:r>
            <a:r>
              <a:rPr sz="2500" spc="-10" dirty="0">
                <a:latin typeface="Times New Roman"/>
                <a:cs typeface="Times New Roman"/>
              </a:rPr>
              <a:t>benefits</a:t>
            </a:r>
            <a:r>
              <a:rPr sz="2500" spc="-114" dirty="0">
                <a:latin typeface="Times New Roman"/>
                <a:cs typeface="Times New Roman"/>
              </a:rPr>
              <a:t> </a:t>
            </a:r>
            <a:r>
              <a:rPr sz="2500" spc="-20" dirty="0">
                <a:latin typeface="Times New Roman"/>
                <a:cs typeface="Times New Roman"/>
              </a:rPr>
              <a:t>Yoga</a:t>
            </a:r>
            <a:endParaRPr sz="2500">
              <a:latin typeface="Times New Roman"/>
              <a:cs typeface="Times New Roman"/>
            </a:endParaRPr>
          </a:p>
        </p:txBody>
      </p:sp>
      <p:grpSp>
        <p:nvGrpSpPr>
          <p:cNvPr id="14" name="object 14"/>
          <p:cNvGrpSpPr/>
          <p:nvPr/>
        </p:nvGrpSpPr>
        <p:grpSpPr>
          <a:xfrm>
            <a:off x="333180" y="262127"/>
            <a:ext cx="8669655" cy="710565"/>
            <a:chOff x="333180" y="262127"/>
            <a:chExt cx="8669655" cy="710565"/>
          </a:xfrm>
        </p:grpSpPr>
        <p:pic>
          <p:nvPicPr>
            <p:cNvPr id="15" name="object 15" descr="IDY-Logo IDY Logo India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333180" y="262127"/>
              <a:ext cx="613393" cy="613826"/>
            </a:xfrm>
            <a:prstGeom prst="rect">
              <a:avLst/>
            </a:prstGeom>
          </p:spPr>
        </p:pic>
        <p:pic>
          <p:nvPicPr>
            <p:cNvPr id="16" name="object 16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8377240" y="350265"/>
              <a:ext cx="625549" cy="622173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$PPTXTitle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435609">
              <a:lnSpc>
                <a:spcPct val="100000"/>
              </a:lnSpc>
              <a:spcBef>
                <a:spcPts val="110"/>
              </a:spcBef>
            </a:pPr>
            <a:r>
              <a:rPr dirty="0">
                <a:solidFill>
                  <a:srgbClr val="C00000"/>
                </a:solidFill>
              </a:rPr>
              <a:t>Previous</a:t>
            </a:r>
            <a:r>
              <a:rPr spc="-100" dirty="0">
                <a:solidFill>
                  <a:srgbClr val="C00000"/>
                </a:solidFill>
              </a:rPr>
              <a:t> </a:t>
            </a:r>
            <a:r>
              <a:rPr dirty="0">
                <a:solidFill>
                  <a:srgbClr val="C00000"/>
                </a:solidFill>
              </a:rPr>
              <a:t>International</a:t>
            </a:r>
            <a:r>
              <a:rPr spc="-100" dirty="0">
                <a:solidFill>
                  <a:srgbClr val="C00000"/>
                </a:solidFill>
              </a:rPr>
              <a:t> </a:t>
            </a:r>
            <a:r>
              <a:rPr dirty="0">
                <a:solidFill>
                  <a:srgbClr val="C00000"/>
                </a:solidFill>
              </a:rPr>
              <a:t>Days</a:t>
            </a:r>
            <a:r>
              <a:rPr spc="-70" dirty="0">
                <a:solidFill>
                  <a:srgbClr val="C00000"/>
                </a:solidFill>
              </a:rPr>
              <a:t> </a:t>
            </a:r>
            <a:r>
              <a:rPr dirty="0">
                <a:solidFill>
                  <a:srgbClr val="C00000"/>
                </a:solidFill>
              </a:rPr>
              <a:t>of</a:t>
            </a:r>
            <a:r>
              <a:rPr spc="-150" dirty="0">
                <a:solidFill>
                  <a:srgbClr val="C00000"/>
                </a:solidFill>
              </a:rPr>
              <a:t> </a:t>
            </a:r>
            <a:r>
              <a:rPr spc="-60" dirty="0">
                <a:solidFill>
                  <a:srgbClr val="C00000"/>
                </a:solidFill>
              </a:rPr>
              <a:t>Yoga</a:t>
            </a:r>
            <a:r>
              <a:rPr spc="-50" dirty="0">
                <a:solidFill>
                  <a:srgbClr val="C00000"/>
                </a:solidFill>
              </a:rPr>
              <a:t> </a:t>
            </a:r>
            <a:r>
              <a:rPr spc="-10" dirty="0">
                <a:solidFill>
                  <a:srgbClr val="C00000"/>
                </a:solidFill>
              </a:rPr>
              <a:t>(IDY)</a:t>
            </a:r>
          </a:p>
        </p:txBody>
      </p:sp>
      <p:grpSp>
        <p:nvGrpSpPr>
          <p:cNvPr id="3" name="object 3"/>
          <p:cNvGrpSpPr/>
          <p:nvPr/>
        </p:nvGrpSpPr>
        <p:grpSpPr>
          <a:xfrm>
            <a:off x="280077" y="188976"/>
            <a:ext cx="8751570" cy="6407150"/>
            <a:chOff x="280077" y="188976"/>
            <a:chExt cx="8751570" cy="6407150"/>
          </a:xfrm>
        </p:grpSpPr>
        <p:pic>
          <p:nvPicPr>
            <p:cNvPr id="4" name="object 4" descr="IDY-Logo IDY Logo India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80077" y="188976"/>
              <a:ext cx="400981" cy="582615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8559911" y="281093"/>
              <a:ext cx="471229" cy="654303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66344" y="1000520"/>
              <a:ext cx="8335002" cy="5595351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$PPTXTitle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222992" rIns="0" bIns="0" rtlCol="0">
            <a:spAutoFit/>
          </a:bodyPr>
          <a:lstStyle/>
          <a:p>
            <a:pPr marL="2321560">
              <a:lnSpc>
                <a:spcPct val="100000"/>
              </a:lnSpc>
              <a:spcBef>
                <a:spcPts val="110"/>
              </a:spcBef>
            </a:pPr>
            <a:r>
              <a:rPr dirty="0">
                <a:solidFill>
                  <a:srgbClr val="C00000"/>
                </a:solidFill>
              </a:rPr>
              <a:t>Previous</a:t>
            </a:r>
            <a:r>
              <a:rPr spc="-95" dirty="0">
                <a:solidFill>
                  <a:srgbClr val="C00000"/>
                </a:solidFill>
              </a:rPr>
              <a:t> </a:t>
            </a:r>
            <a:r>
              <a:rPr spc="-10" dirty="0">
                <a:solidFill>
                  <a:srgbClr val="C00000"/>
                </a:solidFill>
              </a:rPr>
              <a:t>Initiatives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546352" y="3824681"/>
            <a:ext cx="490220" cy="32956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000" b="1" spc="-20" dirty="0">
                <a:latin typeface="Perpetua"/>
                <a:cs typeface="Perpetua"/>
              </a:rPr>
              <a:t>2015</a:t>
            </a:r>
            <a:endParaRPr sz="2000">
              <a:latin typeface="Perpetua"/>
              <a:cs typeface="Perpetua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396240" y="1441450"/>
            <a:ext cx="8351520" cy="2383790"/>
            <a:chOff x="396240" y="1441450"/>
            <a:chExt cx="8351520" cy="2383790"/>
          </a:xfrm>
        </p:grpSpPr>
        <p:sp>
          <p:nvSpPr>
            <p:cNvPr id="5" name="object 5"/>
            <p:cNvSpPr/>
            <p:nvPr/>
          </p:nvSpPr>
          <p:spPr>
            <a:xfrm>
              <a:off x="396240" y="3642360"/>
              <a:ext cx="8351520" cy="182880"/>
            </a:xfrm>
            <a:custGeom>
              <a:avLst/>
              <a:gdLst/>
              <a:ahLst/>
              <a:cxnLst/>
              <a:rect l="l" t="t" r="r" b="b"/>
              <a:pathLst>
                <a:path w="8351520" h="182879">
                  <a:moveTo>
                    <a:pt x="8351520" y="0"/>
                  </a:moveTo>
                  <a:lnTo>
                    <a:pt x="0" y="0"/>
                  </a:lnTo>
                  <a:lnTo>
                    <a:pt x="0" y="182880"/>
                  </a:lnTo>
                  <a:lnTo>
                    <a:pt x="8351520" y="182880"/>
                  </a:lnTo>
                  <a:lnTo>
                    <a:pt x="8351520" y="0"/>
                  </a:lnTo>
                  <a:close/>
                </a:path>
              </a:pathLst>
            </a:custGeom>
            <a:solidFill>
              <a:srgbClr val="D2471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566928" y="1447800"/>
              <a:ext cx="2447925" cy="1417320"/>
            </a:xfrm>
            <a:custGeom>
              <a:avLst/>
              <a:gdLst/>
              <a:ahLst/>
              <a:cxnLst/>
              <a:rect l="l" t="t" r="r" b="b"/>
              <a:pathLst>
                <a:path w="2447925" h="1417320">
                  <a:moveTo>
                    <a:pt x="2447544" y="0"/>
                  </a:moveTo>
                  <a:lnTo>
                    <a:pt x="0" y="0"/>
                  </a:lnTo>
                  <a:lnTo>
                    <a:pt x="0" y="1417320"/>
                  </a:lnTo>
                  <a:lnTo>
                    <a:pt x="2447544" y="1417320"/>
                  </a:lnTo>
                  <a:lnTo>
                    <a:pt x="2447544" y="0"/>
                  </a:lnTo>
                  <a:close/>
                </a:path>
              </a:pathLst>
            </a:custGeom>
            <a:solidFill>
              <a:srgbClr val="EECFCC">
                <a:alpha val="90194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566928" y="1447800"/>
              <a:ext cx="2447925" cy="1417320"/>
            </a:xfrm>
            <a:custGeom>
              <a:avLst/>
              <a:gdLst/>
              <a:ahLst/>
              <a:cxnLst/>
              <a:rect l="l" t="t" r="r" b="b"/>
              <a:pathLst>
                <a:path w="2447925" h="1417320">
                  <a:moveTo>
                    <a:pt x="0" y="1417320"/>
                  </a:moveTo>
                  <a:lnTo>
                    <a:pt x="2447544" y="1417320"/>
                  </a:lnTo>
                  <a:lnTo>
                    <a:pt x="2447544" y="0"/>
                  </a:lnTo>
                  <a:lnTo>
                    <a:pt x="0" y="0"/>
                  </a:lnTo>
                  <a:lnTo>
                    <a:pt x="0" y="1417320"/>
                  </a:lnTo>
                  <a:close/>
                </a:path>
              </a:pathLst>
            </a:custGeom>
            <a:ln w="12192">
              <a:solidFill>
                <a:srgbClr val="EECFC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 txBox="1"/>
          <p:nvPr/>
        </p:nvSpPr>
        <p:spPr>
          <a:xfrm>
            <a:off x="725525" y="1464309"/>
            <a:ext cx="1981200" cy="1339850"/>
          </a:xfrm>
          <a:prstGeom prst="rect">
            <a:avLst/>
          </a:prstGeom>
        </p:spPr>
        <p:txBody>
          <a:bodyPr vert="horz" wrap="square" lIns="0" tIns="48895" rIns="0" bIns="0" rtlCol="0">
            <a:spAutoFit/>
          </a:bodyPr>
          <a:lstStyle/>
          <a:p>
            <a:pPr marL="12700" marR="30480">
              <a:lnSpc>
                <a:spcPct val="86700"/>
              </a:lnSpc>
              <a:spcBef>
                <a:spcPts val="385"/>
              </a:spcBef>
            </a:pPr>
            <a:r>
              <a:rPr sz="1800" spc="-40" dirty="0">
                <a:latin typeface="Times New Roman"/>
                <a:cs typeface="Times New Roman"/>
              </a:rPr>
              <a:t>Two </a:t>
            </a:r>
            <a:r>
              <a:rPr sz="1800" dirty="0">
                <a:latin typeface="Times New Roman"/>
                <a:cs typeface="Times New Roman"/>
              </a:rPr>
              <a:t>Guinness</a:t>
            </a:r>
            <a:r>
              <a:rPr sz="1800" spc="-90" dirty="0">
                <a:latin typeface="Times New Roman"/>
                <a:cs typeface="Times New Roman"/>
              </a:rPr>
              <a:t> </a:t>
            </a:r>
            <a:r>
              <a:rPr sz="1800" spc="-25" dirty="0">
                <a:latin typeface="Times New Roman"/>
                <a:cs typeface="Times New Roman"/>
              </a:rPr>
              <a:t>World </a:t>
            </a:r>
            <a:r>
              <a:rPr sz="1800" dirty="0">
                <a:latin typeface="Times New Roman"/>
                <a:cs typeface="Times New Roman"/>
              </a:rPr>
              <a:t>Records</a:t>
            </a:r>
            <a:r>
              <a:rPr sz="1800" spc="-4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achieved</a:t>
            </a:r>
            <a:r>
              <a:rPr sz="1800" spc="-35" dirty="0">
                <a:latin typeface="Times New Roman"/>
                <a:cs typeface="Times New Roman"/>
              </a:rPr>
              <a:t> </a:t>
            </a:r>
            <a:r>
              <a:rPr sz="1800" spc="-25" dirty="0">
                <a:latin typeface="Times New Roman"/>
                <a:cs typeface="Times New Roman"/>
              </a:rPr>
              <a:t>in </a:t>
            </a:r>
            <a:r>
              <a:rPr sz="1800" spc="-20" dirty="0">
                <a:latin typeface="Times New Roman"/>
                <a:cs typeface="Times New Roman"/>
              </a:rPr>
              <a:t>2015</a:t>
            </a:r>
            <a:endParaRPr sz="1800">
              <a:latin typeface="Times New Roman"/>
              <a:cs typeface="Times New Roman"/>
            </a:endParaRPr>
          </a:p>
          <a:p>
            <a:pPr marL="12700">
              <a:lnSpc>
                <a:spcPts val="2014"/>
              </a:lnSpc>
              <a:spcBef>
                <a:spcPts val="409"/>
              </a:spcBef>
            </a:pPr>
            <a:r>
              <a:rPr sz="1800" dirty="0">
                <a:latin typeface="Times New Roman"/>
                <a:cs typeface="Times New Roman"/>
              </a:rPr>
              <a:t>Footfall</a:t>
            </a:r>
            <a:r>
              <a:rPr sz="1800" spc="-3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of</a:t>
            </a:r>
            <a:r>
              <a:rPr sz="1800" spc="-40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imes New Roman"/>
                <a:cs typeface="Times New Roman"/>
              </a:rPr>
              <a:t>35,985</a:t>
            </a:r>
            <a:endParaRPr sz="1800">
              <a:latin typeface="Times New Roman"/>
              <a:cs typeface="Times New Roman"/>
            </a:endParaRPr>
          </a:p>
          <a:p>
            <a:pPr marL="12700">
              <a:lnSpc>
                <a:spcPts val="2014"/>
              </a:lnSpc>
            </a:pPr>
            <a:r>
              <a:rPr sz="1800" dirty="0">
                <a:latin typeface="Times New Roman"/>
                <a:cs typeface="Times New Roman"/>
              </a:rPr>
              <a:t>from 84</a:t>
            </a:r>
            <a:r>
              <a:rPr sz="1800" spc="-50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imes New Roman"/>
                <a:cs typeface="Times New Roman"/>
              </a:rPr>
              <a:t>Nationalities</a:t>
            </a:r>
            <a:endParaRPr sz="1800">
              <a:latin typeface="Times New Roman"/>
              <a:cs typeface="Times New Roman"/>
            </a:endParaRPr>
          </a:p>
        </p:txBody>
      </p:sp>
      <p:grpSp>
        <p:nvGrpSpPr>
          <p:cNvPr id="9" name="object 9"/>
          <p:cNvGrpSpPr/>
          <p:nvPr/>
        </p:nvGrpSpPr>
        <p:grpSpPr>
          <a:xfrm>
            <a:off x="1786001" y="2861945"/>
            <a:ext cx="2625090" cy="2981325"/>
            <a:chOff x="1786001" y="2861945"/>
            <a:chExt cx="2625090" cy="2981325"/>
          </a:xfrm>
        </p:grpSpPr>
        <p:sp>
          <p:nvSpPr>
            <p:cNvPr id="10" name="object 10"/>
            <p:cNvSpPr/>
            <p:nvPr/>
          </p:nvSpPr>
          <p:spPr>
            <a:xfrm>
              <a:off x="1789176" y="2865120"/>
              <a:ext cx="0" cy="777240"/>
            </a:xfrm>
            <a:custGeom>
              <a:avLst/>
              <a:gdLst/>
              <a:ahLst/>
              <a:cxnLst/>
              <a:rect l="l" t="t" r="r" b="b"/>
              <a:pathLst>
                <a:path h="777239">
                  <a:moveTo>
                    <a:pt x="0" y="0"/>
                  </a:moveTo>
                  <a:lnTo>
                    <a:pt x="0" y="777239"/>
                  </a:lnTo>
                </a:path>
              </a:pathLst>
            </a:custGeom>
            <a:ln w="6096">
              <a:solidFill>
                <a:srgbClr val="D24717"/>
              </a:solidFill>
              <a:prstDash val="sys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1956816" y="4602480"/>
              <a:ext cx="2447925" cy="1234440"/>
            </a:xfrm>
            <a:custGeom>
              <a:avLst/>
              <a:gdLst/>
              <a:ahLst/>
              <a:cxnLst/>
              <a:rect l="l" t="t" r="r" b="b"/>
              <a:pathLst>
                <a:path w="2447925" h="1234439">
                  <a:moveTo>
                    <a:pt x="2447544" y="0"/>
                  </a:moveTo>
                  <a:lnTo>
                    <a:pt x="0" y="0"/>
                  </a:lnTo>
                  <a:lnTo>
                    <a:pt x="0" y="1234440"/>
                  </a:lnTo>
                  <a:lnTo>
                    <a:pt x="2447544" y="1234440"/>
                  </a:lnTo>
                  <a:lnTo>
                    <a:pt x="2447544" y="0"/>
                  </a:lnTo>
                  <a:close/>
                </a:path>
              </a:pathLst>
            </a:custGeom>
            <a:solidFill>
              <a:srgbClr val="EECFCC">
                <a:alpha val="90194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1956816" y="4602480"/>
              <a:ext cx="2447925" cy="1234440"/>
            </a:xfrm>
            <a:custGeom>
              <a:avLst/>
              <a:gdLst/>
              <a:ahLst/>
              <a:cxnLst/>
              <a:rect l="l" t="t" r="r" b="b"/>
              <a:pathLst>
                <a:path w="2447925" h="1234439">
                  <a:moveTo>
                    <a:pt x="0" y="1234440"/>
                  </a:moveTo>
                  <a:lnTo>
                    <a:pt x="2447544" y="1234440"/>
                  </a:lnTo>
                  <a:lnTo>
                    <a:pt x="2447544" y="0"/>
                  </a:lnTo>
                  <a:lnTo>
                    <a:pt x="0" y="0"/>
                  </a:lnTo>
                  <a:lnTo>
                    <a:pt x="0" y="1234440"/>
                  </a:lnTo>
                  <a:close/>
                </a:path>
              </a:pathLst>
            </a:custGeom>
            <a:ln w="12192">
              <a:solidFill>
                <a:srgbClr val="EECFC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3" name="object 13"/>
          <p:cNvSpPr txBox="1"/>
          <p:nvPr/>
        </p:nvSpPr>
        <p:spPr>
          <a:xfrm>
            <a:off x="2937764" y="3224530"/>
            <a:ext cx="488950" cy="32956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2000" b="1" spc="-20" dirty="0">
                <a:latin typeface="Perpetua"/>
                <a:cs typeface="Perpetua"/>
              </a:rPr>
              <a:t>2018</a:t>
            </a:r>
            <a:endParaRPr sz="2000">
              <a:latin typeface="Perpetua"/>
              <a:cs typeface="Perpetua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2097785" y="4711395"/>
            <a:ext cx="2089150" cy="981710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ts val="1789"/>
              </a:lnSpc>
              <a:spcBef>
                <a:spcPts val="110"/>
              </a:spcBef>
            </a:pPr>
            <a:r>
              <a:rPr sz="1600" dirty="0">
                <a:latin typeface="Times New Roman"/>
                <a:cs typeface="Times New Roman"/>
              </a:rPr>
              <a:t>‘The</a:t>
            </a:r>
            <a:r>
              <a:rPr sz="1600" spc="-75" dirty="0">
                <a:latin typeface="Times New Roman"/>
                <a:cs typeface="Times New Roman"/>
              </a:rPr>
              <a:t> </a:t>
            </a:r>
            <a:r>
              <a:rPr sz="1600" spc="-55" dirty="0">
                <a:latin typeface="Times New Roman"/>
                <a:cs typeface="Times New Roman"/>
              </a:rPr>
              <a:t>Yoga</a:t>
            </a:r>
            <a:r>
              <a:rPr sz="1600" spc="-60" dirty="0">
                <a:latin typeface="Times New Roman"/>
                <a:cs typeface="Times New Roman"/>
              </a:rPr>
              <a:t> </a:t>
            </a:r>
            <a:r>
              <a:rPr sz="1600" spc="-10" dirty="0">
                <a:latin typeface="Times New Roman"/>
                <a:cs typeface="Times New Roman"/>
              </a:rPr>
              <a:t>Ambassadors’</a:t>
            </a:r>
            <a:endParaRPr sz="1600">
              <a:latin typeface="Times New Roman"/>
              <a:cs typeface="Times New Roman"/>
            </a:endParaRPr>
          </a:p>
          <a:p>
            <a:pPr marL="12700">
              <a:lnSpc>
                <a:spcPts val="1789"/>
              </a:lnSpc>
            </a:pPr>
            <a:r>
              <a:rPr sz="1600" spc="-20" dirty="0">
                <a:latin typeface="Times New Roman"/>
                <a:cs typeface="Times New Roman"/>
              </a:rPr>
              <a:t>Tour</a:t>
            </a:r>
            <a:r>
              <a:rPr sz="1600" spc="-65" dirty="0">
                <a:latin typeface="Times New Roman"/>
                <a:cs typeface="Times New Roman"/>
              </a:rPr>
              <a:t> </a:t>
            </a:r>
            <a:r>
              <a:rPr sz="1600" spc="-10" dirty="0">
                <a:latin typeface="Times New Roman"/>
                <a:cs typeface="Times New Roman"/>
              </a:rPr>
              <a:t>(2018)</a:t>
            </a:r>
            <a:endParaRPr sz="1600">
              <a:latin typeface="Times New Roman"/>
              <a:cs typeface="Times New Roman"/>
            </a:endParaRPr>
          </a:p>
          <a:p>
            <a:pPr marL="12700">
              <a:lnSpc>
                <a:spcPts val="1789"/>
              </a:lnSpc>
              <a:spcBef>
                <a:spcPts val="360"/>
              </a:spcBef>
            </a:pPr>
            <a:r>
              <a:rPr sz="1600" spc="-10" dirty="0">
                <a:latin typeface="Times New Roman"/>
                <a:cs typeface="Times New Roman"/>
              </a:rPr>
              <a:t>Participants</a:t>
            </a:r>
            <a:r>
              <a:rPr sz="1600" spc="-75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from</a:t>
            </a:r>
            <a:r>
              <a:rPr sz="1600" spc="50" dirty="0">
                <a:latin typeface="Times New Roman"/>
                <a:cs typeface="Times New Roman"/>
              </a:rPr>
              <a:t> </a:t>
            </a:r>
            <a:r>
              <a:rPr sz="1600" spc="-25" dirty="0">
                <a:latin typeface="Times New Roman"/>
                <a:cs typeface="Times New Roman"/>
              </a:rPr>
              <a:t>22</a:t>
            </a:r>
            <a:endParaRPr sz="1600">
              <a:latin typeface="Times New Roman"/>
              <a:cs typeface="Times New Roman"/>
            </a:endParaRPr>
          </a:p>
          <a:p>
            <a:pPr marL="12700">
              <a:lnSpc>
                <a:spcPts val="1789"/>
              </a:lnSpc>
            </a:pPr>
            <a:r>
              <a:rPr sz="1600" dirty="0">
                <a:latin typeface="Times New Roman"/>
                <a:cs typeface="Times New Roman"/>
              </a:rPr>
              <a:t>countries</a:t>
            </a:r>
            <a:r>
              <a:rPr sz="1600" spc="-60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during</a:t>
            </a:r>
            <a:r>
              <a:rPr sz="1600" spc="-65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4th</a:t>
            </a:r>
            <a:r>
              <a:rPr sz="1600" spc="-40" dirty="0">
                <a:latin typeface="Times New Roman"/>
                <a:cs typeface="Times New Roman"/>
              </a:rPr>
              <a:t> </a:t>
            </a:r>
            <a:r>
              <a:rPr sz="1600" spc="-30" dirty="0">
                <a:latin typeface="Times New Roman"/>
                <a:cs typeface="Times New Roman"/>
              </a:rPr>
              <a:t>IDY.</a:t>
            </a:r>
            <a:endParaRPr sz="1600">
              <a:latin typeface="Times New Roman"/>
              <a:cs typeface="Times New Roman"/>
            </a:endParaRPr>
          </a:p>
        </p:txBody>
      </p:sp>
      <p:grpSp>
        <p:nvGrpSpPr>
          <p:cNvPr id="15" name="object 15"/>
          <p:cNvGrpSpPr/>
          <p:nvPr/>
        </p:nvGrpSpPr>
        <p:grpSpPr>
          <a:xfrm>
            <a:off x="1734311" y="3675888"/>
            <a:ext cx="1503045" cy="930275"/>
            <a:chOff x="1734311" y="3675888"/>
            <a:chExt cx="1503045" cy="930275"/>
          </a:xfrm>
        </p:grpSpPr>
        <p:sp>
          <p:nvSpPr>
            <p:cNvPr id="16" name="object 16"/>
            <p:cNvSpPr/>
            <p:nvPr/>
          </p:nvSpPr>
          <p:spPr>
            <a:xfrm>
              <a:off x="3182111" y="3825240"/>
              <a:ext cx="0" cy="777240"/>
            </a:xfrm>
            <a:custGeom>
              <a:avLst/>
              <a:gdLst/>
              <a:ahLst/>
              <a:cxnLst/>
              <a:rect l="l" t="t" r="r" b="b"/>
              <a:pathLst>
                <a:path h="777239">
                  <a:moveTo>
                    <a:pt x="0" y="0"/>
                  </a:moveTo>
                  <a:lnTo>
                    <a:pt x="0" y="777240"/>
                  </a:lnTo>
                </a:path>
              </a:pathLst>
            </a:custGeom>
            <a:ln w="6096">
              <a:solidFill>
                <a:srgbClr val="D24717"/>
              </a:solidFill>
              <a:prstDash val="sys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7" name="object 17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734311" y="3675888"/>
              <a:ext cx="112775" cy="115824"/>
            </a:xfrm>
            <a:prstGeom prst="rect">
              <a:avLst/>
            </a:prstGeom>
          </p:spPr>
        </p:pic>
        <p:pic>
          <p:nvPicPr>
            <p:cNvPr id="18" name="object 18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124200" y="3675888"/>
              <a:ext cx="112775" cy="115824"/>
            </a:xfrm>
            <a:prstGeom prst="rect">
              <a:avLst/>
            </a:prstGeom>
          </p:spPr>
        </p:pic>
      </p:grpSp>
      <p:sp>
        <p:nvSpPr>
          <p:cNvPr id="19" name="object 19"/>
          <p:cNvSpPr txBox="1"/>
          <p:nvPr/>
        </p:nvSpPr>
        <p:spPr>
          <a:xfrm>
            <a:off x="4329176" y="3824681"/>
            <a:ext cx="488950" cy="32956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000" b="1" spc="-20" dirty="0">
                <a:latin typeface="Perpetua"/>
                <a:cs typeface="Perpetua"/>
              </a:rPr>
              <a:t>2020</a:t>
            </a:r>
            <a:endParaRPr sz="2000">
              <a:latin typeface="Perpetua"/>
              <a:cs typeface="Perpetua"/>
            </a:endParaRPr>
          </a:p>
        </p:txBody>
      </p:sp>
      <p:grpSp>
        <p:nvGrpSpPr>
          <p:cNvPr id="20" name="object 20"/>
          <p:cNvGrpSpPr/>
          <p:nvPr/>
        </p:nvGrpSpPr>
        <p:grpSpPr>
          <a:xfrm>
            <a:off x="3340353" y="1462786"/>
            <a:ext cx="2463800" cy="1409065"/>
            <a:chOff x="3340353" y="1462786"/>
            <a:chExt cx="2463800" cy="1409065"/>
          </a:xfrm>
        </p:grpSpPr>
        <p:sp>
          <p:nvSpPr>
            <p:cNvPr id="21" name="object 21"/>
            <p:cNvSpPr/>
            <p:nvPr/>
          </p:nvSpPr>
          <p:spPr>
            <a:xfrm>
              <a:off x="3346703" y="1469136"/>
              <a:ext cx="2451100" cy="1396365"/>
            </a:xfrm>
            <a:custGeom>
              <a:avLst/>
              <a:gdLst/>
              <a:ahLst/>
              <a:cxnLst/>
              <a:rect l="l" t="t" r="r" b="b"/>
              <a:pathLst>
                <a:path w="2451100" h="1396364">
                  <a:moveTo>
                    <a:pt x="2450592" y="0"/>
                  </a:moveTo>
                  <a:lnTo>
                    <a:pt x="0" y="0"/>
                  </a:lnTo>
                  <a:lnTo>
                    <a:pt x="0" y="1395984"/>
                  </a:lnTo>
                  <a:lnTo>
                    <a:pt x="2450592" y="1395984"/>
                  </a:lnTo>
                  <a:lnTo>
                    <a:pt x="2450592" y="0"/>
                  </a:lnTo>
                  <a:close/>
                </a:path>
              </a:pathLst>
            </a:custGeom>
            <a:solidFill>
              <a:srgbClr val="EECFCC">
                <a:alpha val="90194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3346703" y="1469136"/>
              <a:ext cx="2451100" cy="1396365"/>
            </a:xfrm>
            <a:custGeom>
              <a:avLst/>
              <a:gdLst/>
              <a:ahLst/>
              <a:cxnLst/>
              <a:rect l="l" t="t" r="r" b="b"/>
              <a:pathLst>
                <a:path w="2451100" h="1396364">
                  <a:moveTo>
                    <a:pt x="0" y="1395984"/>
                  </a:moveTo>
                  <a:lnTo>
                    <a:pt x="2450592" y="1395984"/>
                  </a:lnTo>
                  <a:lnTo>
                    <a:pt x="2450592" y="0"/>
                  </a:lnTo>
                  <a:lnTo>
                    <a:pt x="0" y="0"/>
                  </a:lnTo>
                  <a:lnTo>
                    <a:pt x="0" y="1395984"/>
                  </a:lnTo>
                  <a:close/>
                </a:path>
              </a:pathLst>
            </a:custGeom>
            <a:ln w="12192">
              <a:solidFill>
                <a:srgbClr val="EECFC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3" name="object 23"/>
          <p:cNvSpPr txBox="1"/>
          <p:nvPr/>
        </p:nvSpPr>
        <p:spPr>
          <a:xfrm>
            <a:off x="3507994" y="1593850"/>
            <a:ext cx="2108200" cy="1101725"/>
          </a:xfrm>
          <a:prstGeom prst="rect">
            <a:avLst/>
          </a:prstGeom>
        </p:spPr>
        <p:txBody>
          <a:bodyPr vert="horz" wrap="square" lIns="0" tIns="51435" rIns="0" bIns="0" rtlCol="0">
            <a:spAutoFit/>
          </a:bodyPr>
          <a:lstStyle/>
          <a:p>
            <a:pPr marL="12700" marR="5080">
              <a:lnSpc>
                <a:spcPts val="1870"/>
              </a:lnSpc>
              <a:spcBef>
                <a:spcPts val="405"/>
              </a:spcBef>
            </a:pPr>
            <a:r>
              <a:rPr sz="1800" dirty="0">
                <a:latin typeface="Times New Roman"/>
                <a:cs typeface="Times New Roman"/>
              </a:rPr>
              <a:t>My</a:t>
            </a:r>
            <a:r>
              <a:rPr sz="1800" spc="-3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Life</a:t>
            </a:r>
            <a:r>
              <a:rPr sz="1800" spc="2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My</a:t>
            </a:r>
            <a:r>
              <a:rPr sz="1800" spc="-95" dirty="0">
                <a:latin typeface="Times New Roman"/>
                <a:cs typeface="Times New Roman"/>
              </a:rPr>
              <a:t> </a:t>
            </a:r>
            <a:r>
              <a:rPr sz="1800" spc="-20" dirty="0">
                <a:latin typeface="Times New Roman"/>
                <a:cs typeface="Times New Roman"/>
              </a:rPr>
              <a:t>Yoga </a:t>
            </a:r>
            <a:r>
              <a:rPr sz="1800" dirty="0">
                <a:latin typeface="Times New Roman"/>
                <a:cs typeface="Times New Roman"/>
              </a:rPr>
              <a:t>video</a:t>
            </a:r>
            <a:r>
              <a:rPr sz="1800" spc="-2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blogging</a:t>
            </a:r>
            <a:r>
              <a:rPr sz="1800" spc="-20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imes New Roman"/>
                <a:cs typeface="Times New Roman"/>
              </a:rPr>
              <a:t>contest</a:t>
            </a:r>
            <a:endParaRPr sz="1800">
              <a:latin typeface="Times New Roman"/>
              <a:cs typeface="Times New Roman"/>
            </a:endParaRPr>
          </a:p>
          <a:p>
            <a:pPr marL="12700">
              <a:lnSpc>
                <a:spcPts val="2005"/>
              </a:lnSpc>
              <a:spcBef>
                <a:spcPts val="420"/>
              </a:spcBef>
            </a:pPr>
            <a:r>
              <a:rPr sz="1800" dirty="0">
                <a:latin typeface="Times New Roman"/>
                <a:cs typeface="Times New Roman"/>
              </a:rPr>
              <a:t>130</a:t>
            </a:r>
            <a:r>
              <a:rPr sz="1800" spc="-3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countries,</a:t>
            </a:r>
            <a:r>
              <a:rPr sz="1800" spc="-20" dirty="0">
                <a:latin typeface="Times New Roman"/>
                <a:cs typeface="Times New Roman"/>
              </a:rPr>
              <a:t> with</a:t>
            </a:r>
            <a:endParaRPr sz="1800">
              <a:latin typeface="Times New Roman"/>
              <a:cs typeface="Times New Roman"/>
            </a:endParaRPr>
          </a:p>
          <a:p>
            <a:pPr marL="12700">
              <a:lnSpc>
                <a:spcPts val="2005"/>
              </a:lnSpc>
            </a:pPr>
            <a:r>
              <a:rPr sz="1800" dirty="0">
                <a:latin typeface="Times New Roman"/>
                <a:cs typeface="Times New Roman"/>
              </a:rPr>
              <a:t>44,000</a:t>
            </a:r>
            <a:r>
              <a:rPr sz="1800" spc="-20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imes New Roman"/>
                <a:cs typeface="Times New Roman"/>
              </a:rPr>
              <a:t>entries.</a:t>
            </a:r>
            <a:endParaRPr sz="1800">
              <a:latin typeface="Times New Roman"/>
              <a:cs typeface="Times New Roman"/>
            </a:endParaRPr>
          </a:p>
        </p:txBody>
      </p:sp>
      <p:grpSp>
        <p:nvGrpSpPr>
          <p:cNvPr id="24" name="object 24"/>
          <p:cNvGrpSpPr/>
          <p:nvPr/>
        </p:nvGrpSpPr>
        <p:grpSpPr>
          <a:xfrm>
            <a:off x="4568825" y="2861945"/>
            <a:ext cx="2625090" cy="3063875"/>
            <a:chOff x="4568825" y="2861945"/>
            <a:chExt cx="2625090" cy="3063875"/>
          </a:xfrm>
        </p:grpSpPr>
        <p:sp>
          <p:nvSpPr>
            <p:cNvPr id="25" name="object 25"/>
            <p:cNvSpPr/>
            <p:nvPr/>
          </p:nvSpPr>
          <p:spPr>
            <a:xfrm>
              <a:off x="4572000" y="2865120"/>
              <a:ext cx="0" cy="777240"/>
            </a:xfrm>
            <a:custGeom>
              <a:avLst/>
              <a:gdLst/>
              <a:ahLst/>
              <a:cxnLst/>
              <a:rect l="l" t="t" r="r" b="b"/>
              <a:pathLst>
                <a:path h="777239">
                  <a:moveTo>
                    <a:pt x="0" y="0"/>
                  </a:moveTo>
                  <a:lnTo>
                    <a:pt x="0" y="777239"/>
                  </a:lnTo>
                </a:path>
              </a:pathLst>
            </a:custGeom>
            <a:ln w="6096">
              <a:solidFill>
                <a:srgbClr val="D24717"/>
              </a:solidFill>
              <a:prstDash val="sys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4739639" y="4602480"/>
              <a:ext cx="2447925" cy="1316990"/>
            </a:xfrm>
            <a:custGeom>
              <a:avLst/>
              <a:gdLst/>
              <a:ahLst/>
              <a:cxnLst/>
              <a:rect l="l" t="t" r="r" b="b"/>
              <a:pathLst>
                <a:path w="2447925" h="1316989">
                  <a:moveTo>
                    <a:pt x="2447543" y="0"/>
                  </a:moveTo>
                  <a:lnTo>
                    <a:pt x="0" y="0"/>
                  </a:lnTo>
                  <a:lnTo>
                    <a:pt x="0" y="1316736"/>
                  </a:lnTo>
                  <a:lnTo>
                    <a:pt x="2447543" y="1316736"/>
                  </a:lnTo>
                  <a:lnTo>
                    <a:pt x="2447543" y="0"/>
                  </a:lnTo>
                  <a:close/>
                </a:path>
              </a:pathLst>
            </a:custGeom>
            <a:solidFill>
              <a:srgbClr val="EECFCC">
                <a:alpha val="90194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4739639" y="4602480"/>
              <a:ext cx="2447925" cy="1316990"/>
            </a:xfrm>
            <a:custGeom>
              <a:avLst/>
              <a:gdLst/>
              <a:ahLst/>
              <a:cxnLst/>
              <a:rect l="l" t="t" r="r" b="b"/>
              <a:pathLst>
                <a:path w="2447925" h="1316989">
                  <a:moveTo>
                    <a:pt x="0" y="1316736"/>
                  </a:moveTo>
                  <a:lnTo>
                    <a:pt x="2447543" y="1316736"/>
                  </a:lnTo>
                  <a:lnTo>
                    <a:pt x="2447543" y="0"/>
                  </a:lnTo>
                  <a:lnTo>
                    <a:pt x="0" y="0"/>
                  </a:lnTo>
                  <a:lnTo>
                    <a:pt x="0" y="1316736"/>
                  </a:lnTo>
                  <a:close/>
                </a:path>
              </a:pathLst>
            </a:custGeom>
            <a:ln w="12192">
              <a:solidFill>
                <a:srgbClr val="EECFC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8" name="object 28"/>
          <p:cNvSpPr txBox="1"/>
          <p:nvPr/>
        </p:nvSpPr>
        <p:spPr>
          <a:xfrm>
            <a:off x="5720334" y="3224530"/>
            <a:ext cx="488950" cy="32956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2000" b="1" spc="-20" dirty="0">
                <a:latin typeface="Perpetua"/>
                <a:cs typeface="Perpetua"/>
              </a:rPr>
              <a:t>2021</a:t>
            </a:r>
            <a:endParaRPr sz="2000">
              <a:latin typeface="Perpetua"/>
              <a:cs typeface="Perpetua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4899405" y="4733925"/>
            <a:ext cx="1844039" cy="1010285"/>
          </a:xfrm>
          <a:prstGeom prst="rect">
            <a:avLst/>
          </a:prstGeom>
        </p:spPr>
        <p:txBody>
          <a:bodyPr vert="horz" wrap="square" lIns="0" tIns="50165" rIns="0" bIns="0" rtlCol="0">
            <a:spAutoFit/>
          </a:bodyPr>
          <a:lstStyle/>
          <a:p>
            <a:pPr marL="12700" marR="5080" algn="just">
              <a:lnSpc>
                <a:spcPct val="86300"/>
              </a:lnSpc>
              <a:spcBef>
                <a:spcPts val="395"/>
              </a:spcBef>
            </a:pPr>
            <a:r>
              <a:rPr sz="1800" dirty="0">
                <a:latin typeface="Times New Roman"/>
                <a:cs typeface="Times New Roman"/>
              </a:rPr>
              <a:t>Launch of</a:t>
            </a:r>
            <a:r>
              <a:rPr sz="1800" spc="345" dirty="0">
                <a:latin typeface="Times New Roman"/>
                <a:cs typeface="Times New Roman"/>
              </a:rPr>
              <a:t> </a:t>
            </a:r>
            <a:r>
              <a:rPr sz="1800" spc="-105" dirty="0">
                <a:latin typeface="Times New Roman"/>
                <a:cs typeface="Times New Roman"/>
              </a:rPr>
              <a:t>Y-</a:t>
            </a:r>
            <a:r>
              <a:rPr sz="1800" spc="-20" dirty="0">
                <a:latin typeface="Times New Roman"/>
                <a:cs typeface="Times New Roman"/>
              </a:rPr>
              <a:t>break </a:t>
            </a:r>
            <a:r>
              <a:rPr sz="1800" dirty="0">
                <a:latin typeface="Times New Roman"/>
                <a:cs typeface="Times New Roman"/>
              </a:rPr>
              <a:t>initiative</a:t>
            </a:r>
            <a:r>
              <a:rPr sz="1800" spc="-3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(2021)</a:t>
            </a:r>
            <a:r>
              <a:rPr sz="1800" spc="-40" dirty="0">
                <a:latin typeface="Times New Roman"/>
                <a:cs typeface="Times New Roman"/>
              </a:rPr>
              <a:t> </a:t>
            </a:r>
            <a:r>
              <a:rPr sz="1800" spc="-25" dirty="0">
                <a:latin typeface="Times New Roman"/>
                <a:cs typeface="Times New Roman"/>
              </a:rPr>
              <a:t>for </a:t>
            </a:r>
            <a:r>
              <a:rPr sz="1800" dirty="0">
                <a:latin typeface="Times New Roman"/>
                <a:cs typeface="Times New Roman"/>
              </a:rPr>
              <a:t>Govt</a:t>
            </a:r>
            <a:r>
              <a:rPr sz="1800" spc="-1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and</a:t>
            </a:r>
            <a:r>
              <a:rPr sz="1800" spc="-45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imes New Roman"/>
                <a:cs typeface="Times New Roman"/>
              </a:rPr>
              <a:t>Corporate Sector</a:t>
            </a:r>
            <a:endParaRPr sz="1800">
              <a:latin typeface="Times New Roman"/>
              <a:cs typeface="Times New Roman"/>
            </a:endParaRPr>
          </a:p>
        </p:txBody>
      </p:sp>
      <p:grpSp>
        <p:nvGrpSpPr>
          <p:cNvPr id="30" name="object 30"/>
          <p:cNvGrpSpPr/>
          <p:nvPr/>
        </p:nvGrpSpPr>
        <p:grpSpPr>
          <a:xfrm>
            <a:off x="4514088" y="3675888"/>
            <a:ext cx="1506220" cy="930275"/>
            <a:chOff x="4514088" y="3675888"/>
            <a:chExt cx="1506220" cy="930275"/>
          </a:xfrm>
        </p:grpSpPr>
        <p:sp>
          <p:nvSpPr>
            <p:cNvPr id="31" name="object 31"/>
            <p:cNvSpPr/>
            <p:nvPr/>
          </p:nvSpPr>
          <p:spPr>
            <a:xfrm>
              <a:off x="5961888" y="3825240"/>
              <a:ext cx="0" cy="777240"/>
            </a:xfrm>
            <a:custGeom>
              <a:avLst/>
              <a:gdLst/>
              <a:ahLst/>
              <a:cxnLst/>
              <a:rect l="l" t="t" r="r" b="b"/>
              <a:pathLst>
                <a:path h="777239">
                  <a:moveTo>
                    <a:pt x="0" y="0"/>
                  </a:moveTo>
                  <a:lnTo>
                    <a:pt x="0" y="777240"/>
                  </a:lnTo>
                </a:path>
              </a:pathLst>
            </a:custGeom>
            <a:ln w="6096">
              <a:solidFill>
                <a:srgbClr val="D24717"/>
              </a:solidFill>
              <a:prstDash val="sys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2" name="object 32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907024" y="3675888"/>
              <a:ext cx="112775" cy="115824"/>
            </a:xfrm>
            <a:prstGeom prst="rect">
              <a:avLst/>
            </a:prstGeom>
          </p:spPr>
        </p:pic>
        <p:pic>
          <p:nvPicPr>
            <p:cNvPr id="33" name="object 33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514088" y="3675888"/>
              <a:ext cx="115824" cy="115824"/>
            </a:xfrm>
            <a:prstGeom prst="rect">
              <a:avLst/>
            </a:prstGeom>
          </p:spPr>
        </p:pic>
      </p:grpSp>
      <p:sp>
        <p:nvSpPr>
          <p:cNvPr id="34" name="object 34"/>
          <p:cNvSpPr txBox="1"/>
          <p:nvPr/>
        </p:nvSpPr>
        <p:spPr>
          <a:xfrm>
            <a:off x="7111745" y="3824681"/>
            <a:ext cx="488950" cy="32956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000" b="1" spc="-20" dirty="0">
                <a:latin typeface="Perpetua"/>
                <a:cs typeface="Perpetua"/>
              </a:rPr>
              <a:t>2021</a:t>
            </a:r>
            <a:endParaRPr sz="2000">
              <a:latin typeface="Perpetua"/>
              <a:cs typeface="Perpetua"/>
            </a:endParaRPr>
          </a:p>
        </p:txBody>
      </p:sp>
      <p:grpSp>
        <p:nvGrpSpPr>
          <p:cNvPr id="35" name="object 35"/>
          <p:cNvGrpSpPr/>
          <p:nvPr/>
        </p:nvGrpSpPr>
        <p:grpSpPr>
          <a:xfrm>
            <a:off x="6123178" y="1801114"/>
            <a:ext cx="2460625" cy="1070610"/>
            <a:chOff x="6123178" y="1801114"/>
            <a:chExt cx="2460625" cy="1070610"/>
          </a:xfrm>
        </p:grpSpPr>
        <p:sp>
          <p:nvSpPr>
            <p:cNvPr id="36" name="object 36"/>
            <p:cNvSpPr/>
            <p:nvPr/>
          </p:nvSpPr>
          <p:spPr>
            <a:xfrm>
              <a:off x="6129528" y="1807464"/>
              <a:ext cx="2447925" cy="1057910"/>
            </a:xfrm>
            <a:custGeom>
              <a:avLst/>
              <a:gdLst/>
              <a:ahLst/>
              <a:cxnLst/>
              <a:rect l="l" t="t" r="r" b="b"/>
              <a:pathLst>
                <a:path w="2447925" h="1057910">
                  <a:moveTo>
                    <a:pt x="2447544" y="0"/>
                  </a:moveTo>
                  <a:lnTo>
                    <a:pt x="0" y="0"/>
                  </a:lnTo>
                  <a:lnTo>
                    <a:pt x="0" y="1057655"/>
                  </a:lnTo>
                  <a:lnTo>
                    <a:pt x="2447544" y="1057655"/>
                  </a:lnTo>
                  <a:lnTo>
                    <a:pt x="2447544" y="0"/>
                  </a:lnTo>
                  <a:close/>
                </a:path>
              </a:pathLst>
            </a:custGeom>
            <a:solidFill>
              <a:srgbClr val="EECFCC">
                <a:alpha val="90194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" name="object 37"/>
            <p:cNvSpPr/>
            <p:nvPr/>
          </p:nvSpPr>
          <p:spPr>
            <a:xfrm>
              <a:off x="6129528" y="1807464"/>
              <a:ext cx="2447925" cy="1057910"/>
            </a:xfrm>
            <a:custGeom>
              <a:avLst/>
              <a:gdLst/>
              <a:ahLst/>
              <a:cxnLst/>
              <a:rect l="l" t="t" r="r" b="b"/>
              <a:pathLst>
                <a:path w="2447925" h="1057910">
                  <a:moveTo>
                    <a:pt x="0" y="1057655"/>
                  </a:moveTo>
                  <a:lnTo>
                    <a:pt x="2447544" y="1057655"/>
                  </a:lnTo>
                  <a:lnTo>
                    <a:pt x="2447544" y="0"/>
                  </a:lnTo>
                  <a:lnTo>
                    <a:pt x="0" y="0"/>
                  </a:lnTo>
                  <a:lnTo>
                    <a:pt x="0" y="1057655"/>
                  </a:lnTo>
                  <a:close/>
                </a:path>
              </a:pathLst>
            </a:custGeom>
            <a:ln w="12192">
              <a:solidFill>
                <a:srgbClr val="EECFC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8" name="object 38"/>
          <p:cNvSpPr txBox="1"/>
          <p:nvPr/>
        </p:nvSpPr>
        <p:spPr>
          <a:xfrm>
            <a:off x="6290564" y="1927605"/>
            <a:ext cx="1932305" cy="775970"/>
          </a:xfrm>
          <a:prstGeom prst="rect">
            <a:avLst/>
          </a:prstGeom>
        </p:spPr>
        <p:txBody>
          <a:bodyPr vert="horz" wrap="square" lIns="0" tIns="48895" rIns="0" bIns="0" rtlCol="0">
            <a:spAutoFit/>
          </a:bodyPr>
          <a:lstStyle/>
          <a:p>
            <a:pPr marL="12700" marR="5080">
              <a:lnSpc>
                <a:spcPct val="86700"/>
              </a:lnSpc>
              <a:spcBef>
                <a:spcPts val="385"/>
              </a:spcBef>
            </a:pPr>
            <a:r>
              <a:rPr sz="1800" dirty="0">
                <a:latin typeface="Times New Roman"/>
                <a:cs typeface="Times New Roman"/>
              </a:rPr>
              <a:t>Launch</a:t>
            </a:r>
            <a:r>
              <a:rPr sz="1800" spc="-1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of</a:t>
            </a:r>
            <a:r>
              <a:rPr sz="1800" spc="-40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imes New Roman"/>
                <a:cs typeface="Times New Roman"/>
              </a:rPr>
              <a:t>Namaste </a:t>
            </a:r>
            <a:r>
              <a:rPr sz="1800" spc="-35" dirty="0">
                <a:latin typeface="Times New Roman"/>
                <a:cs typeface="Times New Roman"/>
              </a:rPr>
              <a:t>Yoga,</a:t>
            </a:r>
            <a:r>
              <a:rPr sz="1800" spc="-5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WHO</a:t>
            </a:r>
            <a:r>
              <a:rPr sz="1800" spc="-15" dirty="0">
                <a:latin typeface="Times New Roman"/>
                <a:cs typeface="Times New Roman"/>
              </a:rPr>
              <a:t> </a:t>
            </a:r>
            <a:r>
              <a:rPr sz="1800" spc="-25" dirty="0">
                <a:latin typeface="Times New Roman"/>
                <a:cs typeface="Times New Roman"/>
              </a:rPr>
              <a:t>m-</a:t>
            </a:r>
            <a:r>
              <a:rPr sz="1800" spc="-55" dirty="0">
                <a:latin typeface="Times New Roman"/>
                <a:cs typeface="Times New Roman"/>
              </a:rPr>
              <a:t>Yoga </a:t>
            </a:r>
            <a:r>
              <a:rPr sz="1800" spc="-10" dirty="0">
                <a:latin typeface="Times New Roman"/>
                <a:cs typeface="Times New Roman"/>
              </a:rPr>
              <a:t>Portals</a:t>
            </a:r>
            <a:endParaRPr sz="1800">
              <a:latin typeface="Times New Roman"/>
              <a:cs typeface="Times New Roman"/>
            </a:endParaRPr>
          </a:p>
        </p:txBody>
      </p:sp>
      <p:grpSp>
        <p:nvGrpSpPr>
          <p:cNvPr id="39" name="object 39"/>
          <p:cNvGrpSpPr/>
          <p:nvPr/>
        </p:nvGrpSpPr>
        <p:grpSpPr>
          <a:xfrm>
            <a:off x="377548" y="131063"/>
            <a:ext cx="8545830" cy="3660775"/>
            <a:chOff x="377548" y="131063"/>
            <a:chExt cx="8545830" cy="3660775"/>
          </a:xfrm>
        </p:grpSpPr>
        <p:sp>
          <p:nvSpPr>
            <p:cNvPr id="40" name="object 40"/>
            <p:cNvSpPr/>
            <p:nvPr/>
          </p:nvSpPr>
          <p:spPr>
            <a:xfrm>
              <a:off x="7354823" y="2865119"/>
              <a:ext cx="0" cy="777240"/>
            </a:xfrm>
            <a:custGeom>
              <a:avLst/>
              <a:gdLst/>
              <a:ahLst/>
              <a:cxnLst/>
              <a:rect l="l" t="t" r="r" b="b"/>
              <a:pathLst>
                <a:path h="777239">
                  <a:moveTo>
                    <a:pt x="0" y="0"/>
                  </a:moveTo>
                  <a:lnTo>
                    <a:pt x="0" y="777239"/>
                  </a:lnTo>
                </a:path>
              </a:pathLst>
            </a:custGeom>
            <a:ln w="6096">
              <a:solidFill>
                <a:srgbClr val="D24717"/>
              </a:solidFill>
              <a:prstDash val="sys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1" name="object 41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296911" y="3675887"/>
              <a:ext cx="112776" cy="115824"/>
            </a:xfrm>
            <a:prstGeom prst="rect">
              <a:avLst/>
            </a:prstGeom>
          </p:spPr>
        </p:pic>
        <p:pic>
          <p:nvPicPr>
            <p:cNvPr id="42" name="object 42" descr="IDY-Logo IDY Logo India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77548" y="131063"/>
              <a:ext cx="373692" cy="682752"/>
            </a:xfrm>
            <a:prstGeom prst="rect">
              <a:avLst/>
            </a:prstGeom>
          </p:spPr>
        </p:pic>
        <p:pic>
          <p:nvPicPr>
            <p:cNvPr id="43" name="object 43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8418659" y="207941"/>
              <a:ext cx="504297" cy="654303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object 40">
            <a:extLst>
              <a:ext uri="{FF2B5EF4-FFF2-40B4-BE49-F238E27FC236}">
                <a16:creationId xmlns:a16="http://schemas.microsoft.com/office/drawing/2014/main" id="{8CBC1548-CC11-5FEB-237E-BB40BAABC88E}"/>
              </a:ext>
            </a:extLst>
          </p:cNvPr>
          <p:cNvSpPr/>
          <p:nvPr/>
        </p:nvSpPr>
        <p:spPr>
          <a:xfrm flipH="1">
            <a:off x="7432488" y="2921599"/>
            <a:ext cx="59491" cy="329566"/>
          </a:xfrm>
          <a:custGeom>
            <a:avLst/>
            <a:gdLst/>
            <a:ahLst/>
            <a:cxnLst/>
            <a:rect l="l" t="t" r="r" b="b"/>
            <a:pathLst>
              <a:path h="777239">
                <a:moveTo>
                  <a:pt x="0" y="0"/>
                </a:moveTo>
                <a:lnTo>
                  <a:pt x="0" y="777239"/>
                </a:lnTo>
              </a:path>
            </a:pathLst>
          </a:custGeom>
          <a:ln w="6096">
            <a:solidFill>
              <a:srgbClr val="D24717"/>
            </a:solidFill>
            <a:prstDash val="sys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object 2" descr="$PPTXTitle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294925" rIns="0" bIns="0" rtlCol="0">
            <a:spAutoFit/>
          </a:bodyPr>
          <a:lstStyle/>
          <a:p>
            <a:pPr marL="1833245">
              <a:lnSpc>
                <a:spcPct val="100000"/>
              </a:lnSpc>
              <a:spcBef>
                <a:spcPts val="105"/>
              </a:spcBef>
            </a:pPr>
            <a:r>
              <a:rPr dirty="0">
                <a:solidFill>
                  <a:srgbClr val="C00000"/>
                </a:solidFill>
              </a:rPr>
              <a:t>Previous</a:t>
            </a:r>
            <a:r>
              <a:rPr spc="-95" dirty="0">
                <a:solidFill>
                  <a:srgbClr val="C00000"/>
                </a:solidFill>
              </a:rPr>
              <a:t> </a:t>
            </a:r>
            <a:r>
              <a:rPr dirty="0">
                <a:solidFill>
                  <a:srgbClr val="C00000"/>
                </a:solidFill>
              </a:rPr>
              <a:t>Initiatives</a:t>
            </a:r>
            <a:r>
              <a:rPr spc="-65" dirty="0">
                <a:solidFill>
                  <a:srgbClr val="C00000"/>
                </a:solidFill>
              </a:rPr>
              <a:t> </a:t>
            </a:r>
            <a:r>
              <a:rPr dirty="0">
                <a:solidFill>
                  <a:srgbClr val="C00000"/>
                </a:solidFill>
              </a:rPr>
              <a:t>–</a:t>
            </a:r>
            <a:r>
              <a:rPr sz="1600" spc="-10" dirty="0">
                <a:solidFill>
                  <a:srgbClr val="C00000"/>
                </a:solidFill>
              </a:rPr>
              <a:t>contd..</a:t>
            </a:r>
            <a:endParaRPr sz="1600"/>
          </a:p>
        </p:txBody>
      </p:sp>
      <p:sp>
        <p:nvSpPr>
          <p:cNvPr id="3" name="object 3"/>
          <p:cNvSpPr txBox="1"/>
          <p:nvPr/>
        </p:nvSpPr>
        <p:spPr>
          <a:xfrm>
            <a:off x="901090" y="3824681"/>
            <a:ext cx="1080770" cy="32956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000" b="1" spc="-10" dirty="0">
                <a:latin typeface="Perpetua"/>
                <a:cs typeface="Perpetua"/>
              </a:rPr>
              <a:t>2021–</a:t>
            </a:r>
            <a:r>
              <a:rPr sz="2000" b="1" spc="-20" dirty="0">
                <a:latin typeface="Perpetua"/>
                <a:cs typeface="Perpetua"/>
              </a:rPr>
              <a:t>2022</a:t>
            </a:r>
            <a:endParaRPr sz="2000">
              <a:latin typeface="Perpetua"/>
              <a:cs typeface="Perpetua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252984" y="1923033"/>
            <a:ext cx="8434070" cy="1902460"/>
            <a:chOff x="252984" y="1923033"/>
            <a:chExt cx="8434070" cy="1902460"/>
          </a:xfrm>
        </p:grpSpPr>
        <p:sp>
          <p:nvSpPr>
            <p:cNvPr id="5" name="object 5"/>
            <p:cNvSpPr/>
            <p:nvPr/>
          </p:nvSpPr>
          <p:spPr>
            <a:xfrm>
              <a:off x="252984" y="3642360"/>
              <a:ext cx="8434070" cy="182880"/>
            </a:xfrm>
            <a:custGeom>
              <a:avLst/>
              <a:gdLst/>
              <a:ahLst/>
              <a:cxnLst/>
              <a:rect l="l" t="t" r="r" b="b"/>
              <a:pathLst>
                <a:path w="8434070" h="182879">
                  <a:moveTo>
                    <a:pt x="8433816" y="0"/>
                  </a:moveTo>
                  <a:lnTo>
                    <a:pt x="0" y="0"/>
                  </a:lnTo>
                  <a:lnTo>
                    <a:pt x="0" y="182880"/>
                  </a:lnTo>
                  <a:lnTo>
                    <a:pt x="8433816" y="182880"/>
                  </a:lnTo>
                  <a:lnTo>
                    <a:pt x="8433816" y="0"/>
                  </a:lnTo>
                  <a:close/>
                </a:path>
              </a:pathLst>
            </a:custGeom>
            <a:solidFill>
              <a:srgbClr val="D2471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399288" y="1929383"/>
              <a:ext cx="2087880" cy="935990"/>
            </a:xfrm>
            <a:custGeom>
              <a:avLst/>
              <a:gdLst/>
              <a:ahLst/>
              <a:cxnLst/>
              <a:rect l="l" t="t" r="r" b="b"/>
              <a:pathLst>
                <a:path w="2087880" h="935989">
                  <a:moveTo>
                    <a:pt x="2087880" y="0"/>
                  </a:moveTo>
                  <a:lnTo>
                    <a:pt x="0" y="0"/>
                  </a:lnTo>
                  <a:lnTo>
                    <a:pt x="0" y="935736"/>
                  </a:lnTo>
                  <a:lnTo>
                    <a:pt x="2087880" y="935736"/>
                  </a:lnTo>
                  <a:lnTo>
                    <a:pt x="2087880" y="0"/>
                  </a:lnTo>
                  <a:close/>
                </a:path>
              </a:pathLst>
            </a:custGeom>
            <a:solidFill>
              <a:srgbClr val="EECFCC">
                <a:alpha val="90194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399288" y="1929383"/>
              <a:ext cx="2087880" cy="935990"/>
            </a:xfrm>
            <a:custGeom>
              <a:avLst/>
              <a:gdLst/>
              <a:ahLst/>
              <a:cxnLst/>
              <a:rect l="l" t="t" r="r" b="b"/>
              <a:pathLst>
                <a:path w="2087880" h="935989">
                  <a:moveTo>
                    <a:pt x="0" y="935736"/>
                  </a:moveTo>
                  <a:lnTo>
                    <a:pt x="2087880" y="935736"/>
                  </a:lnTo>
                  <a:lnTo>
                    <a:pt x="2087880" y="0"/>
                  </a:lnTo>
                  <a:lnTo>
                    <a:pt x="0" y="0"/>
                  </a:lnTo>
                  <a:lnTo>
                    <a:pt x="0" y="935736"/>
                  </a:lnTo>
                  <a:close/>
                </a:path>
              </a:pathLst>
            </a:custGeom>
            <a:ln w="12191">
              <a:solidFill>
                <a:srgbClr val="EECFC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 txBox="1"/>
          <p:nvPr/>
        </p:nvSpPr>
        <p:spPr>
          <a:xfrm>
            <a:off x="538073" y="2033143"/>
            <a:ext cx="1724025" cy="691515"/>
          </a:xfrm>
          <a:prstGeom prst="rect">
            <a:avLst/>
          </a:prstGeom>
        </p:spPr>
        <p:txBody>
          <a:bodyPr vert="horz" wrap="square" lIns="0" tIns="48260" rIns="0" bIns="0" rtlCol="0">
            <a:spAutoFit/>
          </a:bodyPr>
          <a:lstStyle/>
          <a:p>
            <a:pPr marL="12700" marR="5080">
              <a:lnSpc>
                <a:spcPts val="1660"/>
              </a:lnSpc>
              <a:spcBef>
                <a:spcPts val="380"/>
              </a:spcBef>
            </a:pPr>
            <a:r>
              <a:rPr sz="1600" spc="-10" dirty="0">
                <a:latin typeface="Times New Roman"/>
                <a:cs typeface="Times New Roman"/>
              </a:rPr>
              <a:t>Common</a:t>
            </a:r>
            <a:r>
              <a:rPr sz="1600" spc="-65" dirty="0">
                <a:latin typeface="Times New Roman"/>
                <a:cs typeface="Times New Roman"/>
              </a:rPr>
              <a:t> </a:t>
            </a:r>
            <a:r>
              <a:rPr sz="1600" spc="-20" dirty="0">
                <a:latin typeface="Times New Roman"/>
                <a:cs typeface="Times New Roman"/>
              </a:rPr>
              <a:t>Yoga </a:t>
            </a:r>
            <a:r>
              <a:rPr sz="1600" dirty="0">
                <a:latin typeface="Times New Roman"/>
                <a:cs typeface="Times New Roman"/>
              </a:rPr>
              <a:t>Protocol</a:t>
            </a:r>
            <a:r>
              <a:rPr sz="1600" spc="-60" dirty="0">
                <a:latin typeface="Times New Roman"/>
                <a:cs typeface="Times New Roman"/>
              </a:rPr>
              <a:t> </a:t>
            </a:r>
            <a:r>
              <a:rPr sz="1600" spc="-10" dirty="0">
                <a:latin typeface="Times New Roman"/>
                <a:cs typeface="Times New Roman"/>
              </a:rPr>
              <a:t>(CYP) </a:t>
            </a:r>
            <a:r>
              <a:rPr sz="1600" dirty="0">
                <a:latin typeface="Times New Roman"/>
                <a:cs typeface="Times New Roman"/>
              </a:rPr>
              <a:t>training</a:t>
            </a:r>
            <a:r>
              <a:rPr sz="1600" spc="-75" dirty="0">
                <a:latin typeface="Times New Roman"/>
                <a:cs typeface="Times New Roman"/>
              </a:rPr>
              <a:t> </a:t>
            </a:r>
            <a:r>
              <a:rPr sz="1600" spc="-10" dirty="0">
                <a:latin typeface="Times New Roman"/>
                <a:cs typeface="Times New Roman"/>
              </a:rPr>
              <a:t>programmes</a:t>
            </a:r>
            <a:endParaRPr sz="1600">
              <a:latin typeface="Times New Roman"/>
              <a:cs typeface="Times New Roman"/>
            </a:endParaRPr>
          </a:p>
        </p:txBody>
      </p:sp>
      <p:grpSp>
        <p:nvGrpSpPr>
          <p:cNvPr id="9" name="object 9"/>
          <p:cNvGrpSpPr/>
          <p:nvPr/>
        </p:nvGrpSpPr>
        <p:grpSpPr>
          <a:xfrm>
            <a:off x="1438528" y="2861945"/>
            <a:ext cx="2240915" cy="2484755"/>
            <a:chOff x="1438528" y="2861945"/>
            <a:chExt cx="2240915" cy="2484755"/>
          </a:xfrm>
        </p:grpSpPr>
        <p:sp>
          <p:nvSpPr>
            <p:cNvPr id="10" name="object 10"/>
            <p:cNvSpPr/>
            <p:nvPr/>
          </p:nvSpPr>
          <p:spPr>
            <a:xfrm>
              <a:off x="1441703" y="2865120"/>
              <a:ext cx="0" cy="777240"/>
            </a:xfrm>
            <a:custGeom>
              <a:avLst/>
              <a:gdLst/>
              <a:ahLst/>
              <a:cxnLst/>
              <a:rect l="l" t="t" r="r" b="b"/>
              <a:pathLst>
                <a:path h="777239">
                  <a:moveTo>
                    <a:pt x="0" y="0"/>
                  </a:moveTo>
                  <a:lnTo>
                    <a:pt x="0" y="777239"/>
                  </a:lnTo>
                </a:path>
              </a:pathLst>
            </a:custGeom>
            <a:ln w="6096">
              <a:solidFill>
                <a:srgbClr val="D24717"/>
              </a:solidFill>
              <a:prstDash val="sys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1584959" y="4602480"/>
              <a:ext cx="2087880" cy="737870"/>
            </a:xfrm>
            <a:custGeom>
              <a:avLst/>
              <a:gdLst/>
              <a:ahLst/>
              <a:cxnLst/>
              <a:rect l="l" t="t" r="r" b="b"/>
              <a:pathLst>
                <a:path w="2087879" h="737870">
                  <a:moveTo>
                    <a:pt x="2087879" y="0"/>
                  </a:moveTo>
                  <a:lnTo>
                    <a:pt x="0" y="0"/>
                  </a:lnTo>
                  <a:lnTo>
                    <a:pt x="0" y="737616"/>
                  </a:lnTo>
                  <a:lnTo>
                    <a:pt x="2087879" y="737616"/>
                  </a:lnTo>
                  <a:lnTo>
                    <a:pt x="2087879" y="0"/>
                  </a:lnTo>
                  <a:close/>
                </a:path>
              </a:pathLst>
            </a:custGeom>
            <a:solidFill>
              <a:srgbClr val="EECFCC">
                <a:alpha val="90194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1584959" y="4602480"/>
              <a:ext cx="2087880" cy="737870"/>
            </a:xfrm>
            <a:custGeom>
              <a:avLst/>
              <a:gdLst/>
              <a:ahLst/>
              <a:cxnLst/>
              <a:rect l="l" t="t" r="r" b="b"/>
              <a:pathLst>
                <a:path w="2087879" h="737870">
                  <a:moveTo>
                    <a:pt x="0" y="737616"/>
                  </a:moveTo>
                  <a:lnTo>
                    <a:pt x="2087879" y="737616"/>
                  </a:lnTo>
                  <a:lnTo>
                    <a:pt x="2087879" y="0"/>
                  </a:lnTo>
                  <a:lnTo>
                    <a:pt x="0" y="0"/>
                  </a:lnTo>
                  <a:lnTo>
                    <a:pt x="0" y="737616"/>
                  </a:lnTo>
                  <a:close/>
                </a:path>
              </a:pathLst>
            </a:custGeom>
            <a:ln w="12192">
              <a:solidFill>
                <a:srgbClr val="EECFC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3" name="object 13"/>
          <p:cNvSpPr txBox="1"/>
          <p:nvPr/>
        </p:nvSpPr>
        <p:spPr>
          <a:xfrm>
            <a:off x="2383663" y="3224530"/>
            <a:ext cx="488950" cy="32956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2000" b="1" spc="-20" dirty="0">
                <a:latin typeface="Perpetua"/>
                <a:cs typeface="Perpetua"/>
              </a:rPr>
              <a:t>2022</a:t>
            </a:r>
            <a:endParaRPr sz="2000">
              <a:latin typeface="Perpetua"/>
              <a:cs typeface="Perpetua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1724660" y="4713859"/>
            <a:ext cx="1139825" cy="4813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ts val="1789"/>
              </a:lnSpc>
              <a:spcBef>
                <a:spcPts val="105"/>
              </a:spcBef>
            </a:pPr>
            <a:r>
              <a:rPr sz="1600" spc="-10" dirty="0">
                <a:latin typeface="Times New Roman"/>
                <a:cs typeface="Times New Roman"/>
              </a:rPr>
              <a:t>Start-</a:t>
            </a:r>
            <a:r>
              <a:rPr sz="1600" dirty="0">
                <a:latin typeface="Times New Roman"/>
                <a:cs typeface="Times New Roman"/>
              </a:rPr>
              <a:t>up</a:t>
            </a:r>
            <a:r>
              <a:rPr sz="1600" spc="-75" dirty="0">
                <a:latin typeface="Times New Roman"/>
                <a:cs typeface="Times New Roman"/>
              </a:rPr>
              <a:t> </a:t>
            </a:r>
            <a:r>
              <a:rPr sz="1600" spc="-25" dirty="0">
                <a:latin typeface="Times New Roman"/>
                <a:cs typeface="Times New Roman"/>
              </a:rPr>
              <a:t>Yoga</a:t>
            </a:r>
            <a:endParaRPr sz="1600">
              <a:latin typeface="Times New Roman"/>
              <a:cs typeface="Times New Roman"/>
            </a:endParaRPr>
          </a:p>
          <a:p>
            <a:pPr marL="12700">
              <a:lnSpc>
                <a:spcPts val="1789"/>
              </a:lnSpc>
            </a:pPr>
            <a:r>
              <a:rPr sz="1600" spc="-10" dirty="0">
                <a:latin typeface="Times New Roman"/>
                <a:cs typeface="Times New Roman"/>
              </a:rPr>
              <a:t>challenge</a:t>
            </a:r>
            <a:endParaRPr sz="1600">
              <a:latin typeface="Times New Roman"/>
              <a:cs typeface="Times New Roman"/>
            </a:endParaRPr>
          </a:p>
        </p:txBody>
      </p:sp>
      <p:grpSp>
        <p:nvGrpSpPr>
          <p:cNvPr id="15" name="object 15"/>
          <p:cNvGrpSpPr/>
          <p:nvPr/>
        </p:nvGrpSpPr>
        <p:grpSpPr>
          <a:xfrm>
            <a:off x="1383791" y="3675888"/>
            <a:ext cx="1301750" cy="930275"/>
            <a:chOff x="1383791" y="3675888"/>
            <a:chExt cx="1301750" cy="930275"/>
          </a:xfrm>
        </p:grpSpPr>
        <p:sp>
          <p:nvSpPr>
            <p:cNvPr id="16" name="object 16"/>
            <p:cNvSpPr/>
            <p:nvPr/>
          </p:nvSpPr>
          <p:spPr>
            <a:xfrm>
              <a:off x="2627375" y="3825240"/>
              <a:ext cx="0" cy="777240"/>
            </a:xfrm>
            <a:custGeom>
              <a:avLst/>
              <a:gdLst/>
              <a:ahLst/>
              <a:cxnLst/>
              <a:rect l="l" t="t" r="r" b="b"/>
              <a:pathLst>
                <a:path h="777239">
                  <a:moveTo>
                    <a:pt x="0" y="0"/>
                  </a:moveTo>
                  <a:lnTo>
                    <a:pt x="0" y="777240"/>
                  </a:lnTo>
                </a:path>
              </a:pathLst>
            </a:custGeom>
            <a:ln w="6096">
              <a:solidFill>
                <a:srgbClr val="D24717"/>
              </a:solidFill>
              <a:prstDash val="sys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7" name="object 17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383791" y="3675888"/>
              <a:ext cx="115824" cy="115824"/>
            </a:xfrm>
            <a:prstGeom prst="rect">
              <a:avLst/>
            </a:prstGeom>
          </p:spPr>
        </p:pic>
        <p:pic>
          <p:nvPicPr>
            <p:cNvPr id="18" name="object 18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569463" y="3675888"/>
              <a:ext cx="115824" cy="115824"/>
            </a:xfrm>
            <a:prstGeom prst="rect">
              <a:avLst/>
            </a:prstGeom>
          </p:spPr>
        </p:pic>
      </p:grpSp>
      <p:sp>
        <p:nvSpPr>
          <p:cNvPr id="19" name="object 19"/>
          <p:cNvSpPr txBox="1"/>
          <p:nvPr/>
        </p:nvSpPr>
        <p:spPr>
          <a:xfrm>
            <a:off x="3570223" y="3824681"/>
            <a:ext cx="488950" cy="32956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000" b="1" spc="-20" dirty="0">
                <a:latin typeface="Perpetua"/>
                <a:cs typeface="Perpetua"/>
              </a:rPr>
              <a:t>2022</a:t>
            </a:r>
            <a:endParaRPr sz="2000">
              <a:latin typeface="Perpetua"/>
              <a:cs typeface="Perpetua"/>
            </a:endParaRPr>
          </a:p>
        </p:txBody>
      </p:sp>
      <p:grpSp>
        <p:nvGrpSpPr>
          <p:cNvPr id="20" name="object 20"/>
          <p:cNvGrpSpPr/>
          <p:nvPr/>
        </p:nvGrpSpPr>
        <p:grpSpPr>
          <a:xfrm>
            <a:off x="2764282" y="2121154"/>
            <a:ext cx="2100580" cy="750570"/>
            <a:chOff x="2764282" y="2121154"/>
            <a:chExt cx="2100580" cy="750570"/>
          </a:xfrm>
        </p:grpSpPr>
        <p:sp>
          <p:nvSpPr>
            <p:cNvPr id="21" name="object 21"/>
            <p:cNvSpPr/>
            <p:nvPr/>
          </p:nvSpPr>
          <p:spPr>
            <a:xfrm>
              <a:off x="2770632" y="2127504"/>
              <a:ext cx="2087880" cy="737870"/>
            </a:xfrm>
            <a:custGeom>
              <a:avLst/>
              <a:gdLst/>
              <a:ahLst/>
              <a:cxnLst/>
              <a:rect l="l" t="t" r="r" b="b"/>
              <a:pathLst>
                <a:path w="2087879" h="737869">
                  <a:moveTo>
                    <a:pt x="2087880" y="0"/>
                  </a:moveTo>
                  <a:lnTo>
                    <a:pt x="0" y="0"/>
                  </a:lnTo>
                  <a:lnTo>
                    <a:pt x="0" y="737615"/>
                  </a:lnTo>
                  <a:lnTo>
                    <a:pt x="2087880" y="737615"/>
                  </a:lnTo>
                  <a:lnTo>
                    <a:pt x="2087880" y="0"/>
                  </a:lnTo>
                  <a:close/>
                </a:path>
              </a:pathLst>
            </a:custGeom>
            <a:solidFill>
              <a:srgbClr val="EECFCC">
                <a:alpha val="90194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2770632" y="2127504"/>
              <a:ext cx="2087880" cy="737870"/>
            </a:xfrm>
            <a:custGeom>
              <a:avLst/>
              <a:gdLst/>
              <a:ahLst/>
              <a:cxnLst/>
              <a:rect l="l" t="t" r="r" b="b"/>
              <a:pathLst>
                <a:path w="2087879" h="737869">
                  <a:moveTo>
                    <a:pt x="0" y="737615"/>
                  </a:moveTo>
                  <a:lnTo>
                    <a:pt x="2087880" y="737615"/>
                  </a:lnTo>
                  <a:lnTo>
                    <a:pt x="2087880" y="0"/>
                  </a:lnTo>
                  <a:lnTo>
                    <a:pt x="0" y="0"/>
                  </a:lnTo>
                  <a:lnTo>
                    <a:pt x="0" y="737615"/>
                  </a:lnTo>
                  <a:close/>
                </a:path>
              </a:pathLst>
            </a:custGeom>
            <a:ln w="12192">
              <a:solidFill>
                <a:srgbClr val="EECFC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3" name="object 23"/>
          <p:cNvSpPr txBox="1"/>
          <p:nvPr/>
        </p:nvSpPr>
        <p:spPr>
          <a:xfrm>
            <a:off x="2911220" y="2237993"/>
            <a:ext cx="1788160" cy="4813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ts val="1789"/>
              </a:lnSpc>
              <a:spcBef>
                <a:spcPts val="105"/>
              </a:spcBef>
            </a:pPr>
            <a:r>
              <a:rPr sz="1600" dirty="0">
                <a:latin typeface="Times New Roman"/>
                <a:cs typeface="Times New Roman"/>
              </a:rPr>
              <a:t>IDY</a:t>
            </a:r>
            <a:r>
              <a:rPr sz="1600" spc="-25" dirty="0">
                <a:latin typeface="Times New Roman"/>
                <a:cs typeface="Times New Roman"/>
              </a:rPr>
              <a:t> </a:t>
            </a:r>
            <a:r>
              <a:rPr sz="1600" spc="-10" dirty="0">
                <a:latin typeface="Times New Roman"/>
                <a:cs typeface="Times New Roman"/>
              </a:rPr>
              <a:t>celebration</a:t>
            </a:r>
            <a:r>
              <a:rPr sz="1600" spc="-50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at</a:t>
            </a:r>
            <a:r>
              <a:rPr sz="1600" spc="-10" dirty="0">
                <a:latin typeface="Times New Roman"/>
                <a:cs typeface="Times New Roman"/>
              </a:rPr>
              <a:t> </a:t>
            </a:r>
            <a:r>
              <a:rPr sz="1600" spc="-25" dirty="0">
                <a:latin typeface="Times New Roman"/>
                <a:cs typeface="Times New Roman"/>
              </a:rPr>
              <a:t>75</a:t>
            </a:r>
            <a:endParaRPr sz="1600">
              <a:latin typeface="Times New Roman"/>
              <a:cs typeface="Times New Roman"/>
            </a:endParaRPr>
          </a:p>
          <a:p>
            <a:pPr marL="12700">
              <a:lnSpc>
                <a:spcPts val="1789"/>
              </a:lnSpc>
            </a:pPr>
            <a:r>
              <a:rPr sz="1600" spc="-10" dirty="0">
                <a:latin typeface="Times New Roman"/>
                <a:cs typeface="Times New Roman"/>
              </a:rPr>
              <a:t>heritage/iconic</a:t>
            </a:r>
            <a:r>
              <a:rPr sz="1600" spc="10" dirty="0">
                <a:latin typeface="Times New Roman"/>
                <a:cs typeface="Times New Roman"/>
              </a:rPr>
              <a:t> </a:t>
            </a:r>
            <a:r>
              <a:rPr sz="1600" spc="-20" dirty="0">
                <a:latin typeface="Times New Roman"/>
                <a:cs typeface="Times New Roman"/>
              </a:rPr>
              <a:t>sites</a:t>
            </a:r>
            <a:endParaRPr sz="1600">
              <a:latin typeface="Times New Roman"/>
              <a:cs typeface="Times New Roman"/>
            </a:endParaRPr>
          </a:p>
        </p:txBody>
      </p:sp>
      <p:grpSp>
        <p:nvGrpSpPr>
          <p:cNvPr id="24" name="object 24"/>
          <p:cNvGrpSpPr/>
          <p:nvPr/>
        </p:nvGrpSpPr>
        <p:grpSpPr>
          <a:xfrm>
            <a:off x="3809872" y="2861945"/>
            <a:ext cx="2240915" cy="3143250"/>
            <a:chOff x="3809872" y="2861945"/>
            <a:chExt cx="2240915" cy="3143250"/>
          </a:xfrm>
        </p:grpSpPr>
        <p:sp>
          <p:nvSpPr>
            <p:cNvPr id="25" name="object 25"/>
            <p:cNvSpPr/>
            <p:nvPr/>
          </p:nvSpPr>
          <p:spPr>
            <a:xfrm>
              <a:off x="3813047" y="2865120"/>
              <a:ext cx="0" cy="777240"/>
            </a:xfrm>
            <a:custGeom>
              <a:avLst/>
              <a:gdLst/>
              <a:ahLst/>
              <a:cxnLst/>
              <a:rect l="l" t="t" r="r" b="b"/>
              <a:pathLst>
                <a:path h="777239">
                  <a:moveTo>
                    <a:pt x="0" y="0"/>
                  </a:moveTo>
                  <a:lnTo>
                    <a:pt x="0" y="777239"/>
                  </a:lnTo>
                </a:path>
              </a:pathLst>
            </a:custGeom>
            <a:ln w="6096">
              <a:solidFill>
                <a:srgbClr val="D24717"/>
              </a:solidFill>
              <a:prstDash val="sys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3956303" y="4602480"/>
              <a:ext cx="2087880" cy="1396365"/>
            </a:xfrm>
            <a:custGeom>
              <a:avLst/>
              <a:gdLst/>
              <a:ahLst/>
              <a:cxnLst/>
              <a:rect l="l" t="t" r="r" b="b"/>
              <a:pathLst>
                <a:path w="2087879" h="1396364">
                  <a:moveTo>
                    <a:pt x="2087879" y="0"/>
                  </a:moveTo>
                  <a:lnTo>
                    <a:pt x="0" y="0"/>
                  </a:lnTo>
                  <a:lnTo>
                    <a:pt x="0" y="1395984"/>
                  </a:lnTo>
                  <a:lnTo>
                    <a:pt x="2087879" y="1395984"/>
                  </a:lnTo>
                  <a:lnTo>
                    <a:pt x="2087879" y="0"/>
                  </a:lnTo>
                  <a:close/>
                </a:path>
              </a:pathLst>
            </a:custGeom>
            <a:solidFill>
              <a:srgbClr val="EECFCC">
                <a:alpha val="90194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3956303" y="4602480"/>
              <a:ext cx="2087880" cy="1396365"/>
            </a:xfrm>
            <a:custGeom>
              <a:avLst/>
              <a:gdLst/>
              <a:ahLst/>
              <a:cxnLst/>
              <a:rect l="l" t="t" r="r" b="b"/>
              <a:pathLst>
                <a:path w="2087879" h="1396364">
                  <a:moveTo>
                    <a:pt x="0" y="1395984"/>
                  </a:moveTo>
                  <a:lnTo>
                    <a:pt x="2087879" y="1395984"/>
                  </a:lnTo>
                  <a:lnTo>
                    <a:pt x="2087879" y="0"/>
                  </a:lnTo>
                  <a:lnTo>
                    <a:pt x="0" y="0"/>
                  </a:lnTo>
                  <a:lnTo>
                    <a:pt x="0" y="1395984"/>
                  </a:lnTo>
                  <a:close/>
                </a:path>
              </a:pathLst>
            </a:custGeom>
            <a:ln w="12192">
              <a:solidFill>
                <a:srgbClr val="EECFC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8" name="object 28"/>
          <p:cNvSpPr txBox="1"/>
          <p:nvPr/>
        </p:nvSpPr>
        <p:spPr>
          <a:xfrm>
            <a:off x="4756784" y="3224530"/>
            <a:ext cx="488950" cy="32956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2000" b="1" spc="-20" dirty="0">
                <a:latin typeface="Perpetua"/>
                <a:cs typeface="Perpetua"/>
              </a:rPr>
              <a:t>2022</a:t>
            </a:r>
            <a:endParaRPr sz="2000">
              <a:latin typeface="Perpetua"/>
              <a:cs typeface="Perpetua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4097782" y="4727194"/>
            <a:ext cx="1690370" cy="1112520"/>
          </a:xfrm>
          <a:prstGeom prst="rect">
            <a:avLst/>
          </a:prstGeom>
        </p:spPr>
        <p:txBody>
          <a:bodyPr vert="horz" wrap="square" lIns="0" tIns="46990" rIns="0" bIns="0" rtlCol="0">
            <a:spAutoFit/>
          </a:bodyPr>
          <a:lstStyle/>
          <a:p>
            <a:pPr marL="12700" marR="5080">
              <a:lnSpc>
                <a:spcPct val="86300"/>
              </a:lnSpc>
              <a:spcBef>
                <a:spcPts val="370"/>
              </a:spcBef>
            </a:pPr>
            <a:r>
              <a:rPr sz="1600" dirty="0">
                <a:latin typeface="Times New Roman"/>
                <a:cs typeface="Times New Roman"/>
              </a:rPr>
              <a:t>Surya</a:t>
            </a:r>
            <a:r>
              <a:rPr sz="1600" spc="-30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Namaskar</a:t>
            </a:r>
            <a:r>
              <a:rPr sz="1600" spc="-80" dirty="0">
                <a:latin typeface="Times New Roman"/>
                <a:cs typeface="Times New Roman"/>
              </a:rPr>
              <a:t> </a:t>
            </a:r>
            <a:r>
              <a:rPr sz="1600" spc="-25" dirty="0">
                <a:latin typeface="Times New Roman"/>
                <a:cs typeface="Times New Roman"/>
              </a:rPr>
              <a:t>for </a:t>
            </a:r>
            <a:r>
              <a:rPr sz="1600" spc="-10" dirty="0">
                <a:latin typeface="Times New Roman"/>
                <a:cs typeface="Times New Roman"/>
              </a:rPr>
              <a:t>Vitality:</a:t>
            </a:r>
            <a:r>
              <a:rPr sz="1600" spc="-35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75</a:t>
            </a:r>
            <a:r>
              <a:rPr sz="1600" spc="-65" dirty="0">
                <a:latin typeface="Times New Roman"/>
                <a:cs typeface="Times New Roman"/>
              </a:rPr>
              <a:t> </a:t>
            </a:r>
            <a:r>
              <a:rPr sz="1600" spc="-20" dirty="0">
                <a:latin typeface="Times New Roman"/>
                <a:cs typeface="Times New Roman"/>
              </a:rPr>
              <a:t>Lakh </a:t>
            </a:r>
            <a:r>
              <a:rPr sz="1600" spc="-10" dirty="0">
                <a:latin typeface="Times New Roman"/>
                <a:cs typeface="Times New Roman"/>
              </a:rPr>
              <a:t>people-</a:t>
            </a:r>
            <a:r>
              <a:rPr sz="1600" spc="-20" dirty="0">
                <a:latin typeface="Times New Roman"/>
                <a:cs typeface="Times New Roman"/>
              </a:rPr>
              <a:t>Surya </a:t>
            </a:r>
            <a:r>
              <a:rPr sz="1600" dirty="0">
                <a:latin typeface="Times New Roman"/>
                <a:cs typeface="Times New Roman"/>
              </a:rPr>
              <a:t>Namaskar</a:t>
            </a:r>
            <a:r>
              <a:rPr sz="1600" spc="-60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on</a:t>
            </a:r>
            <a:r>
              <a:rPr sz="1600" spc="-15" dirty="0">
                <a:latin typeface="Times New Roman"/>
                <a:cs typeface="Times New Roman"/>
              </a:rPr>
              <a:t> </a:t>
            </a:r>
            <a:r>
              <a:rPr sz="1600" spc="-10" dirty="0">
                <a:latin typeface="Times New Roman"/>
                <a:cs typeface="Times New Roman"/>
              </a:rPr>
              <a:t>Makar Sankranti</a:t>
            </a:r>
            <a:endParaRPr sz="1600">
              <a:latin typeface="Times New Roman"/>
              <a:cs typeface="Times New Roman"/>
            </a:endParaRPr>
          </a:p>
        </p:txBody>
      </p:sp>
      <p:grpSp>
        <p:nvGrpSpPr>
          <p:cNvPr id="30" name="object 30"/>
          <p:cNvGrpSpPr/>
          <p:nvPr/>
        </p:nvGrpSpPr>
        <p:grpSpPr>
          <a:xfrm>
            <a:off x="3758184" y="3675888"/>
            <a:ext cx="1298575" cy="930275"/>
            <a:chOff x="3758184" y="3675888"/>
            <a:chExt cx="1298575" cy="930275"/>
          </a:xfrm>
        </p:grpSpPr>
        <p:sp>
          <p:nvSpPr>
            <p:cNvPr id="31" name="object 31"/>
            <p:cNvSpPr/>
            <p:nvPr/>
          </p:nvSpPr>
          <p:spPr>
            <a:xfrm>
              <a:off x="5001768" y="3825240"/>
              <a:ext cx="0" cy="777240"/>
            </a:xfrm>
            <a:custGeom>
              <a:avLst/>
              <a:gdLst/>
              <a:ahLst/>
              <a:cxnLst/>
              <a:rect l="l" t="t" r="r" b="b"/>
              <a:pathLst>
                <a:path h="777239">
                  <a:moveTo>
                    <a:pt x="0" y="0"/>
                  </a:moveTo>
                  <a:lnTo>
                    <a:pt x="0" y="777240"/>
                  </a:lnTo>
                </a:path>
              </a:pathLst>
            </a:custGeom>
            <a:ln w="6096">
              <a:solidFill>
                <a:srgbClr val="D24717"/>
              </a:solidFill>
              <a:prstDash val="sys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2" name="object 32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758184" y="3675888"/>
              <a:ext cx="112775" cy="115824"/>
            </a:xfrm>
            <a:prstGeom prst="rect">
              <a:avLst/>
            </a:prstGeom>
          </p:spPr>
        </p:pic>
        <p:pic>
          <p:nvPicPr>
            <p:cNvPr id="33" name="object 33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943856" y="3675888"/>
              <a:ext cx="112776" cy="115824"/>
            </a:xfrm>
            <a:prstGeom prst="rect">
              <a:avLst/>
            </a:prstGeom>
          </p:spPr>
        </p:pic>
      </p:grpSp>
      <p:sp>
        <p:nvSpPr>
          <p:cNvPr id="34" name="object 34"/>
          <p:cNvSpPr txBox="1"/>
          <p:nvPr/>
        </p:nvSpPr>
        <p:spPr>
          <a:xfrm>
            <a:off x="5943346" y="3824681"/>
            <a:ext cx="488950" cy="32956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000" b="1" spc="-20" dirty="0">
                <a:latin typeface="Perpetua"/>
                <a:cs typeface="Perpetua"/>
              </a:rPr>
              <a:t>2022</a:t>
            </a:r>
            <a:endParaRPr sz="2000">
              <a:latin typeface="Perpetua"/>
              <a:cs typeface="Perpetua"/>
            </a:endParaRPr>
          </a:p>
        </p:txBody>
      </p:sp>
      <p:grpSp>
        <p:nvGrpSpPr>
          <p:cNvPr id="35" name="object 35"/>
          <p:cNvGrpSpPr/>
          <p:nvPr/>
        </p:nvGrpSpPr>
        <p:grpSpPr>
          <a:xfrm>
            <a:off x="5030115" y="1313403"/>
            <a:ext cx="1731639" cy="1549142"/>
            <a:chOff x="5141976" y="1316485"/>
            <a:chExt cx="1731639" cy="1549142"/>
          </a:xfrm>
        </p:grpSpPr>
        <p:sp>
          <p:nvSpPr>
            <p:cNvPr id="36" name="object 36"/>
            <p:cNvSpPr/>
            <p:nvPr/>
          </p:nvSpPr>
          <p:spPr>
            <a:xfrm>
              <a:off x="5141976" y="1316485"/>
              <a:ext cx="1731639" cy="1549142"/>
            </a:xfrm>
            <a:custGeom>
              <a:avLst/>
              <a:gdLst/>
              <a:ahLst/>
              <a:cxnLst/>
              <a:rect l="l" t="t" r="r" b="b"/>
              <a:pathLst>
                <a:path w="2087879" h="1155700">
                  <a:moveTo>
                    <a:pt x="2087879" y="0"/>
                  </a:moveTo>
                  <a:lnTo>
                    <a:pt x="0" y="0"/>
                  </a:lnTo>
                  <a:lnTo>
                    <a:pt x="0" y="1155191"/>
                  </a:lnTo>
                  <a:lnTo>
                    <a:pt x="2087879" y="1155191"/>
                  </a:lnTo>
                  <a:lnTo>
                    <a:pt x="2087879" y="0"/>
                  </a:lnTo>
                  <a:close/>
                </a:path>
              </a:pathLst>
            </a:custGeom>
            <a:solidFill>
              <a:srgbClr val="EECFCC">
                <a:alpha val="90194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" name="object 37"/>
            <p:cNvSpPr/>
            <p:nvPr/>
          </p:nvSpPr>
          <p:spPr>
            <a:xfrm>
              <a:off x="5141976" y="1316485"/>
              <a:ext cx="1731632" cy="1549142"/>
            </a:xfrm>
            <a:custGeom>
              <a:avLst/>
              <a:gdLst/>
              <a:ahLst/>
              <a:cxnLst/>
              <a:rect l="l" t="t" r="r" b="b"/>
              <a:pathLst>
                <a:path w="2087879" h="1155700">
                  <a:moveTo>
                    <a:pt x="0" y="1155191"/>
                  </a:moveTo>
                  <a:lnTo>
                    <a:pt x="2087879" y="1155191"/>
                  </a:lnTo>
                  <a:lnTo>
                    <a:pt x="2087879" y="0"/>
                  </a:lnTo>
                  <a:lnTo>
                    <a:pt x="0" y="0"/>
                  </a:lnTo>
                  <a:lnTo>
                    <a:pt x="0" y="1155191"/>
                  </a:lnTo>
                  <a:close/>
                </a:path>
              </a:pathLst>
            </a:custGeom>
            <a:ln w="12192">
              <a:solidFill>
                <a:srgbClr val="EECFC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8" name="object 38"/>
          <p:cNvSpPr txBox="1"/>
          <p:nvPr/>
        </p:nvSpPr>
        <p:spPr>
          <a:xfrm>
            <a:off x="5189432" y="1292577"/>
            <a:ext cx="1533588" cy="1549142"/>
          </a:xfrm>
          <a:prstGeom prst="rect">
            <a:avLst/>
          </a:prstGeom>
        </p:spPr>
        <p:txBody>
          <a:bodyPr vert="horz" wrap="square" lIns="0" tIns="48260" rIns="0" bIns="0" rtlCol="0">
            <a:spAutoFit/>
          </a:bodyPr>
          <a:lstStyle/>
          <a:p>
            <a:pPr marL="12700" marR="70485">
              <a:lnSpc>
                <a:spcPts val="1660"/>
              </a:lnSpc>
              <a:spcBef>
                <a:spcPts val="380"/>
              </a:spcBef>
            </a:pPr>
            <a:r>
              <a:rPr sz="1600" spc="-35" dirty="0">
                <a:latin typeface="Times New Roman"/>
                <a:cs typeface="Times New Roman"/>
              </a:rPr>
              <a:t>Yoga</a:t>
            </a:r>
            <a:r>
              <a:rPr sz="1600" spc="-60" dirty="0">
                <a:latin typeface="Times New Roman"/>
                <a:cs typeface="Times New Roman"/>
              </a:rPr>
              <a:t> </a:t>
            </a:r>
            <a:r>
              <a:rPr sz="1600" spc="-10" dirty="0">
                <a:latin typeface="Times New Roman"/>
                <a:cs typeface="Times New Roman"/>
              </a:rPr>
              <a:t>programmes, </a:t>
            </a:r>
            <a:r>
              <a:rPr sz="1600" dirty="0">
                <a:latin typeface="Times New Roman"/>
                <a:cs typeface="Times New Roman"/>
              </a:rPr>
              <a:t>100-day</a:t>
            </a:r>
            <a:r>
              <a:rPr sz="1600" spc="-50" dirty="0">
                <a:latin typeface="Times New Roman"/>
                <a:cs typeface="Times New Roman"/>
              </a:rPr>
              <a:t> </a:t>
            </a:r>
            <a:r>
              <a:rPr sz="1600" spc="-10" dirty="0">
                <a:latin typeface="Times New Roman"/>
                <a:cs typeface="Times New Roman"/>
              </a:rPr>
              <a:t>countdown </a:t>
            </a:r>
            <a:r>
              <a:rPr sz="1600" dirty="0">
                <a:latin typeface="Times New Roman"/>
                <a:cs typeface="Times New Roman"/>
              </a:rPr>
              <a:t>100</a:t>
            </a:r>
            <a:r>
              <a:rPr sz="1600" spc="-20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iconic</a:t>
            </a:r>
            <a:r>
              <a:rPr sz="1600" spc="-50" dirty="0">
                <a:latin typeface="Times New Roman"/>
                <a:cs typeface="Times New Roman"/>
              </a:rPr>
              <a:t> </a:t>
            </a:r>
            <a:r>
              <a:rPr sz="1600" spc="-10" dirty="0">
                <a:latin typeface="Times New Roman"/>
                <a:cs typeface="Times New Roman"/>
              </a:rPr>
              <a:t>locations</a:t>
            </a:r>
            <a:endParaRPr sz="1600" dirty="0">
              <a:latin typeface="Times New Roman"/>
              <a:cs typeface="Times New Roman"/>
            </a:endParaRPr>
          </a:p>
          <a:p>
            <a:pPr marL="12700">
              <a:lnSpc>
                <a:spcPts val="1639"/>
              </a:lnSpc>
            </a:pPr>
            <a:r>
              <a:rPr sz="1600" dirty="0">
                <a:latin typeface="Times New Roman"/>
                <a:cs typeface="Times New Roman"/>
              </a:rPr>
              <a:t>by</a:t>
            </a:r>
            <a:r>
              <a:rPr sz="1600" spc="-20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100</a:t>
            </a:r>
            <a:r>
              <a:rPr sz="1600" spc="-15" dirty="0">
                <a:latin typeface="Times New Roman"/>
                <a:cs typeface="Times New Roman"/>
              </a:rPr>
              <a:t> </a:t>
            </a:r>
            <a:r>
              <a:rPr sz="1600" spc="-10" dirty="0">
                <a:latin typeface="Times New Roman"/>
                <a:cs typeface="Times New Roman"/>
              </a:rPr>
              <a:t>organizations</a:t>
            </a:r>
            <a:endParaRPr sz="1600" dirty="0">
              <a:latin typeface="Times New Roman"/>
              <a:cs typeface="Times New Roman"/>
            </a:endParaRPr>
          </a:p>
        </p:txBody>
      </p:sp>
      <p:grpSp>
        <p:nvGrpSpPr>
          <p:cNvPr id="39" name="object 39"/>
          <p:cNvGrpSpPr/>
          <p:nvPr/>
        </p:nvGrpSpPr>
        <p:grpSpPr>
          <a:xfrm>
            <a:off x="6181090" y="2861945"/>
            <a:ext cx="2509520" cy="3121660"/>
            <a:chOff x="6181090" y="2861945"/>
            <a:chExt cx="2509520" cy="3121660"/>
          </a:xfrm>
        </p:grpSpPr>
        <p:sp>
          <p:nvSpPr>
            <p:cNvPr id="40" name="object 40"/>
            <p:cNvSpPr/>
            <p:nvPr/>
          </p:nvSpPr>
          <p:spPr>
            <a:xfrm>
              <a:off x="6187440" y="2865120"/>
              <a:ext cx="0" cy="777240"/>
            </a:xfrm>
            <a:custGeom>
              <a:avLst/>
              <a:gdLst/>
              <a:ahLst/>
              <a:cxnLst/>
              <a:rect l="l" t="t" r="r" b="b"/>
              <a:pathLst>
                <a:path h="777239">
                  <a:moveTo>
                    <a:pt x="0" y="0"/>
                  </a:moveTo>
                  <a:lnTo>
                    <a:pt x="0" y="777239"/>
                  </a:lnTo>
                </a:path>
              </a:pathLst>
            </a:custGeom>
            <a:ln w="6096">
              <a:solidFill>
                <a:srgbClr val="D24717"/>
              </a:solidFill>
              <a:prstDash val="sys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" name="object 41"/>
            <p:cNvSpPr/>
            <p:nvPr/>
          </p:nvSpPr>
          <p:spPr>
            <a:xfrm>
              <a:off x="6187440" y="4602480"/>
              <a:ext cx="2496820" cy="1374775"/>
            </a:xfrm>
            <a:custGeom>
              <a:avLst/>
              <a:gdLst/>
              <a:ahLst/>
              <a:cxnLst/>
              <a:rect l="l" t="t" r="r" b="b"/>
              <a:pathLst>
                <a:path w="2496820" h="1374775">
                  <a:moveTo>
                    <a:pt x="2496312" y="0"/>
                  </a:moveTo>
                  <a:lnTo>
                    <a:pt x="0" y="0"/>
                  </a:lnTo>
                  <a:lnTo>
                    <a:pt x="0" y="1374648"/>
                  </a:lnTo>
                  <a:lnTo>
                    <a:pt x="2496312" y="1374648"/>
                  </a:lnTo>
                  <a:lnTo>
                    <a:pt x="2496312" y="0"/>
                  </a:lnTo>
                  <a:close/>
                </a:path>
              </a:pathLst>
            </a:custGeom>
            <a:solidFill>
              <a:srgbClr val="EECFCC">
                <a:alpha val="90194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" name="object 42"/>
            <p:cNvSpPr/>
            <p:nvPr/>
          </p:nvSpPr>
          <p:spPr>
            <a:xfrm>
              <a:off x="6187440" y="4602480"/>
              <a:ext cx="2496820" cy="1374775"/>
            </a:xfrm>
            <a:custGeom>
              <a:avLst/>
              <a:gdLst/>
              <a:ahLst/>
              <a:cxnLst/>
              <a:rect l="l" t="t" r="r" b="b"/>
              <a:pathLst>
                <a:path w="2496820" h="1374775">
                  <a:moveTo>
                    <a:pt x="0" y="1374648"/>
                  </a:moveTo>
                  <a:lnTo>
                    <a:pt x="2496312" y="1374648"/>
                  </a:lnTo>
                  <a:lnTo>
                    <a:pt x="2496312" y="0"/>
                  </a:lnTo>
                  <a:lnTo>
                    <a:pt x="0" y="0"/>
                  </a:lnTo>
                  <a:lnTo>
                    <a:pt x="0" y="1374648"/>
                  </a:lnTo>
                  <a:close/>
                </a:path>
              </a:pathLst>
            </a:custGeom>
            <a:ln w="12192">
              <a:solidFill>
                <a:srgbClr val="EECFC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3" name="object 43"/>
          <p:cNvSpPr txBox="1"/>
          <p:nvPr/>
        </p:nvSpPr>
        <p:spPr>
          <a:xfrm>
            <a:off x="7191882" y="3224530"/>
            <a:ext cx="488950" cy="32956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2000" b="1" spc="-20" dirty="0">
                <a:latin typeface="Perpetua"/>
                <a:cs typeface="Perpetua"/>
              </a:rPr>
              <a:t>2022</a:t>
            </a:r>
            <a:endParaRPr sz="2000">
              <a:latin typeface="Perpetua"/>
              <a:cs typeface="Perpetua"/>
            </a:endParaRPr>
          </a:p>
        </p:txBody>
      </p:sp>
      <p:sp>
        <p:nvSpPr>
          <p:cNvPr id="44" name="object 44"/>
          <p:cNvSpPr txBox="1"/>
          <p:nvPr/>
        </p:nvSpPr>
        <p:spPr>
          <a:xfrm>
            <a:off x="6328664" y="4611751"/>
            <a:ext cx="2212975" cy="1322705"/>
          </a:xfrm>
          <a:prstGeom prst="rect">
            <a:avLst/>
          </a:prstGeom>
        </p:spPr>
        <p:txBody>
          <a:bodyPr vert="horz" wrap="square" lIns="0" tIns="46990" rIns="0" bIns="0" rtlCol="0">
            <a:spAutoFit/>
          </a:bodyPr>
          <a:lstStyle/>
          <a:p>
            <a:pPr marL="12700" marR="5080">
              <a:lnSpc>
                <a:spcPct val="86300"/>
              </a:lnSpc>
              <a:spcBef>
                <a:spcPts val="370"/>
              </a:spcBef>
            </a:pPr>
            <a:r>
              <a:rPr sz="1600" dirty="0">
                <a:latin typeface="Times New Roman"/>
                <a:cs typeface="Times New Roman"/>
              </a:rPr>
              <a:t>Guardian</a:t>
            </a:r>
            <a:r>
              <a:rPr sz="1600" spc="-45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Ring:</a:t>
            </a:r>
            <a:r>
              <a:rPr sz="1600" spc="-45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24</a:t>
            </a:r>
            <a:r>
              <a:rPr sz="1600" spc="-20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hr</a:t>
            </a:r>
            <a:r>
              <a:rPr sz="1600" spc="-30" dirty="0">
                <a:latin typeface="Times New Roman"/>
                <a:cs typeface="Times New Roman"/>
              </a:rPr>
              <a:t> </a:t>
            </a:r>
            <a:r>
              <a:rPr sz="1600" spc="-20" dirty="0">
                <a:latin typeface="Times New Roman"/>
                <a:cs typeface="Times New Roman"/>
              </a:rPr>
              <a:t>relay </a:t>
            </a:r>
            <a:r>
              <a:rPr sz="1600" dirty="0">
                <a:latin typeface="Times New Roman"/>
                <a:cs typeface="Times New Roman"/>
              </a:rPr>
              <a:t>programme</a:t>
            </a:r>
            <a:r>
              <a:rPr sz="1600" spc="-50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of</a:t>
            </a:r>
            <a:r>
              <a:rPr sz="1600" spc="-50" dirty="0">
                <a:latin typeface="Times New Roman"/>
                <a:cs typeface="Times New Roman"/>
              </a:rPr>
              <a:t> </a:t>
            </a:r>
            <a:r>
              <a:rPr sz="1600" spc="-25" dirty="0">
                <a:latin typeface="Times New Roman"/>
                <a:cs typeface="Times New Roman"/>
              </a:rPr>
              <a:t>IDY </a:t>
            </a:r>
            <a:r>
              <a:rPr sz="1600" spc="-10" dirty="0">
                <a:latin typeface="Times New Roman"/>
                <a:cs typeface="Times New Roman"/>
              </a:rPr>
              <a:t>activities</a:t>
            </a:r>
            <a:r>
              <a:rPr sz="1600" spc="-60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across</a:t>
            </a:r>
            <a:r>
              <a:rPr sz="1600" spc="15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the</a:t>
            </a:r>
            <a:r>
              <a:rPr sz="1600" spc="-25" dirty="0">
                <a:latin typeface="Times New Roman"/>
                <a:cs typeface="Times New Roman"/>
              </a:rPr>
              <a:t> </a:t>
            </a:r>
            <a:r>
              <a:rPr sz="1600" spc="-10" dirty="0">
                <a:latin typeface="Times New Roman"/>
                <a:cs typeface="Times New Roman"/>
              </a:rPr>
              <a:t>globe, </a:t>
            </a:r>
            <a:r>
              <a:rPr sz="1600" dirty="0">
                <a:latin typeface="Times New Roman"/>
                <a:cs typeface="Times New Roman"/>
              </a:rPr>
              <a:t>linked</a:t>
            </a:r>
            <a:r>
              <a:rPr sz="1600" spc="-75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with</a:t>
            </a:r>
            <a:r>
              <a:rPr sz="1600" spc="-45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Hon’ble</a:t>
            </a:r>
            <a:r>
              <a:rPr sz="1600" spc="-30" dirty="0">
                <a:latin typeface="Times New Roman"/>
                <a:cs typeface="Times New Roman"/>
              </a:rPr>
              <a:t> </a:t>
            </a:r>
            <a:r>
              <a:rPr sz="1600" spc="-20" dirty="0">
                <a:latin typeface="Times New Roman"/>
                <a:cs typeface="Times New Roman"/>
              </a:rPr>
              <a:t>PM’s </a:t>
            </a:r>
            <a:r>
              <a:rPr sz="1600" dirty="0">
                <a:latin typeface="Times New Roman"/>
                <a:cs typeface="Times New Roman"/>
              </a:rPr>
              <a:t>“One</a:t>
            </a:r>
            <a:r>
              <a:rPr sz="1600" spc="-30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Sun</a:t>
            </a:r>
            <a:r>
              <a:rPr sz="1600" spc="-20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One</a:t>
            </a:r>
            <a:r>
              <a:rPr sz="1600" spc="-45" dirty="0">
                <a:latin typeface="Times New Roman"/>
                <a:cs typeface="Times New Roman"/>
              </a:rPr>
              <a:t> </a:t>
            </a:r>
            <a:r>
              <a:rPr sz="1600" spc="-10" dirty="0">
                <a:latin typeface="Times New Roman"/>
                <a:cs typeface="Times New Roman"/>
              </a:rPr>
              <a:t>Earth campaign”</a:t>
            </a:r>
            <a:endParaRPr sz="1600">
              <a:latin typeface="Times New Roman"/>
              <a:cs typeface="Times New Roman"/>
            </a:endParaRPr>
          </a:p>
        </p:txBody>
      </p:sp>
      <p:grpSp>
        <p:nvGrpSpPr>
          <p:cNvPr id="45" name="object 45"/>
          <p:cNvGrpSpPr/>
          <p:nvPr/>
        </p:nvGrpSpPr>
        <p:grpSpPr>
          <a:xfrm>
            <a:off x="392310" y="115823"/>
            <a:ext cx="8509635" cy="4486910"/>
            <a:chOff x="392310" y="115823"/>
            <a:chExt cx="8509635" cy="4486910"/>
          </a:xfrm>
        </p:grpSpPr>
        <p:sp>
          <p:nvSpPr>
            <p:cNvPr id="46" name="object 46"/>
            <p:cNvSpPr/>
            <p:nvPr/>
          </p:nvSpPr>
          <p:spPr>
            <a:xfrm>
              <a:off x="7434072" y="3825239"/>
              <a:ext cx="0" cy="777240"/>
            </a:xfrm>
            <a:custGeom>
              <a:avLst/>
              <a:gdLst/>
              <a:ahLst/>
              <a:cxnLst/>
              <a:rect l="l" t="t" r="r" b="b"/>
              <a:pathLst>
                <a:path h="777239">
                  <a:moveTo>
                    <a:pt x="0" y="0"/>
                  </a:moveTo>
                  <a:lnTo>
                    <a:pt x="0" y="777240"/>
                  </a:lnTo>
                </a:path>
              </a:pathLst>
            </a:custGeom>
            <a:ln w="6096">
              <a:solidFill>
                <a:srgbClr val="D24717"/>
              </a:solidFill>
              <a:prstDash val="sys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7" name="object 47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129527" y="3675888"/>
              <a:ext cx="115824" cy="115824"/>
            </a:xfrm>
            <a:prstGeom prst="rect">
              <a:avLst/>
            </a:prstGeom>
          </p:spPr>
        </p:pic>
        <p:pic>
          <p:nvPicPr>
            <p:cNvPr id="48" name="object 48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376160" y="3675888"/>
              <a:ext cx="115824" cy="115824"/>
            </a:xfrm>
            <a:prstGeom prst="rect">
              <a:avLst/>
            </a:prstGeom>
          </p:spPr>
        </p:pic>
        <p:pic>
          <p:nvPicPr>
            <p:cNvPr id="49" name="object 49" descr="IDY-Logo IDY Logo India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92310" y="115823"/>
              <a:ext cx="363115" cy="685800"/>
            </a:xfrm>
            <a:prstGeom prst="rect">
              <a:avLst/>
            </a:prstGeom>
          </p:spPr>
        </p:pic>
        <p:pic>
          <p:nvPicPr>
            <p:cNvPr id="50" name="object 50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8403085" y="174413"/>
              <a:ext cx="498786" cy="654303"/>
            </a:xfrm>
            <a:prstGeom prst="rect">
              <a:avLst/>
            </a:prstGeom>
          </p:spPr>
        </p:pic>
      </p:grpSp>
      <p:sp>
        <p:nvSpPr>
          <p:cNvPr id="51" name="object 6">
            <a:extLst>
              <a:ext uri="{FF2B5EF4-FFF2-40B4-BE49-F238E27FC236}">
                <a16:creationId xmlns:a16="http://schemas.microsoft.com/office/drawing/2014/main" id="{5B0E2842-FB2E-5EB7-1DF1-77940F8C6061}"/>
              </a:ext>
            </a:extLst>
          </p:cNvPr>
          <p:cNvSpPr/>
          <p:nvPr/>
        </p:nvSpPr>
        <p:spPr>
          <a:xfrm>
            <a:off x="6933350" y="1292577"/>
            <a:ext cx="1921805" cy="1728656"/>
          </a:xfrm>
          <a:custGeom>
            <a:avLst/>
            <a:gdLst/>
            <a:ahLst/>
            <a:cxnLst/>
            <a:rect l="l" t="t" r="r" b="b"/>
            <a:pathLst>
              <a:path w="2176780" h="1948179">
                <a:moveTo>
                  <a:pt x="2176272" y="0"/>
                </a:moveTo>
                <a:lnTo>
                  <a:pt x="0" y="0"/>
                </a:lnTo>
                <a:lnTo>
                  <a:pt x="0" y="1947672"/>
                </a:lnTo>
                <a:lnTo>
                  <a:pt x="2176272" y="1947672"/>
                </a:lnTo>
                <a:lnTo>
                  <a:pt x="2176272" y="0"/>
                </a:lnTo>
                <a:close/>
              </a:path>
            </a:pathLst>
          </a:custGeom>
          <a:solidFill>
            <a:srgbClr val="EECFCC">
              <a:alpha val="90194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8">
            <a:extLst>
              <a:ext uri="{FF2B5EF4-FFF2-40B4-BE49-F238E27FC236}">
                <a16:creationId xmlns:a16="http://schemas.microsoft.com/office/drawing/2014/main" id="{51844869-4A00-3E6A-C8A3-5B33EB3B5AD2}"/>
              </a:ext>
            </a:extLst>
          </p:cNvPr>
          <p:cNvSpPr txBox="1"/>
          <p:nvPr/>
        </p:nvSpPr>
        <p:spPr>
          <a:xfrm>
            <a:off x="7067298" y="1521625"/>
            <a:ext cx="1813560" cy="1158875"/>
          </a:xfrm>
          <a:prstGeom prst="rect">
            <a:avLst/>
          </a:prstGeom>
        </p:spPr>
        <p:txBody>
          <a:bodyPr vert="horz" wrap="square" lIns="0" tIns="40640" rIns="0" bIns="0" rtlCol="0">
            <a:spAutoFit/>
          </a:bodyPr>
          <a:lstStyle/>
          <a:p>
            <a:pPr marL="12700" marR="5080">
              <a:lnSpc>
                <a:spcPct val="86300"/>
              </a:lnSpc>
              <a:spcBef>
                <a:spcPts val="320"/>
              </a:spcBef>
            </a:pPr>
            <a:r>
              <a:rPr sz="1400" dirty="0">
                <a:latin typeface="Times New Roman"/>
                <a:cs typeface="Times New Roman"/>
              </a:rPr>
              <a:t>IDY</a:t>
            </a:r>
            <a:r>
              <a:rPr sz="1400" spc="-9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at</a:t>
            </a:r>
            <a:r>
              <a:rPr sz="1400" spc="-5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iconic</a:t>
            </a:r>
            <a:r>
              <a:rPr sz="1400" spc="10" dirty="0">
                <a:latin typeface="Times New Roman"/>
                <a:cs typeface="Times New Roman"/>
              </a:rPr>
              <a:t> </a:t>
            </a:r>
            <a:r>
              <a:rPr sz="1400" spc="-10" dirty="0">
                <a:latin typeface="Times New Roman"/>
                <a:cs typeface="Times New Roman"/>
              </a:rPr>
              <a:t>locations </a:t>
            </a:r>
            <a:r>
              <a:rPr sz="1400" dirty="0">
                <a:latin typeface="Times New Roman"/>
                <a:cs typeface="Times New Roman"/>
              </a:rPr>
              <a:t>globally</a:t>
            </a:r>
            <a:r>
              <a:rPr sz="1400" spc="2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-</a:t>
            </a:r>
            <a:r>
              <a:rPr sz="1400" spc="-55" dirty="0">
                <a:latin typeface="Times New Roman"/>
                <a:cs typeface="Times New Roman"/>
              </a:rPr>
              <a:t> </a:t>
            </a:r>
            <a:r>
              <a:rPr sz="1400" b="1" dirty="0">
                <a:latin typeface="Times New Roman"/>
                <a:cs typeface="Times New Roman"/>
              </a:rPr>
              <a:t>Opera</a:t>
            </a:r>
            <a:r>
              <a:rPr sz="1400" b="1" spc="-55" dirty="0">
                <a:latin typeface="Times New Roman"/>
                <a:cs typeface="Times New Roman"/>
              </a:rPr>
              <a:t> </a:t>
            </a:r>
            <a:r>
              <a:rPr sz="1400" b="1" spc="-10" dirty="0">
                <a:latin typeface="Times New Roman"/>
                <a:cs typeface="Times New Roman"/>
              </a:rPr>
              <a:t>House </a:t>
            </a:r>
            <a:r>
              <a:rPr sz="1400" b="1" dirty="0">
                <a:latin typeface="Times New Roman"/>
                <a:cs typeface="Times New Roman"/>
              </a:rPr>
              <a:t>to</a:t>
            </a:r>
            <a:r>
              <a:rPr sz="1400" b="1" spc="300" dirty="0">
                <a:latin typeface="Times New Roman"/>
                <a:cs typeface="Times New Roman"/>
              </a:rPr>
              <a:t> </a:t>
            </a:r>
            <a:r>
              <a:rPr sz="1400" b="1" dirty="0">
                <a:latin typeface="Times New Roman"/>
                <a:cs typeface="Times New Roman"/>
              </a:rPr>
              <a:t>Eiffel</a:t>
            </a:r>
            <a:r>
              <a:rPr sz="1400" b="1" spc="-85" dirty="0">
                <a:latin typeface="Times New Roman"/>
                <a:cs typeface="Times New Roman"/>
              </a:rPr>
              <a:t> </a:t>
            </a:r>
            <a:r>
              <a:rPr sz="1400" b="1" spc="-20" dirty="0">
                <a:latin typeface="Times New Roman"/>
                <a:cs typeface="Times New Roman"/>
              </a:rPr>
              <a:t>Tower</a:t>
            </a:r>
            <a:r>
              <a:rPr sz="1400" b="1" spc="1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to</a:t>
            </a:r>
            <a:r>
              <a:rPr sz="1400" spc="-45" dirty="0">
                <a:latin typeface="Times New Roman"/>
                <a:cs typeface="Times New Roman"/>
              </a:rPr>
              <a:t> </a:t>
            </a:r>
            <a:r>
              <a:rPr sz="1400" spc="-25" dirty="0">
                <a:latin typeface="Times New Roman"/>
                <a:cs typeface="Times New Roman"/>
              </a:rPr>
              <a:t>the </a:t>
            </a:r>
            <a:r>
              <a:rPr sz="1400" dirty="0">
                <a:latin typeface="Times New Roman"/>
                <a:cs typeface="Times New Roman"/>
              </a:rPr>
              <a:t>Cathedral</a:t>
            </a:r>
            <a:r>
              <a:rPr sz="1400" spc="-4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of</a:t>
            </a:r>
            <a:r>
              <a:rPr sz="1400" spc="-45" dirty="0">
                <a:latin typeface="Times New Roman"/>
                <a:cs typeface="Times New Roman"/>
              </a:rPr>
              <a:t> </a:t>
            </a:r>
            <a:r>
              <a:rPr sz="1400" spc="-10" dirty="0">
                <a:latin typeface="Times New Roman"/>
                <a:cs typeface="Times New Roman"/>
              </a:rPr>
              <a:t>Brasilia</a:t>
            </a:r>
            <a:r>
              <a:rPr sz="1400" spc="25" dirty="0">
                <a:latin typeface="Times New Roman"/>
                <a:cs typeface="Times New Roman"/>
              </a:rPr>
              <a:t> </a:t>
            </a:r>
            <a:r>
              <a:rPr sz="1400" spc="-25" dirty="0">
                <a:latin typeface="Times New Roman"/>
                <a:cs typeface="Times New Roman"/>
              </a:rPr>
              <a:t>to </a:t>
            </a:r>
            <a:r>
              <a:rPr sz="1400" dirty="0">
                <a:latin typeface="Times New Roman"/>
                <a:cs typeface="Times New Roman"/>
              </a:rPr>
              <a:t>the</a:t>
            </a:r>
            <a:r>
              <a:rPr sz="1400" spc="-1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Dead</a:t>
            </a:r>
            <a:r>
              <a:rPr sz="1400" spc="-3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Sea</a:t>
            </a:r>
            <a:r>
              <a:rPr sz="1400" spc="-5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and</a:t>
            </a:r>
            <a:r>
              <a:rPr sz="1400" spc="-1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base</a:t>
            </a:r>
            <a:r>
              <a:rPr sz="1400" spc="-55" dirty="0">
                <a:latin typeface="Times New Roman"/>
                <a:cs typeface="Times New Roman"/>
              </a:rPr>
              <a:t> </a:t>
            </a:r>
            <a:r>
              <a:rPr sz="1400" spc="-25" dirty="0">
                <a:latin typeface="Times New Roman"/>
                <a:cs typeface="Times New Roman"/>
              </a:rPr>
              <a:t>of </a:t>
            </a:r>
            <a:r>
              <a:rPr sz="1400" dirty="0">
                <a:latin typeface="Times New Roman"/>
                <a:cs typeface="Times New Roman"/>
              </a:rPr>
              <a:t>Mount</a:t>
            </a:r>
            <a:r>
              <a:rPr sz="1400" spc="-35" dirty="0">
                <a:latin typeface="Times New Roman"/>
                <a:cs typeface="Times New Roman"/>
              </a:rPr>
              <a:t> </a:t>
            </a:r>
            <a:r>
              <a:rPr sz="1400" spc="-10" dirty="0">
                <a:latin typeface="Times New Roman"/>
                <a:cs typeface="Times New Roman"/>
              </a:rPr>
              <a:t>Everest</a:t>
            </a:r>
            <a:endParaRPr sz="1400" dirty="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$PPTXTitle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294925" rIns="0" bIns="0" rtlCol="0">
            <a:spAutoFit/>
          </a:bodyPr>
          <a:lstStyle/>
          <a:p>
            <a:pPr marL="1601470">
              <a:lnSpc>
                <a:spcPct val="100000"/>
              </a:lnSpc>
              <a:spcBef>
                <a:spcPts val="105"/>
              </a:spcBef>
            </a:pPr>
            <a:r>
              <a:rPr dirty="0">
                <a:solidFill>
                  <a:srgbClr val="C00000"/>
                </a:solidFill>
              </a:rPr>
              <a:t>Previous</a:t>
            </a:r>
            <a:r>
              <a:rPr spc="-85" dirty="0">
                <a:solidFill>
                  <a:srgbClr val="C00000"/>
                </a:solidFill>
              </a:rPr>
              <a:t> </a:t>
            </a:r>
            <a:r>
              <a:rPr dirty="0">
                <a:solidFill>
                  <a:srgbClr val="C00000"/>
                </a:solidFill>
              </a:rPr>
              <a:t>Initiatives</a:t>
            </a:r>
            <a:r>
              <a:rPr spc="-70" dirty="0">
                <a:solidFill>
                  <a:srgbClr val="C00000"/>
                </a:solidFill>
              </a:rPr>
              <a:t> </a:t>
            </a:r>
            <a:r>
              <a:rPr dirty="0">
                <a:solidFill>
                  <a:srgbClr val="C00000"/>
                </a:solidFill>
              </a:rPr>
              <a:t>-</a:t>
            </a:r>
            <a:r>
              <a:rPr spc="-20" dirty="0">
                <a:solidFill>
                  <a:srgbClr val="C00000"/>
                </a:solidFill>
              </a:rPr>
              <a:t> </a:t>
            </a:r>
            <a:r>
              <a:rPr spc="-10" dirty="0">
                <a:solidFill>
                  <a:srgbClr val="C00000"/>
                </a:solidFill>
              </a:rPr>
              <a:t>contd..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180287" y="3980814"/>
            <a:ext cx="354965" cy="22698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400" b="1" spc="-20" dirty="0">
                <a:latin typeface="Perpetua"/>
                <a:cs typeface="Perpetua"/>
              </a:rPr>
              <a:t>202</a:t>
            </a:r>
            <a:r>
              <a:rPr lang="en-US" sz="1400" b="1" spc="-20" dirty="0">
                <a:latin typeface="Perpetua"/>
                <a:cs typeface="Perpetua"/>
              </a:rPr>
              <a:t>3</a:t>
            </a:r>
            <a:endParaRPr sz="1400" dirty="0">
              <a:latin typeface="Perpetua"/>
              <a:cs typeface="Perpetua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252984" y="1313433"/>
            <a:ext cx="8351520" cy="2512060"/>
            <a:chOff x="252984" y="1313433"/>
            <a:chExt cx="8351520" cy="2512060"/>
          </a:xfrm>
        </p:grpSpPr>
        <p:sp>
          <p:nvSpPr>
            <p:cNvPr id="5" name="object 5"/>
            <p:cNvSpPr/>
            <p:nvPr/>
          </p:nvSpPr>
          <p:spPr>
            <a:xfrm>
              <a:off x="252984" y="3642360"/>
              <a:ext cx="8351520" cy="182880"/>
            </a:xfrm>
            <a:custGeom>
              <a:avLst/>
              <a:gdLst/>
              <a:ahLst/>
              <a:cxnLst/>
              <a:rect l="l" t="t" r="r" b="b"/>
              <a:pathLst>
                <a:path w="8351520" h="182879">
                  <a:moveTo>
                    <a:pt x="8351520" y="0"/>
                  </a:moveTo>
                  <a:lnTo>
                    <a:pt x="0" y="0"/>
                  </a:lnTo>
                  <a:lnTo>
                    <a:pt x="0" y="182880"/>
                  </a:lnTo>
                  <a:lnTo>
                    <a:pt x="8351520" y="182880"/>
                  </a:lnTo>
                  <a:lnTo>
                    <a:pt x="8351520" y="0"/>
                  </a:lnTo>
                  <a:close/>
                </a:path>
              </a:pathLst>
            </a:custGeom>
            <a:solidFill>
              <a:srgbClr val="D2471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268224" y="1319783"/>
              <a:ext cx="2176780" cy="1948180"/>
            </a:xfrm>
            <a:custGeom>
              <a:avLst/>
              <a:gdLst/>
              <a:ahLst/>
              <a:cxnLst/>
              <a:rect l="l" t="t" r="r" b="b"/>
              <a:pathLst>
                <a:path w="2176780" h="1948179">
                  <a:moveTo>
                    <a:pt x="2176272" y="0"/>
                  </a:moveTo>
                  <a:lnTo>
                    <a:pt x="0" y="0"/>
                  </a:lnTo>
                  <a:lnTo>
                    <a:pt x="0" y="1947672"/>
                  </a:lnTo>
                  <a:lnTo>
                    <a:pt x="2176272" y="1947672"/>
                  </a:lnTo>
                  <a:lnTo>
                    <a:pt x="2176272" y="0"/>
                  </a:lnTo>
                  <a:close/>
                </a:path>
              </a:pathLst>
            </a:custGeom>
            <a:solidFill>
              <a:srgbClr val="EECFCC">
                <a:alpha val="90194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268224" y="1319783"/>
              <a:ext cx="2176780" cy="1948180"/>
            </a:xfrm>
            <a:custGeom>
              <a:avLst/>
              <a:gdLst/>
              <a:ahLst/>
              <a:cxnLst/>
              <a:rect l="l" t="t" r="r" b="b"/>
              <a:pathLst>
                <a:path w="2176780" h="1948179">
                  <a:moveTo>
                    <a:pt x="0" y="1947672"/>
                  </a:moveTo>
                  <a:lnTo>
                    <a:pt x="2176272" y="1947672"/>
                  </a:lnTo>
                  <a:lnTo>
                    <a:pt x="2176272" y="0"/>
                  </a:lnTo>
                  <a:lnTo>
                    <a:pt x="0" y="0"/>
                  </a:lnTo>
                  <a:lnTo>
                    <a:pt x="0" y="1947672"/>
                  </a:lnTo>
                  <a:close/>
                </a:path>
              </a:pathLst>
            </a:custGeom>
            <a:ln w="12192">
              <a:solidFill>
                <a:srgbClr val="EECFC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9" name="object 9"/>
          <p:cNvGrpSpPr/>
          <p:nvPr/>
        </p:nvGrpSpPr>
        <p:grpSpPr>
          <a:xfrm>
            <a:off x="1353185" y="2996057"/>
            <a:ext cx="3209925" cy="2755900"/>
            <a:chOff x="1353185" y="2996057"/>
            <a:chExt cx="3209925" cy="2755900"/>
          </a:xfrm>
        </p:grpSpPr>
        <p:sp>
          <p:nvSpPr>
            <p:cNvPr id="10" name="object 10"/>
            <p:cNvSpPr/>
            <p:nvPr/>
          </p:nvSpPr>
          <p:spPr>
            <a:xfrm>
              <a:off x="1356360" y="2999232"/>
              <a:ext cx="0" cy="774700"/>
            </a:xfrm>
            <a:custGeom>
              <a:avLst/>
              <a:gdLst/>
              <a:ahLst/>
              <a:cxnLst/>
              <a:rect l="l" t="t" r="r" b="b"/>
              <a:pathLst>
                <a:path h="774700">
                  <a:moveTo>
                    <a:pt x="0" y="0"/>
                  </a:moveTo>
                  <a:lnTo>
                    <a:pt x="0" y="774191"/>
                  </a:lnTo>
                </a:path>
              </a:pathLst>
            </a:custGeom>
            <a:ln w="6096">
              <a:solidFill>
                <a:srgbClr val="D24717"/>
              </a:solidFill>
              <a:prstDash val="sys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2380488" y="4383024"/>
              <a:ext cx="2176780" cy="1362710"/>
            </a:xfrm>
            <a:custGeom>
              <a:avLst/>
              <a:gdLst/>
              <a:ahLst/>
              <a:cxnLst/>
              <a:rect l="l" t="t" r="r" b="b"/>
              <a:pathLst>
                <a:path w="2176779" h="1362710">
                  <a:moveTo>
                    <a:pt x="0" y="1362456"/>
                  </a:moveTo>
                  <a:lnTo>
                    <a:pt x="2176272" y="1362456"/>
                  </a:lnTo>
                  <a:lnTo>
                    <a:pt x="2176272" y="0"/>
                  </a:lnTo>
                  <a:lnTo>
                    <a:pt x="0" y="0"/>
                  </a:lnTo>
                  <a:lnTo>
                    <a:pt x="0" y="1362456"/>
                  </a:lnTo>
                  <a:close/>
                </a:path>
              </a:pathLst>
            </a:custGeom>
            <a:ln w="12192">
              <a:solidFill>
                <a:srgbClr val="EECFC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2" name="object 12"/>
          <p:cNvSpPr txBox="1"/>
          <p:nvPr/>
        </p:nvSpPr>
        <p:spPr>
          <a:xfrm>
            <a:off x="3290616" y="3329854"/>
            <a:ext cx="457824" cy="227626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400" b="1" spc="-20" dirty="0">
                <a:latin typeface="Perpetua"/>
                <a:cs typeface="Perpetua"/>
              </a:rPr>
              <a:t>2023</a:t>
            </a:r>
            <a:endParaRPr sz="1400" dirty="0">
              <a:latin typeface="Perpetua"/>
              <a:cs typeface="Perpetua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2374392" y="4376928"/>
            <a:ext cx="2188845" cy="1374775"/>
          </a:xfrm>
          <a:prstGeom prst="rect">
            <a:avLst/>
          </a:prstGeom>
          <a:solidFill>
            <a:srgbClr val="EECFCC">
              <a:alpha val="90194"/>
            </a:srgbClr>
          </a:solidFill>
        </p:spPr>
        <p:txBody>
          <a:bodyPr vert="horz" wrap="square" lIns="0" tIns="136525" rIns="0" bIns="0" rtlCol="0">
            <a:spAutoFit/>
          </a:bodyPr>
          <a:lstStyle/>
          <a:p>
            <a:pPr marL="139065" marR="171450">
              <a:lnSpc>
                <a:spcPct val="86300"/>
              </a:lnSpc>
              <a:spcBef>
                <a:spcPts val="1075"/>
              </a:spcBef>
            </a:pPr>
            <a:r>
              <a:rPr sz="1400" dirty="0">
                <a:latin typeface="Times New Roman"/>
                <a:cs typeface="Times New Roman"/>
              </a:rPr>
              <a:t>The</a:t>
            </a:r>
            <a:r>
              <a:rPr sz="1400" spc="-6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main</a:t>
            </a:r>
            <a:r>
              <a:rPr sz="1400" spc="-1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national</a:t>
            </a:r>
            <a:r>
              <a:rPr sz="1400" spc="-35" dirty="0">
                <a:latin typeface="Times New Roman"/>
                <a:cs typeface="Times New Roman"/>
              </a:rPr>
              <a:t> </a:t>
            </a:r>
            <a:r>
              <a:rPr sz="1400" spc="-20" dirty="0">
                <a:latin typeface="Times New Roman"/>
                <a:cs typeface="Times New Roman"/>
              </a:rPr>
              <a:t>event</a:t>
            </a:r>
            <a:r>
              <a:rPr sz="1400" spc="50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of</a:t>
            </a:r>
            <a:r>
              <a:rPr sz="1400" spc="-5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India</a:t>
            </a:r>
            <a:r>
              <a:rPr sz="1400" spc="2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was</a:t>
            </a:r>
            <a:r>
              <a:rPr sz="1400" spc="-5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held </a:t>
            </a:r>
            <a:r>
              <a:rPr sz="1400" spc="-25" dirty="0">
                <a:latin typeface="Times New Roman"/>
                <a:cs typeface="Times New Roman"/>
              </a:rPr>
              <a:t>at </a:t>
            </a:r>
            <a:r>
              <a:rPr sz="1400" spc="-10" dirty="0">
                <a:latin typeface="Times New Roman"/>
                <a:cs typeface="Times New Roman"/>
              </a:rPr>
              <a:t>Jabalpur,</a:t>
            </a:r>
            <a:r>
              <a:rPr sz="1400" spc="-5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Madhya</a:t>
            </a:r>
            <a:r>
              <a:rPr sz="1400" spc="-35" dirty="0">
                <a:latin typeface="Times New Roman"/>
                <a:cs typeface="Times New Roman"/>
              </a:rPr>
              <a:t> </a:t>
            </a:r>
            <a:r>
              <a:rPr sz="1400" spc="-10" dirty="0">
                <a:latin typeface="Times New Roman"/>
                <a:cs typeface="Times New Roman"/>
              </a:rPr>
              <a:t>Pradesh </a:t>
            </a:r>
            <a:r>
              <a:rPr sz="1400" dirty="0">
                <a:latin typeface="Times New Roman"/>
                <a:cs typeface="Times New Roman"/>
              </a:rPr>
              <a:t>in</a:t>
            </a:r>
            <a:r>
              <a:rPr sz="1400" spc="-2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the</a:t>
            </a:r>
            <a:r>
              <a:rPr sz="1400" spc="-1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presence</a:t>
            </a:r>
            <a:r>
              <a:rPr sz="1400" spc="-3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of</a:t>
            </a:r>
            <a:r>
              <a:rPr sz="1400" spc="-50" dirty="0">
                <a:latin typeface="Times New Roman"/>
                <a:cs typeface="Times New Roman"/>
              </a:rPr>
              <a:t> </a:t>
            </a:r>
            <a:r>
              <a:rPr sz="1400" spc="-20" dirty="0">
                <a:latin typeface="Times New Roman"/>
                <a:cs typeface="Times New Roman"/>
              </a:rPr>
              <a:t>Vice </a:t>
            </a:r>
            <a:r>
              <a:rPr sz="1400" b="1" spc="-10" dirty="0">
                <a:latin typeface="Times New Roman"/>
                <a:cs typeface="Times New Roman"/>
              </a:rPr>
              <a:t>President</a:t>
            </a:r>
            <a:r>
              <a:rPr sz="1400" b="1" spc="-30" dirty="0">
                <a:latin typeface="Times New Roman"/>
                <a:cs typeface="Times New Roman"/>
              </a:rPr>
              <a:t> </a:t>
            </a:r>
            <a:r>
              <a:rPr sz="1400" b="1" dirty="0">
                <a:latin typeface="Times New Roman"/>
                <a:cs typeface="Times New Roman"/>
              </a:rPr>
              <a:t>Shri </a:t>
            </a:r>
            <a:r>
              <a:rPr sz="1400" b="1" spc="-10" dirty="0">
                <a:latin typeface="Times New Roman"/>
                <a:cs typeface="Times New Roman"/>
              </a:rPr>
              <a:t>Jagdeep Dhankhar</a:t>
            </a:r>
            <a:endParaRPr sz="1400">
              <a:latin typeface="Times New Roman"/>
              <a:cs typeface="Times New Roman"/>
            </a:endParaRPr>
          </a:p>
        </p:txBody>
      </p:sp>
      <p:grpSp>
        <p:nvGrpSpPr>
          <p:cNvPr id="14" name="object 14"/>
          <p:cNvGrpSpPr/>
          <p:nvPr/>
        </p:nvGrpSpPr>
        <p:grpSpPr>
          <a:xfrm>
            <a:off x="1298447" y="1228089"/>
            <a:ext cx="5386070" cy="3124835"/>
            <a:chOff x="1298447" y="1228089"/>
            <a:chExt cx="5386070" cy="3124835"/>
          </a:xfrm>
        </p:grpSpPr>
        <p:sp>
          <p:nvSpPr>
            <p:cNvPr id="15" name="object 15"/>
            <p:cNvSpPr/>
            <p:nvPr/>
          </p:nvSpPr>
          <p:spPr>
            <a:xfrm>
              <a:off x="3471671" y="4062983"/>
              <a:ext cx="0" cy="287020"/>
            </a:xfrm>
            <a:custGeom>
              <a:avLst/>
              <a:gdLst/>
              <a:ahLst/>
              <a:cxnLst/>
              <a:rect l="l" t="t" r="r" b="b"/>
              <a:pathLst>
                <a:path h="287020">
                  <a:moveTo>
                    <a:pt x="0" y="0"/>
                  </a:moveTo>
                  <a:lnTo>
                    <a:pt x="0" y="286512"/>
                  </a:lnTo>
                </a:path>
              </a:pathLst>
            </a:custGeom>
            <a:ln w="6096">
              <a:solidFill>
                <a:srgbClr val="D24717"/>
              </a:solidFill>
              <a:prstDash val="sys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6" name="object 16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298447" y="3810000"/>
              <a:ext cx="115824" cy="115824"/>
            </a:xfrm>
            <a:prstGeom prst="rect">
              <a:avLst/>
            </a:prstGeom>
          </p:spPr>
        </p:pic>
        <p:sp>
          <p:nvSpPr>
            <p:cNvPr id="17" name="object 17"/>
            <p:cNvSpPr/>
            <p:nvPr/>
          </p:nvSpPr>
          <p:spPr>
            <a:xfrm>
              <a:off x="3416808" y="3950207"/>
              <a:ext cx="113030" cy="43180"/>
            </a:xfrm>
            <a:custGeom>
              <a:avLst/>
              <a:gdLst/>
              <a:ahLst/>
              <a:cxnLst/>
              <a:rect l="l" t="t" r="r" b="b"/>
              <a:pathLst>
                <a:path w="113029" h="43179">
                  <a:moveTo>
                    <a:pt x="56387" y="0"/>
                  </a:moveTo>
                  <a:lnTo>
                    <a:pt x="34450" y="1672"/>
                  </a:lnTo>
                  <a:lnTo>
                    <a:pt x="16525" y="6238"/>
                  </a:lnTo>
                  <a:lnTo>
                    <a:pt x="4435" y="13019"/>
                  </a:lnTo>
                  <a:lnTo>
                    <a:pt x="0" y="21336"/>
                  </a:lnTo>
                  <a:lnTo>
                    <a:pt x="4435" y="29652"/>
                  </a:lnTo>
                  <a:lnTo>
                    <a:pt x="16525" y="36433"/>
                  </a:lnTo>
                  <a:lnTo>
                    <a:pt x="34450" y="40999"/>
                  </a:lnTo>
                  <a:lnTo>
                    <a:pt x="56387" y="42672"/>
                  </a:lnTo>
                  <a:lnTo>
                    <a:pt x="78325" y="40999"/>
                  </a:lnTo>
                  <a:lnTo>
                    <a:pt x="96250" y="36433"/>
                  </a:lnTo>
                  <a:lnTo>
                    <a:pt x="108340" y="29652"/>
                  </a:lnTo>
                  <a:lnTo>
                    <a:pt x="112775" y="21336"/>
                  </a:lnTo>
                  <a:lnTo>
                    <a:pt x="108340" y="13019"/>
                  </a:lnTo>
                  <a:lnTo>
                    <a:pt x="96250" y="6238"/>
                  </a:lnTo>
                  <a:lnTo>
                    <a:pt x="78325" y="1672"/>
                  </a:lnTo>
                  <a:lnTo>
                    <a:pt x="56387" y="0"/>
                  </a:lnTo>
                  <a:close/>
                </a:path>
              </a:pathLst>
            </a:custGeom>
            <a:solidFill>
              <a:srgbClr val="FFFFFF">
                <a:alpha val="90194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4501896" y="1234439"/>
              <a:ext cx="2176780" cy="2289175"/>
            </a:xfrm>
            <a:custGeom>
              <a:avLst/>
              <a:gdLst/>
              <a:ahLst/>
              <a:cxnLst/>
              <a:rect l="l" t="t" r="r" b="b"/>
              <a:pathLst>
                <a:path w="2176779" h="2289175">
                  <a:moveTo>
                    <a:pt x="2176272" y="0"/>
                  </a:moveTo>
                  <a:lnTo>
                    <a:pt x="0" y="0"/>
                  </a:lnTo>
                  <a:lnTo>
                    <a:pt x="0" y="2289048"/>
                  </a:lnTo>
                  <a:lnTo>
                    <a:pt x="2176272" y="2289048"/>
                  </a:lnTo>
                  <a:lnTo>
                    <a:pt x="2176272" y="0"/>
                  </a:lnTo>
                  <a:close/>
                </a:path>
              </a:pathLst>
            </a:custGeom>
            <a:solidFill>
              <a:srgbClr val="EECFCC">
                <a:alpha val="90194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4501896" y="1234439"/>
              <a:ext cx="2176780" cy="2289175"/>
            </a:xfrm>
            <a:custGeom>
              <a:avLst/>
              <a:gdLst/>
              <a:ahLst/>
              <a:cxnLst/>
              <a:rect l="l" t="t" r="r" b="b"/>
              <a:pathLst>
                <a:path w="2176779" h="2289175">
                  <a:moveTo>
                    <a:pt x="0" y="2289048"/>
                  </a:moveTo>
                  <a:lnTo>
                    <a:pt x="2176272" y="2289048"/>
                  </a:lnTo>
                  <a:lnTo>
                    <a:pt x="2176272" y="0"/>
                  </a:lnTo>
                  <a:lnTo>
                    <a:pt x="0" y="0"/>
                  </a:lnTo>
                  <a:lnTo>
                    <a:pt x="0" y="2289048"/>
                  </a:lnTo>
                  <a:close/>
                </a:path>
              </a:pathLst>
            </a:custGeom>
            <a:ln w="12192">
              <a:solidFill>
                <a:srgbClr val="EECFC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0" name="object 20"/>
          <p:cNvSpPr txBox="1"/>
          <p:nvPr/>
        </p:nvSpPr>
        <p:spPr>
          <a:xfrm>
            <a:off x="5414898" y="4065854"/>
            <a:ext cx="354965" cy="23812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400" b="1" spc="-20" dirty="0">
                <a:latin typeface="Perpetua"/>
                <a:cs typeface="Perpetua"/>
              </a:rPr>
              <a:t>2023</a:t>
            </a:r>
            <a:endParaRPr sz="1400" dirty="0">
              <a:latin typeface="Perpetua"/>
              <a:cs typeface="Perpetua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4622672" y="1784731"/>
            <a:ext cx="1724660" cy="1158875"/>
          </a:xfrm>
          <a:prstGeom prst="rect">
            <a:avLst/>
          </a:prstGeom>
        </p:spPr>
        <p:txBody>
          <a:bodyPr vert="horz" wrap="square" lIns="0" tIns="40640" rIns="0" bIns="0" rtlCol="0">
            <a:spAutoFit/>
          </a:bodyPr>
          <a:lstStyle/>
          <a:p>
            <a:pPr marL="12700" marR="5080">
              <a:lnSpc>
                <a:spcPct val="86300"/>
              </a:lnSpc>
              <a:spcBef>
                <a:spcPts val="320"/>
              </a:spcBef>
            </a:pPr>
            <a:r>
              <a:rPr sz="1400" dirty="0">
                <a:latin typeface="Times New Roman"/>
                <a:cs typeface="Times New Roman"/>
              </a:rPr>
              <a:t>The</a:t>
            </a:r>
            <a:r>
              <a:rPr sz="1400" spc="-5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Hon’ble</a:t>
            </a:r>
            <a:r>
              <a:rPr sz="1400" spc="-10" dirty="0">
                <a:latin typeface="Times New Roman"/>
                <a:cs typeface="Times New Roman"/>
              </a:rPr>
              <a:t> </a:t>
            </a:r>
            <a:r>
              <a:rPr sz="1400" spc="-20" dirty="0">
                <a:latin typeface="Times New Roman"/>
                <a:cs typeface="Times New Roman"/>
              </a:rPr>
              <a:t>Prime </a:t>
            </a:r>
            <a:r>
              <a:rPr sz="1400" dirty="0">
                <a:latin typeface="Times New Roman"/>
                <a:cs typeface="Times New Roman"/>
              </a:rPr>
              <a:t>Minister</a:t>
            </a:r>
            <a:r>
              <a:rPr sz="1400" spc="-3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Shri</a:t>
            </a:r>
            <a:r>
              <a:rPr sz="1400" spc="-45" dirty="0">
                <a:latin typeface="Times New Roman"/>
                <a:cs typeface="Times New Roman"/>
              </a:rPr>
              <a:t> </a:t>
            </a:r>
            <a:r>
              <a:rPr sz="1400" spc="-10" dirty="0">
                <a:latin typeface="Times New Roman"/>
                <a:cs typeface="Times New Roman"/>
              </a:rPr>
              <a:t>Narendra </a:t>
            </a:r>
            <a:r>
              <a:rPr sz="1400" dirty="0">
                <a:latin typeface="Times New Roman"/>
                <a:cs typeface="Times New Roman"/>
              </a:rPr>
              <a:t>Modi</a:t>
            </a:r>
            <a:r>
              <a:rPr sz="1400" spc="-5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led</a:t>
            </a:r>
            <a:r>
              <a:rPr sz="1400" spc="-70" dirty="0">
                <a:latin typeface="Times New Roman"/>
                <a:cs typeface="Times New Roman"/>
              </a:rPr>
              <a:t> </a:t>
            </a:r>
            <a:r>
              <a:rPr sz="1400" spc="-30" dirty="0">
                <a:latin typeface="Times New Roman"/>
                <a:cs typeface="Times New Roman"/>
              </a:rPr>
              <a:t>Yoga</a:t>
            </a:r>
            <a:r>
              <a:rPr sz="1400" spc="-2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from</a:t>
            </a:r>
            <a:r>
              <a:rPr sz="1400" spc="-10" dirty="0">
                <a:latin typeface="Times New Roman"/>
                <a:cs typeface="Times New Roman"/>
              </a:rPr>
              <a:t> </a:t>
            </a:r>
            <a:r>
              <a:rPr sz="1400" spc="-25" dirty="0">
                <a:latin typeface="Times New Roman"/>
                <a:cs typeface="Times New Roman"/>
              </a:rPr>
              <a:t>the </a:t>
            </a:r>
            <a:r>
              <a:rPr sz="1400" b="1" dirty="0">
                <a:latin typeface="Times New Roman"/>
                <a:cs typeface="Times New Roman"/>
              </a:rPr>
              <a:t>North</a:t>
            </a:r>
            <a:r>
              <a:rPr sz="1400" b="1" spc="-20" dirty="0">
                <a:latin typeface="Times New Roman"/>
                <a:cs typeface="Times New Roman"/>
              </a:rPr>
              <a:t> </a:t>
            </a:r>
            <a:r>
              <a:rPr sz="1400" b="1" dirty="0">
                <a:latin typeface="Times New Roman"/>
                <a:cs typeface="Times New Roman"/>
              </a:rPr>
              <a:t>Lawns at</a:t>
            </a:r>
            <a:r>
              <a:rPr sz="1400" b="1" spc="-55" dirty="0">
                <a:latin typeface="Times New Roman"/>
                <a:cs typeface="Times New Roman"/>
              </a:rPr>
              <a:t> </a:t>
            </a:r>
            <a:r>
              <a:rPr sz="1400" b="1" spc="-25" dirty="0">
                <a:latin typeface="Times New Roman"/>
                <a:cs typeface="Times New Roman"/>
              </a:rPr>
              <a:t>the </a:t>
            </a:r>
            <a:r>
              <a:rPr sz="1400" b="1" dirty="0">
                <a:latin typeface="Times New Roman"/>
                <a:cs typeface="Times New Roman"/>
              </a:rPr>
              <a:t>United</a:t>
            </a:r>
            <a:r>
              <a:rPr sz="1400" b="1" spc="-25" dirty="0">
                <a:latin typeface="Times New Roman"/>
                <a:cs typeface="Times New Roman"/>
              </a:rPr>
              <a:t> </a:t>
            </a:r>
            <a:r>
              <a:rPr sz="1400" b="1" spc="-10" dirty="0">
                <a:latin typeface="Times New Roman"/>
                <a:cs typeface="Times New Roman"/>
              </a:rPr>
              <a:t>Nations Headquarters</a:t>
            </a:r>
            <a:r>
              <a:rPr sz="1400" spc="-10" dirty="0">
                <a:latin typeface="Times New Roman"/>
                <a:cs typeface="Times New Roman"/>
              </a:rPr>
              <a:t>.</a:t>
            </a:r>
            <a:endParaRPr sz="1400">
              <a:latin typeface="Times New Roman"/>
              <a:cs typeface="Times New Roman"/>
            </a:endParaRPr>
          </a:p>
        </p:txBody>
      </p:sp>
      <p:grpSp>
        <p:nvGrpSpPr>
          <p:cNvPr id="22" name="object 22"/>
          <p:cNvGrpSpPr/>
          <p:nvPr/>
        </p:nvGrpSpPr>
        <p:grpSpPr>
          <a:xfrm>
            <a:off x="392310" y="115823"/>
            <a:ext cx="8509635" cy="4486910"/>
            <a:chOff x="392310" y="115823"/>
            <a:chExt cx="8509635" cy="4486910"/>
          </a:xfrm>
        </p:grpSpPr>
        <p:sp>
          <p:nvSpPr>
            <p:cNvPr id="23" name="object 23"/>
            <p:cNvSpPr/>
            <p:nvPr/>
          </p:nvSpPr>
          <p:spPr>
            <a:xfrm>
              <a:off x="5590032" y="3084575"/>
              <a:ext cx="2011680" cy="1518285"/>
            </a:xfrm>
            <a:custGeom>
              <a:avLst/>
              <a:gdLst/>
              <a:ahLst/>
              <a:cxnLst/>
              <a:rect l="l" t="t" r="r" b="b"/>
              <a:pathLst>
                <a:path w="2011679" h="1518285">
                  <a:moveTo>
                    <a:pt x="0" y="0"/>
                  </a:moveTo>
                  <a:lnTo>
                    <a:pt x="0" y="774192"/>
                  </a:lnTo>
                </a:path>
                <a:path w="2011679" h="1518285">
                  <a:moveTo>
                    <a:pt x="2011679" y="740663"/>
                  </a:moveTo>
                  <a:lnTo>
                    <a:pt x="2011679" y="1517904"/>
                  </a:lnTo>
                </a:path>
              </a:pathLst>
            </a:custGeom>
            <a:ln w="6096">
              <a:solidFill>
                <a:srgbClr val="D24717"/>
              </a:solidFill>
              <a:prstDash val="sys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4" name="object 2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532120" y="3895344"/>
              <a:ext cx="115824" cy="115824"/>
            </a:xfrm>
            <a:prstGeom prst="rect">
              <a:avLst/>
            </a:prstGeom>
          </p:spPr>
        </p:pic>
        <p:pic>
          <p:nvPicPr>
            <p:cNvPr id="25" name="object 2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546848" y="3675888"/>
              <a:ext cx="112775" cy="115824"/>
            </a:xfrm>
            <a:prstGeom prst="rect">
              <a:avLst/>
            </a:prstGeom>
          </p:spPr>
        </p:pic>
        <p:pic>
          <p:nvPicPr>
            <p:cNvPr id="26" name="object 26" descr="IDY-Logo IDY Logo India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92310" y="115823"/>
              <a:ext cx="363115" cy="685800"/>
            </a:xfrm>
            <a:prstGeom prst="rect">
              <a:avLst/>
            </a:prstGeom>
          </p:spPr>
        </p:pic>
        <p:pic>
          <p:nvPicPr>
            <p:cNvPr id="27" name="object 27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8403085" y="174413"/>
              <a:ext cx="498786" cy="654303"/>
            </a:xfrm>
            <a:prstGeom prst="rect">
              <a:avLst/>
            </a:prstGeom>
          </p:spPr>
        </p:pic>
      </p:grpSp>
      <p:sp>
        <p:nvSpPr>
          <p:cNvPr id="28" name="object 28"/>
          <p:cNvSpPr txBox="1"/>
          <p:nvPr/>
        </p:nvSpPr>
        <p:spPr>
          <a:xfrm>
            <a:off x="7426579" y="3324605"/>
            <a:ext cx="354965" cy="22698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400" b="1" spc="-20" dirty="0">
                <a:latin typeface="Perpetua"/>
                <a:cs typeface="Perpetua"/>
              </a:rPr>
              <a:t>202</a:t>
            </a:r>
            <a:r>
              <a:rPr lang="en-IN" sz="1400" b="1" spc="-20" dirty="0">
                <a:latin typeface="Perpetua"/>
                <a:cs typeface="Perpetua"/>
              </a:rPr>
              <a:t>4</a:t>
            </a:r>
            <a:endParaRPr sz="1400" dirty="0">
              <a:latin typeface="Perpetua"/>
              <a:cs typeface="Perpetua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7116986" y="4274384"/>
            <a:ext cx="1842142" cy="360355"/>
          </a:xfrm>
          <a:prstGeom prst="rect">
            <a:avLst/>
          </a:prstGeom>
          <a:solidFill>
            <a:srgbClr val="EECFCC">
              <a:alpha val="90194"/>
            </a:srgbClr>
          </a:solidFill>
          <a:ln w="3175">
            <a:solidFill>
              <a:srgbClr val="EECFCC"/>
            </a:solidFill>
          </a:ln>
        </p:spPr>
        <p:txBody>
          <a:bodyPr vert="horz" wrap="square" lIns="0" tIns="143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lang="en-IN" sz="1400" b="1" spc="-40">
                <a:latin typeface="Times New Roman"/>
                <a:cs typeface="Times New Roman"/>
              </a:rPr>
              <a:t>Yoga</a:t>
            </a:r>
            <a:r>
              <a:rPr lang="en-IN" sz="1400" b="1" spc="-80">
                <a:latin typeface="Times New Roman"/>
                <a:cs typeface="Times New Roman"/>
              </a:rPr>
              <a:t> </a:t>
            </a:r>
            <a:r>
              <a:rPr lang="en-IN" sz="1400" b="1" spc="-25">
                <a:latin typeface="Times New Roman"/>
                <a:cs typeface="Times New Roman"/>
              </a:rPr>
              <a:t>Tech</a:t>
            </a:r>
            <a:r>
              <a:rPr lang="en-IN" sz="1400" b="1" spc="-55">
                <a:latin typeface="Times New Roman"/>
                <a:cs typeface="Times New Roman"/>
              </a:rPr>
              <a:t> </a:t>
            </a:r>
            <a:r>
              <a:rPr lang="en-IN" sz="1400" b="1" spc="-10">
                <a:latin typeface="Times New Roman"/>
                <a:cs typeface="Times New Roman"/>
              </a:rPr>
              <a:t>Challenge</a:t>
            </a:r>
            <a:endParaRPr lang="en-IN" sz="1400" dirty="0">
              <a:latin typeface="Times New Roman"/>
              <a:cs typeface="Times New Roman"/>
            </a:endParaRPr>
          </a:p>
        </p:txBody>
      </p:sp>
      <p:sp>
        <p:nvSpPr>
          <p:cNvPr id="30" name="object 8">
            <a:extLst>
              <a:ext uri="{FF2B5EF4-FFF2-40B4-BE49-F238E27FC236}">
                <a16:creationId xmlns:a16="http://schemas.microsoft.com/office/drawing/2014/main" id="{8F3E2C19-A9E6-EC6E-0860-3D35F7CA0C66}"/>
              </a:ext>
            </a:extLst>
          </p:cNvPr>
          <p:cNvSpPr txBox="1"/>
          <p:nvPr/>
        </p:nvSpPr>
        <p:spPr>
          <a:xfrm>
            <a:off x="480161" y="1457655"/>
            <a:ext cx="1732280" cy="1344295"/>
          </a:xfrm>
          <a:prstGeom prst="rect">
            <a:avLst/>
          </a:prstGeom>
        </p:spPr>
        <p:txBody>
          <a:bodyPr vert="horz" wrap="square" lIns="0" tIns="42545" rIns="0" bIns="0" rtlCol="0">
            <a:spAutoFit/>
          </a:bodyPr>
          <a:lstStyle/>
          <a:p>
            <a:pPr marL="12700" marR="5080">
              <a:lnSpc>
                <a:spcPct val="88100"/>
              </a:lnSpc>
              <a:spcBef>
                <a:spcPts val="335"/>
              </a:spcBef>
            </a:pPr>
            <a:r>
              <a:rPr sz="1600" b="1" dirty="0">
                <a:latin typeface="Times New Roman"/>
                <a:cs typeface="Times New Roman"/>
              </a:rPr>
              <a:t>Har</a:t>
            </a:r>
            <a:r>
              <a:rPr sz="1600" b="1" spc="-135" dirty="0">
                <a:latin typeface="Times New Roman"/>
                <a:cs typeface="Times New Roman"/>
              </a:rPr>
              <a:t> </a:t>
            </a:r>
            <a:r>
              <a:rPr sz="1600" b="1" dirty="0">
                <a:latin typeface="Times New Roman"/>
                <a:cs typeface="Times New Roman"/>
              </a:rPr>
              <a:t>Aangan</a:t>
            </a:r>
            <a:r>
              <a:rPr sz="1600" b="1" spc="-120" dirty="0">
                <a:latin typeface="Times New Roman"/>
                <a:cs typeface="Times New Roman"/>
              </a:rPr>
              <a:t> </a:t>
            </a:r>
            <a:r>
              <a:rPr sz="1600" b="1" spc="-20" dirty="0">
                <a:latin typeface="Times New Roman"/>
                <a:cs typeface="Times New Roman"/>
              </a:rPr>
              <a:t>Yoga </a:t>
            </a:r>
            <a:r>
              <a:rPr sz="1600" b="1" dirty="0">
                <a:latin typeface="Times New Roman"/>
                <a:cs typeface="Times New Roman"/>
              </a:rPr>
              <a:t>Campaign:</a:t>
            </a:r>
            <a:r>
              <a:rPr sz="1600" b="1" spc="330" dirty="0">
                <a:latin typeface="Times New Roman"/>
                <a:cs typeface="Times New Roman"/>
              </a:rPr>
              <a:t> </a:t>
            </a:r>
            <a:r>
              <a:rPr sz="1600" b="1" spc="-20" dirty="0">
                <a:latin typeface="Perpetua"/>
                <a:cs typeface="Perpetua"/>
              </a:rPr>
              <a:t>Yoga </a:t>
            </a:r>
            <a:r>
              <a:rPr sz="1600" b="1" dirty="0">
                <a:latin typeface="Perpetua"/>
                <a:cs typeface="Perpetua"/>
              </a:rPr>
              <a:t>sessions</a:t>
            </a:r>
            <a:r>
              <a:rPr sz="1600" b="1" spc="-65" dirty="0">
                <a:latin typeface="Perpetua"/>
                <a:cs typeface="Perpetua"/>
              </a:rPr>
              <a:t> </a:t>
            </a:r>
            <a:r>
              <a:rPr sz="1600" b="1" spc="-20" dirty="0">
                <a:latin typeface="Perpetua"/>
                <a:cs typeface="Perpetua"/>
              </a:rPr>
              <a:t>from </a:t>
            </a:r>
            <a:r>
              <a:rPr sz="1600" b="1" spc="-10" dirty="0">
                <a:latin typeface="Perpetua"/>
                <a:cs typeface="Perpetua"/>
              </a:rPr>
              <a:t>Panchayats, </a:t>
            </a:r>
            <a:r>
              <a:rPr sz="1600" b="1" dirty="0">
                <a:latin typeface="Perpetua"/>
                <a:cs typeface="Perpetua"/>
              </a:rPr>
              <a:t>Anganwadi</a:t>
            </a:r>
            <a:r>
              <a:rPr sz="1600" b="1" spc="-90" dirty="0">
                <a:latin typeface="Perpetua"/>
                <a:cs typeface="Perpetua"/>
              </a:rPr>
              <a:t> </a:t>
            </a:r>
            <a:r>
              <a:rPr sz="1600" b="1" spc="-10" dirty="0">
                <a:latin typeface="Perpetua"/>
                <a:cs typeface="Perpetua"/>
              </a:rPr>
              <a:t>centers, </a:t>
            </a:r>
            <a:r>
              <a:rPr sz="1600" b="1" dirty="0">
                <a:latin typeface="Perpetua"/>
                <a:cs typeface="Perpetua"/>
              </a:rPr>
              <a:t>and</a:t>
            </a:r>
            <a:r>
              <a:rPr sz="1600" b="1" spc="-40" dirty="0">
                <a:latin typeface="Perpetua"/>
                <a:cs typeface="Perpetua"/>
              </a:rPr>
              <a:t> </a:t>
            </a:r>
            <a:r>
              <a:rPr sz="1600" b="1" spc="-10" dirty="0">
                <a:latin typeface="Perpetua"/>
                <a:cs typeface="Perpetua"/>
              </a:rPr>
              <a:t>schools.</a:t>
            </a:r>
            <a:endParaRPr sz="1600" dirty="0">
              <a:latin typeface="Perpetua"/>
              <a:cs typeface="Perpetua"/>
            </a:endParaRPr>
          </a:p>
        </p:txBody>
      </p:sp>
      <p:grpSp>
        <p:nvGrpSpPr>
          <p:cNvPr id="31" name="object 20">
            <a:extLst>
              <a:ext uri="{FF2B5EF4-FFF2-40B4-BE49-F238E27FC236}">
                <a16:creationId xmlns:a16="http://schemas.microsoft.com/office/drawing/2014/main" id="{35A70835-6151-64EA-B5A9-0B08675A0753}"/>
              </a:ext>
            </a:extLst>
          </p:cNvPr>
          <p:cNvGrpSpPr/>
          <p:nvPr/>
        </p:nvGrpSpPr>
        <p:grpSpPr>
          <a:xfrm>
            <a:off x="2770377" y="1414017"/>
            <a:ext cx="1559556" cy="1677035"/>
            <a:chOff x="2770377" y="1414017"/>
            <a:chExt cx="2094864" cy="1677035"/>
          </a:xfrm>
        </p:grpSpPr>
        <p:sp>
          <p:nvSpPr>
            <p:cNvPr id="32" name="object 21">
              <a:extLst>
                <a:ext uri="{FF2B5EF4-FFF2-40B4-BE49-F238E27FC236}">
                  <a16:creationId xmlns:a16="http://schemas.microsoft.com/office/drawing/2014/main" id="{1406B6BB-8CDE-3E57-523C-D22626AD8ADA}"/>
                </a:ext>
              </a:extLst>
            </p:cNvPr>
            <p:cNvSpPr/>
            <p:nvPr/>
          </p:nvSpPr>
          <p:spPr>
            <a:xfrm>
              <a:off x="2776727" y="1420367"/>
              <a:ext cx="2082164" cy="1664335"/>
            </a:xfrm>
            <a:custGeom>
              <a:avLst/>
              <a:gdLst/>
              <a:ahLst/>
              <a:cxnLst/>
              <a:rect l="l" t="t" r="r" b="b"/>
              <a:pathLst>
                <a:path w="2082164" h="1664335">
                  <a:moveTo>
                    <a:pt x="2081783" y="0"/>
                  </a:moveTo>
                  <a:lnTo>
                    <a:pt x="0" y="0"/>
                  </a:lnTo>
                  <a:lnTo>
                    <a:pt x="0" y="1664207"/>
                  </a:lnTo>
                  <a:lnTo>
                    <a:pt x="2081783" y="1664207"/>
                  </a:lnTo>
                  <a:lnTo>
                    <a:pt x="2081783" y="0"/>
                  </a:lnTo>
                  <a:close/>
                </a:path>
              </a:pathLst>
            </a:custGeom>
            <a:solidFill>
              <a:srgbClr val="EECFCC">
                <a:alpha val="90194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22">
              <a:extLst>
                <a:ext uri="{FF2B5EF4-FFF2-40B4-BE49-F238E27FC236}">
                  <a16:creationId xmlns:a16="http://schemas.microsoft.com/office/drawing/2014/main" id="{423A630F-7A16-20CF-22C2-604D47AAC94F}"/>
                </a:ext>
              </a:extLst>
            </p:cNvPr>
            <p:cNvSpPr/>
            <p:nvPr/>
          </p:nvSpPr>
          <p:spPr>
            <a:xfrm>
              <a:off x="2776727" y="1420367"/>
              <a:ext cx="2082164" cy="1664335"/>
            </a:xfrm>
            <a:custGeom>
              <a:avLst/>
              <a:gdLst/>
              <a:ahLst/>
              <a:cxnLst/>
              <a:rect l="l" t="t" r="r" b="b"/>
              <a:pathLst>
                <a:path w="2082164" h="1664335">
                  <a:moveTo>
                    <a:pt x="0" y="1664207"/>
                  </a:moveTo>
                  <a:lnTo>
                    <a:pt x="2081783" y="1664207"/>
                  </a:lnTo>
                  <a:lnTo>
                    <a:pt x="2081783" y="0"/>
                  </a:lnTo>
                  <a:lnTo>
                    <a:pt x="0" y="0"/>
                  </a:lnTo>
                  <a:lnTo>
                    <a:pt x="0" y="1664207"/>
                  </a:lnTo>
                  <a:close/>
                </a:path>
              </a:pathLst>
            </a:custGeom>
            <a:ln w="12192">
              <a:solidFill>
                <a:srgbClr val="EECFC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4" name="object 23">
            <a:extLst>
              <a:ext uri="{FF2B5EF4-FFF2-40B4-BE49-F238E27FC236}">
                <a16:creationId xmlns:a16="http://schemas.microsoft.com/office/drawing/2014/main" id="{09D66A49-216E-86AF-FB3C-18F4CD6774C6}"/>
              </a:ext>
            </a:extLst>
          </p:cNvPr>
          <p:cNvSpPr txBox="1"/>
          <p:nvPr/>
        </p:nvSpPr>
        <p:spPr>
          <a:xfrm>
            <a:off x="2873574" y="1559389"/>
            <a:ext cx="1353160" cy="1362104"/>
          </a:xfrm>
          <a:prstGeom prst="rect">
            <a:avLst/>
          </a:prstGeom>
        </p:spPr>
        <p:txBody>
          <a:bodyPr vert="horz" wrap="square" lIns="0" tIns="40005" rIns="0" bIns="0" rtlCol="0">
            <a:spAutoFit/>
          </a:bodyPr>
          <a:lstStyle/>
          <a:p>
            <a:pPr marL="12700" marR="5080">
              <a:lnSpc>
                <a:spcPct val="89200"/>
              </a:lnSpc>
              <a:spcBef>
                <a:spcPts val="315"/>
              </a:spcBef>
            </a:pPr>
            <a:r>
              <a:rPr sz="1600" b="1" spc="-40" dirty="0">
                <a:latin typeface="Times New Roman"/>
                <a:cs typeface="Times New Roman"/>
              </a:rPr>
              <a:t>Yoga</a:t>
            </a:r>
            <a:r>
              <a:rPr sz="1600" b="1" spc="-60" dirty="0">
                <a:latin typeface="Times New Roman"/>
                <a:cs typeface="Times New Roman"/>
              </a:rPr>
              <a:t> </a:t>
            </a:r>
            <a:r>
              <a:rPr sz="1600" b="1" spc="-10" dirty="0">
                <a:latin typeface="Times New Roman"/>
                <a:cs typeface="Times New Roman"/>
              </a:rPr>
              <a:t>Sagarmala: </a:t>
            </a:r>
            <a:r>
              <a:rPr sz="1600" b="1" dirty="0">
                <a:latin typeface="Times New Roman"/>
                <a:cs typeface="Times New Roman"/>
              </a:rPr>
              <a:t>C</a:t>
            </a:r>
            <a:r>
              <a:rPr sz="1600" dirty="0">
                <a:latin typeface="Perpetua"/>
                <a:cs typeface="Perpetua"/>
              </a:rPr>
              <a:t>oastal</a:t>
            </a:r>
            <a:r>
              <a:rPr sz="1600" spc="-30" dirty="0">
                <a:latin typeface="Perpetua"/>
                <a:cs typeface="Perpetua"/>
              </a:rPr>
              <a:t> </a:t>
            </a:r>
            <a:r>
              <a:rPr sz="1600" spc="-10" dirty="0">
                <a:latin typeface="Perpetua"/>
                <a:cs typeface="Perpetua"/>
              </a:rPr>
              <a:t>demonstrations </a:t>
            </a:r>
            <a:r>
              <a:rPr sz="1600" dirty="0">
                <a:latin typeface="Perpetua"/>
                <a:cs typeface="Perpetua"/>
              </a:rPr>
              <a:t>of</a:t>
            </a:r>
            <a:r>
              <a:rPr sz="1600" spc="-50" dirty="0">
                <a:latin typeface="Perpetua"/>
                <a:cs typeface="Perpetua"/>
              </a:rPr>
              <a:t> </a:t>
            </a:r>
            <a:r>
              <a:rPr sz="1600" dirty="0">
                <a:latin typeface="Perpetua"/>
                <a:cs typeface="Perpetua"/>
              </a:rPr>
              <a:t>yoga</a:t>
            </a:r>
            <a:r>
              <a:rPr sz="1600" spc="-65" dirty="0">
                <a:latin typeface="Perpetua"/>
                <a:cs typeface="Perpetua"/>
              </a:rPr>
              <a:t> </a:t>
            </a:r>
            <a:r>
              <a:rPr sz="1600" dirty="0">
                <a:latin typeface="Perpetua"/>
                <a:cs typeface="Perpetua"/>
              </a:rPr>
              <a:t>were</a:t>
            </a:r>
            <a:r>
              <a:rPr sz="1600" spc="-40" dirty="0">
                <a:latin typeface="Perpetua"/>
                <a:cs typeface="Perpetua"/>
              </a:rPr>
              <a:t> </a:t>
            </a:r>
            <a:r>
              <a:rPr sz="1600" spc="-10" dirty="0">
                <a:latin typeface="Perpetua"/>
                <a:cs typeface="Perpetua"/>
              </a:rPr>
              <a:t>termed </a:t>
            </a:r>
            <a:r>
              <a:rPr sz="1600" spc="-35" dirty="0">
                <a:latin typeface="Perpetua"/>
                <a:cs typeface="Perpetua"/>
              </a:rPr>
              <a:t>"Yoga</a:t>
            </a:r>
            <a:r>
              <a:rPr sz="1600" spc="-45" dirty="0">
                <a:latin typeface="Perpetua"/>
                <a:cs typeface="Perpetua"/>
              </a:rPr>
              <a:t> </a:t>
            </a:r>
            <a:r>
              <a:rPr sz="1600" spc="-10" dirty="0">
                <a:latin typeface="Perpetua"/>
                <a:cs typeface="Perpetua"/>
              </a:rPr>
              <a:t>Sagarmala."</a:t>
            </a:r>
            <a:endParaRPr sz="1600" dirty="0">
              <a:latin typeface="Perpetua"/>
              <a:cs typeface="Perpetua"/>
            </a:endParaRPr>
          </a:p>
        </p:txBody>
      </p:sp>
      <p:sp>
        <p:nvSpPr>
          <p:cNvPr id="35" name="object 15">
            <a:extLst>
              <a:ext uri="{FF2B5EF4-FFF2-40B4-BE49-F238E27FC236}">
                <a16:creationId xmlns:a16="http://schemas.microsoft.com/office/drawing/2014/main" id="{BA630EFB-CF22-1EC4-86FF-82910338182D}"/>
              </a:ext>
            </a:extLst>
          </p:cNvPr>
          <p:cNvSpPr/>
          <p:nvPr/>
        </p:nvSpPr>
        <p:spPr>
          <a:xfrm>
            <a:off x="3445954" y="2959195"/>
            <a:ext cx="45719" cy="439420"/>
          </a:xfrm>
          <a:custGeom>
            <a:avLst/>
            <a:gdLst/>
            <a:ahLst/>
            <a:cxnLst/>
            <a:rect l="l" t="t" r="r" b="b"/>
            <a:pathLst>
              <a:path h="287020">
                <a:moveTo>
                  <a:pt x="0" y="0"/>
                </a:moveTo>
                <a:lnTo>
                  <a:pt x="0" y="286512"/>
                </a:lnTo>
              </a:path>
            </a:pathLst>
          </a:custGeom>
          <a:ln w="6096">
            <a:solidFill>
              <a:srgbClr val="D24717"/>
            </a:solidFill>
            <a:prstDash val="sysDash"/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6" name="object 35">
            <a:extLst>
              <a:ext uri="{FF2B5EF4-FFF2-40B4-BE49-F238E27FC236}">
                <a16:creationId xmlns:a16="http://schemas.microsoft.com/office/drawing/2014/main" id="{D4AC8167-51AF-00AB-616C-61E09E6A84F3}"/>
              </a:ext>
            </a:extLst>
          </p:cNvPr>
          <p:cNvGrpSpPr/>
          <p:nvPr/>
        </p:nvGrpSpPr>
        <p:grpSpPr>
          <a:xfrm>
            <a:off x="6866253" y="1450689"/>
            <a:ext cx="2094864" cy="1409065"/>
            <a:chOff x="5135626" y="1462786"/>
            <a:chExt cx="2094864" cy="1409065"/>
          </a:xfrm>
        </p:grpSpPr>
        <p:sp>
          <p:nvSpPr>
            <p:cNvPr id="37" name="object 36">
              <a:extLst>
                <a:ext uri="{FF2B5EF4-FFF2-40B4-BE49-F238E27FC236}">
                  <a16:creationId xmlns:a16="http://schemas.microsoft.com/office/drawing/2014/main" id="{231B940E-99F7-B7F6-D941-56CC7B9C9791}"/>
                </a:ext>
              </a:extLst>
            </p:cNvPr>
            <p:cNvSpPr/>
            <p:nvPr/>
          </p:nvSpPr>
          <p:spPr>
            <a:xfrm>
              <a:off x="5141976" y="1469136"/>
              <a:ext cx="2082164" cy="1396365"/>
            </a:xfrm>
            <a:custGeom>
              <a:avLst/>
              <a:gdLst/>
              <a:ahLst/>
              <a:cxnLst/>
              <a:rect l="l" t="t" r="r" b="b"/>
              <a:pathLst>
                <a:path w="2082165" h="1396364">
                  <a:moveTo>
                    <a:pt x="2081783" y="0"/>
                  </a:moveTo>
                  <a:lnTo>
                    <a:pt x="0" y="0"/>
                  </a:lnTo>
                  <a:lnTo>
                    <a:pt x="0" y="1395984"/>
                  </a:lnTo>
                  <a:lnTo>
                    <a:pt x="2081783" y="1395984"/>
                  </a:lnTo>
                  <a:lnTo>
                    <a:pt x="2081783" y="0"/>
                  </a:lnTo>
                  <a:close/>
                </a:path>
              </a:pathLst>
            </a:custGeom>
            <a:solidFill>
              <a:srgbClr val="EECFCC">
                <a:alpha val="90194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" name="object 37">
              <a:extLst>
                <a:ext uri="{FF2B5EF4-FFF2-40B4-BE49-F238E27FC236}">
                  <a16:creationId xmlns:a16="http://schemas.microsoft.com/office/drawing/2014/main" id="{E097DC5C-3A25-8DFB-FCA2-F1C445C566AF}"/>
                </a:ext>
              </a:extLst>
            </p:cNvPr>
            <p:cNvSpPr/>
            <p:nvPr/>
          </p:nvSpPr>
          <p:spPr>
            <a:xfrm>
              <a:off x="5141976" y="1469136"/>
              <a:ext cx="2082164" cy="1396365"/>
            </a:xfrm>
            <a:custGeom>
              <a:avLst/>
              <a:gdLst/>
              <a:ahLst/>
              <a:cxnLst/>
              <a:rect l="l" t="t" r="r" b="b"/>
              <a:pathLst>
                <a:path w="2082165" h="1396364">
                  <a:moveTo>
                    <a:pt x="0" y="1395984"/>
                  </a:moveTo>
                  <a:lnTo>
                    <a:pt x="2081783" y="1395984"/>
                  </a:lnTo>
                  <a:lnTo>
                    <a:pt x="2081783" y="0"/>
                  </a:lnTo>
                  <a:lnTo>
                    <a:pt x="0" y="0"/>
                  </a:lnTo>
                  <a:lnTo>
                    <a:pt x="0" y="1395984"/>
                  </a:lnTo>
                  <a:close/>
                </a:path>
              </a:pathLst>
            </a:custGeom>
            <a:ln w="12192">
              <a:solidFill>
                <a:srgbClr val="EECFC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9" name="object 15">
            <a:extLst>
              <a:ext uri="{FF2B5EF4-FFF2-40B4-BE49-F238E27FC236}">
                <a16:creationId xmlns:a16="http://schemas.microsoft.com/office/drawing/2014/main" id="{7BAAF3D1-5623-4D23-94D0-10C620472884}"/>
              </a:ext>
            </a:extLst>
          </p:cNvPr>
          <p:cNvSpPr/>
          <p:nvPr/>
        </p:nvSpPr>
        <p:spPr>
          <a:xfrm>
            <a:off x="7636763" y="2848736"/>
            <a:ext cx="45719" cy="439420"/>
          </a:xfrm>
          <a:custGeom>
            <a:avLst/>
            <a:gdLst/>
            <a:ahLst/>
            <a:cxnLst/>
            <a:rect l="l" t="t" r="r" b="b"/>
            <a:pathLst>
              <a:path h="287020">
                <a:moveTo>
                  <a:pt x="0" y="0"/>
                </a:moveTo>
                <a:lnTo>
                  <a:pt x="0" y="286512"/>
                </a:lnTo>
              </a:path>
            </a:pathLst>
          </a:custGeom>
          <a:ln w="6096">
            <a:solidFill>
              <a:srgbClr val="D24717"/>
            </a:solidFill>
            <a:prstDash val="sys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38">
            <a:extLst>
              <a:ext uri="{FF2B5EF4-FFF2-40B4-BE49-F238E27FC236}">
                <a16:creationId xmlns:a16="http://schemas.microsoft.com/office/drawing/2014/main" id="{8895F71C-F801-14D9-82E2-C08C890E195B}"/>
              </a:ext>
            </a:extLst>
          </p:cNvPr>
          <p:cNvSpPr txBox="1"/>
          <p:nvPr/>
        </p:nvSpPr>
        <p:spPr>
          <a:xfrm>
            <a:off x="7071930" y="1557384"/>
            <a:ext cx="1598295" cy="1112520"/>
          </a:xfrm>
          <a:prstGeom prst="rect">
            <a:avLst/>
          </a:prstGeom>
        </p:spPr>
        <p:txBody>
          <a:bodyPr vert="horz" wrap="square" lIns="0" tIns="46990" rIns="0" bIns="0" rtlCol="0">
            <a:spAutoFit/>
          </a:bodyPr>
          <a:lstStyle/>
          <a:p>
            <a:pPr marL="12700" marR="5080">
              <a:lnSpc>
                <a:spcPct val="86300"/>
              </a:lnSpc>
              <a:spcBef>
                <a:spcPts val="370"/>
              </a:spcBef>
            </a:pPr>
            <a:r>
              <a:rPr sz="1600" b="1" spc="-45" dirty="0">
                <a:latin typeface="Times New Roman"/>
                <a:cs typeface="Times New Roman"/>
              </a:rPr>
              <a:t>Yoga</a:t>
            </a:r>
            <a:r>
              <a:rPr sz="1600" b="1" spc="-80" dirty="0">
                <a:latin typeface="Times New Roman"/>
                <a:cs typeface="Times New Roman"/>
              </a:rPr>
              <a:t> </a:t>
            </a:r>
            <a:r>
              <a:rPr sz="1600" b="1" dirty="0">
                <a:latin typeface="Times New Roman"/>
                <a:cs typeface="Times New Roman"/>
              </a:rPr>
              <a:t>With</a:t>
            </a:r>
            <a:r>
              <a:rPr sz="1600" b="1" spc="-55" dirty="0">
                <a:latin typeface="Times New Roman"/>
                <a:cs typeface="Times New Roman"/>
              </a:rPr>
              <a:t> </a:t>
            </a:r>
            <a:r>
              <a:rPr sz="1600" b="1" spc="-10" dirty="0">
                <a:latin typeface="Times New Roman"/>
                <a:cs typeface="Times New Roman"/>
              </a:rPr>
              <a:t>Family </a:t>
            </a:r>
            <a:r>
              <a:rPr sz="1600" b="1" dirty="0">
                <a:latin typeface="Times New Roman"/>
                <a:cs typeface="Times New Roman"/>
              </a:rPr>
              <a:t>Video</a:t>
            </a:r>
            <a:r>
              <a:rPr sz="1600" b="1" spc="-80" dirty="0">
                <a:latin typeface="Times New Roman"/>
                <a:cs typeface="Times New Roman"/>
              </a:rPr>
              <a:t> </a:t>
            </a:r>
            <a:r>
              <a:rPr sz="1600" b="1" dirty="0">
                <a:latin typeface="Times New Roman"/>
                <a:cs typeface="Times New Roman"/>
              </a:rPr>
              <a:t>Contest”</a:t>
            </a:r>
            <a:r>
              <a:rPr sz="1600" b="1" spc="-70" dirty="0">
                <a:latin typeface="Times New Roman"/>
                <a:cs typeface="Times New Roman"/>
              </a:rPr>
              <a:t> </a:t>
            </a:r>
            <a:r>
              <a:rPr sz="1600" spc="-50" dirty="0">
                <a:latin typeface="Times New Roman"/>
                <a:cs typeface="Times New Roman"/>
              </a:rPr>
              <a:t>– </a:t>
            </a:r>
            <a:r>
              <a:rPr sz="1600" b="1" dirty="0">
                <a:latin typeface="Times New Roman"/>
                <a:cs typeface="Times New Roman"/>
              </a:rPr>
              <a:t>Through</a:t>
            </a:r>
            <a:r>
              <a:rPr sz="1600" b="1" spc="-110" dirty="0">
                <a:latin typeface="Times New Roman"/>
                <a:cs typeface="Times New Roman"/>
              </a:rPr>
              <a:t> </a:t>
            </a:r>
            <a:r>
              <a:rPr sz="1600" b="1" spc="-20" dirty="0">
                <a:latin typeface="Times New Roman"/>
                <a:cs typeface="Times New Roman"/>
              </a:rPr>
              <a:t>MyGov </a:t>
            </a:r>
            <a:r>
              <a:rPr sz="1600" b="1" dirty="0">
                <a:latin typeface="Times New Roman"/>
                <a:cs typeface="Times New Roman"/>
              </a:rPr>
              <a:t>Portal</a:t>
            </a:r>
            <a:r>
              <a:rPr sz="1600" b="1" spc="-65" dirty="0">
                <a:latin typeface="Times New Roman"/>
                <a:cs typeface="Times New Roman"/>
              </a:rPr>
              <a:t> </a:t>
            </a:r>
            <a:r>
              <a:rPr sz="1600" b="1" spc="-25" dirty="0">
                <a:latin typeface="Times New Roman"/>
                <a:cs typeface="Times New Roman"/>
              </a:rPr>
              <a:t>and </a:t>
            </a:r>
            <a:r>
              <a:rPr sz="1600" b="1" dirty="0">
                <a:latin typeface="Times New Roman"/>
                <a:cs typeface="Times New Roman"/>
              </a:rPr>
              <a:t>MyBharat</a:t>
            </a:r>
            <a:r>
              <a:rPr sz="1600" b="1" spc="-65" dirty="0">
                <a:latin typeface="Times New Roman"/>
                <a:cs typeface="Times New Roman"/>
              </a:rPr>
              <a:t> </a:t>
            </a:r>
            <a:r>
              <a:rPr sz="1600" b="1" spc="-10" dirty="0">
                <a:latin typeface="Times New Roman"/>
                <a:cs typeface="Times New Roman"/>
              </a:rPr>
              <a:t>portal</a:t>
            </a:r>
            <a:endParaRPr sz="1600" dirty="0">
              <a:latin typeface="Times New Roman"/>
              <a:cs typeface="Times New Roman"/>
            </a:endParaRPr>
          </a:p>
        </p:txBody>
      </p:sp>
      <p:sp>
        <p:nvSpPr>
          <p:cNvPr id="41" name="object 11">
            <a:extLst>
              <a:ext uri="{FF2B5EF4-FFF2-40B4-BE49-F238E27FC236}">
                <a16:creationId xmlns:a16="http://schemas.microsoft.com/office/drawing/2014/main" id="{67654CE1-A851-11C1-781E-28A377A5FAB2}"/>
              </a:ext>
            </a:extLst>
          </p:cNvPr>
          <p:cNvSpPr/>
          <p:nvPr/>
        </p:nvSpPr>
        <p:spPr>
          <a:xfrm>
            <a:off x="252984" y="4564472"/>
            <a:ext cx="1941576" cy="1396365"/>
          </a:xfrm>
          <a:custGeom>
            <a:avLst/>
            <a:gdLst/>
            <a:ahLst/>
            <a:cxnLst/>
            <a:rect l="l" t="t" r="r" b="b"/>
            <a:pathLst>
              <a:path w="2078989" h="1396364">
                <a:moveTo>
                  <a:pt x="2078736" y="0"/>
                </a:moveTo>
                <a:lnTo>
                  <a:pt x="0" y="0"/>
                </a:lnTo>
                <a:lnTo>
                  <a:pt x="0" y="1395984"/>
                </a:lnTo>
                <a:lnTo>
                  <a:pt x="2078736" y="1395984"/>
                </a:lnTo>
                <a:lnTo>
                  <a:pt x="2078736" y="0"/>
                </a:lnTo>
                <a:close/>
              </a:path>
            </a:pathLst>
          </a:custGeom>
          <a:solidFill>
            <a:srgbClr val="EECFCC">
              <a:alpha val="90194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14">
            <a:extLst>
              <a:ext uri="{FF2B5EF4-FFF2-40B4-BE49-F238E27FC236}">
                <a16:creationId xmlns:a16="http://schemas.microsoft.com/office/drawing/2014/main" id="{0710FEFF-6C5D-0D19-6ED0-60F83AC7F971}"/>
              </a:ext>
            </a:extLst>
          </p:cNvPr>
          <p:cNvSpPr txBox="1"/>
          <p:nvPr/>
        </p:nvSpPr>
        <p:spPr>
          <a:xfrm>
            <a:off x="457072" y="4665056"/>
            <a:ext cx="1682750" cy="1112520"/>
          </a:xfrm>
          <a:prstGeom prst="rect">
            <a:avLst/>
          </a:prstGeom>
        </p:spPr>
        <p:txBody>
          <a:bodyPr vert="horz" wrap="square" lIns="0" tIns="46990" rIns="0" bIns="0" rtlCol="0">
            <a:spAutoFit/>
          </a:bodyPr>
          <a:lstStyle/>
          <a:p>
            <a:pPr marL="12700" marR="5080">
              <a:lnSpc>
                <a:spcPct val="86300"/>
              </a:lnSpc>
              <a:spcBef>
                <a:spcPts val="370"/>
              </a:spcBef>
            </a:pPr>
            <a:r>
              <a:rPr sz="1600" b="1" spc="-40" dirty="0">
                <a:latin typeface="Times New Roman"/>
                <a:cs typeface="Times New Roman"/>
              </a:rPr>
              <a:t>Yoga</a:t>
            </a:r>
            <a:r>
              <a:rPr sz="1600" b="1" spc="-60" dirty="0">
                <a:latin typeface="Times New Roman"/>
                <a:cs typeface="Times New Roman"/>
              </a:rPr>
              <a:t> </a:t>
            </a:r>
            <a:r>
              <a:rPr sz="1600" b="1" spc="-10" dirty="0">
                <a:latin typeface="Times New Roman"/>
                <a:cs typeface="Times New Roman"/>
              </a:rPr>
              <a:t>Bharatmala </a:t>
            </a:r>
            <a:r>
              <a:rPr sz="1600" dirty="0">
                <a:latin typeface="Perpetua"/>
                <a:cs typeface="Perpetua"/>
              </a:rPr>
              <a:t>The</a:t>
            </a:r>
            <a:r>
              <a:rPr sz="1600" spc="-10" dirty="0">
                <a:latin typeface="Perpetua"/>
                <a:cs typeface="Perpetua"/>
              </a:rPr>
              <a:t> Indian</a:t>
            </a:r>
            <a:r>
              <a:rPr sz="1600" spc="-140" dirty="0">
                <a:latin typeface="Perpetua"/>
                <a:cs typeface="Perpetua"/>
              </a:rPr>
              <a:t> </a:t>
            </a:r>
            <a:r>
              <a:rPr sz="1600" spc="-20" dirty="0">
                <a:latin typeface="Perpetua"/>
                <a:cs typeface="Perpetua"/>
              </a:rPr>
              <a:t>Armed </a:t>
            </a:r>
            <a:r>
              <a:rPr sz="1600" dirty="0">
                <a:latin typeface="Perpetua"/>
                <a:cs typeface="Perpetua"/>
              </a:rPr>
              <a:t>Forces</a:t>
            </a:r>
            <a:r>
              <a:rPr sz="1600" spc="-75" dirty="0">
                <a:latin typeface="Perpetua"/>
                <a:cs typeface="Perpetua"/>
              </a:rPr>
              <a:t> </a:t>
            </a:r>
            <a:r>
              <a:rPr sz="1600" spc="-10" dirty="0">
                <a:latin typeface="Perpetua"/>
                <a:cs typeface="Perpetua"/>
              </a:rPr>
              <a:t>demonstrations </a:t>
            </a:r>
            <a:r>
              <a:rPr sz="1600" dirty="0">
                <a:latin typeface="Perpetua"/>
                <a:cs typeface="Perpetua"/>
              </a:rPr>
              <a:t>of</a:t>
            </a:r>
            <a:r>
              <a:rPr sz="1600" spc="-50" dirty="0">
                <a:latin typeface="Perpetua"/>
                <a:cs typeface="Perpetua"/>
              </a:rPr>
              <a:t> </a:t>
            </a:r>
            <a:r>
              <a:rPr sz="1600" dirty="0">
                <a:latin typeface="Perpetua"/>
                <a:cs typeface="Perpetua"/>
              </a:rPr>
              <a:t>yoga</a:t>
            </a:r>
            <a:r>
              <a:rPr sz="1600" spc="-65" dirty="0">
                <a:latin typeface="Perpetua"/>
                <a:cs typeface="Perpetua"/>
              </a:rPr>
              <a:t> </a:t>
            </a:r>
            <a:r>
              <a:rPr sz="1600" dirty="0">
                <a:latin typeface="Perpetua"/>
                <a:cs typeface="Perpetua"/>
              </a:rPr>
              <a:t>were</a:t>
            </a:r>
            <a:r>
              <a:rPr sz="1600" spc="-40" dirty="0">
                <a:latin typeface="Perpetua"/>
                <a:cs typeface="Perpetua"/>
              </a:rPr>
              <a:t> </a:t>
            </a:r>
            <a:r>
              <a:rPr sz="1600" spc="-10" dirty="0">
                <a:latin typeface="Perpetua"/>
                <a:cs typeface="Perpetua"/>
              </a:rPr>
              <a:t>termed </a:t>
            </a:r>
            <a:r>
              <a:rPr sz="1600" spc="-30" dirty="0">
                <a:latin typeface="Perpetua"/>
                <a:cs typeface="Perpetua"/>
              </a:rPr>
              <a:t>“Yoga</a:t>
            </a:r>
            <a:r>
              <a:rPr sz="1600" spc="-55" dirty="0">
                <a:latin typeface="Perpetua"/>
                <a:cs typeface="Perpetua"/>
              </a:rPr>
              <a:t> </a:t>
            </a:r>
            <a:r>
              <a:rPr sz="1600" spc="-10" dirty="0">
                <a:latin typeface="Perpetua"/>
                <a:cs typeface="Perpetua"/>
              </a:rPr>
              <a:t>Bharatmala”</a:t>
            </a:r>
            <a:endParaRPr sz="1600" dirty="0">
              <a:latin typeface="Perpetua"/>
              <a:cs typeface="Perpetua"/>
            </a:endParaRPr>
          </a:p>
        </p:txBody>
      </p:sp>
      <p:sp>
        <p:nvSpPr>
          <p:cNvPr id="43" name="object 15">
            <a:extLst>
              <a:ext uri="{FF2B5EF4-FFF2-40B4-BE49-F238E27FC236}">
                <a16:creationId xmlns:a16="http://schemas.microsoft.com/office/drawing/2014/main" id="{0962DCA1-89D6-A356-4639-FD5CE051B123}"/>
              </a:ext>
            </a:extLst>
          </p:cNvPr>
          <p:cNvSpPr/>
          <p:nvPr/>
        </p:nvSpPr>
        <p:spPr>
          <a:xfrm flipH="1">
            <a:off x="1331976" y="4095495"/>
            <a:ext cx="45719" cy="509016"/>
          </a:xfrm>
          <a:custGeom>
            <a:avLst/>
            <a:gdLst/>
            <a:ahLst/>
            <a:cxnLst/>
            <a:rect l="l" t="t" r="r" b="b"/>
            <a:pathLst>
              <a:path h="287020">
                <a:moveTo>
                  <a:pt x="0" y="0"/>
                </a:moveTo>
                <a:lnTo>
                  <a:pt x="0" y="286512"/>
                </a:lnTo>
              </a:path>
            </a:pathLst>
          </a:custGeom>
          <a:ln w="6096">
            <a:solidFill>
              <a:srgbClr val="D24717"/>
            </a:solidFill>
            <a:prstDash val="sys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26">
            <a:extLst>
              <a:ext uri="{FF2B5EF4-FFF2-40B4-BE49-F238E27FC236}">
                <a16:creationId xmlns:a16="http://schemas.microsoft.com/office/drawing/2014/main" id="{C49B098A-BAE5-22A9-A5EC-58A040DEF604}"/>
              </a:ext>
            </a:extLst>
          </p:cNvPr>
          <p:cNvSpPr/>
          <p:nvPr/>
        </p:nvSpPr>
        <p:spPr>
          <a:xfrm>
            <a:off x="4684651" y="4474539"/>
            <a:ext cx="1758821" cy="737870"/>
          </a:xfrm>
          <a:custGeom>
            <a:avLst/>
            <a:gdLst/>
            <a:ahLst/>
            <a:cxnLst/>
            <a:rect l="l" t="t" r="r" b="b"/>
            <a:pathLst>
              <a:path w="2082164" h="737870">
                <a:moveTo>
                  <a:pt x="2081783" y="0"/>
                </a:moveTo>
                <a:lnTo>
                  <a:pt x="0" y="0"/>
                </a:lnTo>
                <a:lnTo>
                  <a:pt x="0" y="737616"/>
                </a:lnTo>
                <a:lnTo>
                  <a:pt x="2081783" y="737616"/>
                </a:lnTo>
                <a:lnTo>
                  <a:pt x="2081783" y="0"/>
                </a:lnTo>
                <a:close/>
              </a:path>
            </a:pathLst>
          </a:custGeom>
          <a:solidFill>
            <a:srgbClr val="EECFCC">
              <a:alpha val="90194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29">
            <a:extLst>
              <a:ext uri="{FF2B5EF4-FFF2-40B4-BE49-F238E27FC236}">
                <a16:creationId xmlns:a16="http://schemas.microsoft.com/office/drawing/2014/main" id="{104E2C42-0D01-1488-F50C-A58A10629139}"/>
              </a:ext>
            </a:extLst>
          </p:cNvPr>
          <p:cNvSpPr txBox="1"/>
          <p:nvPr/>
        </p:nvSpPr>
        <p:spPr>
          <a:xfrm>
            <a:off x="4717804" y="4593366"/>
            <a:ext cx="1700530" cy="4813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ts val="1789"/>
              </a:lnSpc>
              <a:spcBef>
                <a:spcPts val="105"/>
              </a:spcBef>
            </a:pPr>
            <a:r>
              <a:rPr sz="1600" spc="-35" dirty="0">
                <a:latin typeface="Times New Roman"/>
                <a:cs typeface="Times New Roman"/>
              </a:rPr>
              <a:t>Yoga</a:t>
            </a:r>
            <a:r>
              <a:rPr sz="1600" spc="-45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from</a:t>
            </a:r>
            <a:r>
              <a:rPr sz="1600" spc="-30" dirty="0">
                <a:latin typeface="Times New Roman"/>
                <a:cs typeface="Times New Roman"/>
              </a:rPr>
              <a:t> </a:t>
            </a:r>
            <a:r>
              <a:rPr sz="1600" b="1" dirty="0">
                <a:latin typeface="Times New Roman"/>
                <a:cs typeface="Times New Roman"/>
              </a:rPr>
              <a:t>Arctic</a:t>
            </a:r>
            <a:r>
              <a:rPr sz="1600" b="1" spc="-85" dirty="0">
                <a:latin typeface="Times New Roman"/>
                <a:cs typeface="Times New Roman"/>
              </a:rPr>
              <a:t> </a:t>
            </a:r>
            <a:r>
              <a:rPr sz="1600" b="1" spc="-25" dirty="0">
                <a:latin typeface="Times New Roman"/>
                <a:cs typeface="Times New Roman"/>
              </a:rPr>
              <a:t>to</a:t>
            </a:r>
            <a:endParaRPr sz="1600" dirty="0">
              <a:latin typeface="Times New Roman"/>
              <a:cs typeface="Times New Roman"/>
            </a:endParaRPr>
          </a:p>
          <a:p>
            <a:pPr marL="12700">
              <a:lnSpc>
                <a:spcPts val="1789"/>
              </a:lnSpc>
            </a:pPr>
            <a:r>
              <a:rPr sz="1600" b="1" spc="-10" dirty="0">
                <a:latin typeface="Times New Roman"/>
                <a:cs typeface="Times New Roman"/>
              </a:rPr>
              <a:t>Antarctica</a:t>
            </a:r>
            <a:endParaRPr sz="1600" dirty="0">
              <a:latin typeface="Times New Roman"/>
              <a:cs typeface="Times New Roman"/>
            </a:endParaRPr>
          </a:p>
        </p:txBody>
      </p:sp>
      <p:sp>
        <p:nvSpPr>
          <p:cNvPr id="46" name="object 20">
            <a:extLst>
              <a:ext uri="{FF2B5EF4-FFF2-40B4-BE49-F238E27FC236}">
                <a16:creationId xmlns:a16="http://schemas.microsoft.com/office/drawing/2014/main" id="{7A86B1B3-341D-31B3-557E-052C2DEEDAEA}"/>
              </a:ext>
            </a:extLst>
          </p:cNvPr>
          <p:cNvSpPr txBox="1"/>
          <p:nvPr/>
        </p:nvSpPr>
        <p:spPr>
          <a:xfrm>
            <a:off x="6552574" y="4087430"/>
            <a:ext cx="354965" cy="23812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400" b="1" spc="-20" dirty="0">
                <a:latin typeface="Perpetua"/>
                <a:cs typeface="Perpetua"/>
              </a:rPr>
              <a:t>2023</a:t>
            </a:r>
            <a:endParaRPr sz="1400" dirty="0">
              <a:latin typeface="Perpetua"/>
              <a:cs typeface="Perpetua"/>
            </a:endParaRPr>
          </a:p>
        </p:txBody>
      </p:sp>
      <p:sp>
        <p:nvSpPr>
          <p:cNvPr id="47" name="object 15">
            <a:extLst>
              <a:ext uri="{FF2B5EF4-FFF2-40B4-BE49-F238E27FC236}">
                <a16:creationId xmlns:a16="http://schemas.microsoft.com/office/drawing/2014/main" id="{5A9465AB-11E0-AEE7-07C1-C7E40BFCD480}"/>
              </a:ext>
            </a:extLst>
          </p:cNvPr>
          <p:cNvSpPr/>
          <p:nvPr/>
        </p:nvSpPr>
        <p:spPr>
          <a:xfrm>
            <a:off x="6732405" y="3889984"/>
            <a:ext cx="45719" cy="1855749"/>
          </a:xfrm>
          <a:custGeom>
            <a:avLst/>
            <a:gdLst/>
            <a:ahLst/>
            <a:cxnLst/>
            <a:rect l="l" t="t" r="r" b="b"/>
            <a:pathLst>
              <a:path h="287020">
                <a:moveTo>
                  <a:pt x="0" y="0"/>
                </a:moveTo>
                <a:lnTo>
                  <a:pt x="0" y="286512"/>
                </a:lnTo>
              </a:path>
            </a:pathLst>
          </a:custGeom>
          <a:ln w="6096">
            <a:solidFill>
              <a:srgbClr val="D24717"/>
            </a:solidFill>
            <a:prstDash val="sys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2">
            <a:extLst>
              <a:ext uri="{FF2B5EF4-FFF2-40B4-BE49-F238E27FC236}">
                <a16:creationId xmlns:a16="http://schemas.microsoft.com/office/drawing/2014/main" id="{9CBDBCB7-6DDC-8C57-3F75-8A707D705A10}"/>
              </a:ext>
            </a:extLst>
          </p:cNvPr>
          <p:cNvSpPr/>
          <p:nvPr/>
        </p:nvSpPr>
        <p:spPr>
          <a:xfrm>
            <a:off x="5553265" y="5754401"/>
            <a:ext cx="2490470" cy="658495"/>
          </a:xfrm>
          <a:custGeom>
            <a:avLst/>
            <a:gdLst/>
            <a:ahLst/>
            <a:cxnLst/>
            <a:rect l="l" t="t" r="r" b="b"/>
            <a:pathLst>
              <a:path w="2490470" h="658495">
                <a:moveTo>
                  <a:pt x="0" y="658368"/>
                </a:moveTo>
                <a:lnTo>
                  <a:pt x="2490216" y="658368"/>
                </a:lnTo>
                <a:lnTo>
                  <a:pt x="2490216" y="0"/>
                </a:lnTo>
                <a:lnTo>
                  <a:pt x="0" y="0"/>
                </a:lnTo>
                <a:lnTo>
                  <a:pt x="0" y="658368"/>
                </a:lnTo>
                <a:close/>
              </a:path>
            </a:pathLst>
          </a:custGeom>
          <a:ln w="12192">
            <a:solidFill>
              <a:srgbClr val="EECFC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1">
            <a:extLst>
              <a:ext uri="{FF2B5EF4-FFF2-40B4-BE49-F238E27FC236}">
                <a16:creationId xmlns:a16="http://schemas.microsoft.com/office/drawing/2014/main" id="{274613D5-39EB-4F81-AFA5-4E64B9009625}"/>
              </a:ext>
            </a:extLst>
          </p:cNvPr>
          <p:cNvSpPr/>
          <p:nvPr/>
        </p:nvSpPr>
        <p:spPr>
          <a:xfrm>
            <a:off x="5532120" y="5391817"/>
            <a:ext cx="2578226" cy="1108870"/>
          </a:xfrm>
          <a:custGeom>
            <a:avLst/>
            <a:gdLst/>
            <a:ahLst/>
            <a:cxnLst/>
            <a:rect l="l" t="t" r="r" b="b"/>
            <a:pathLst>
              <a:path w="2490470" h="658495">
                <a:moveTo>
                  <a:pt x="2490216" y="0"/>
                </a:moveTo>
                <a:lnTo>
                  <a:pt x="0" y="0"/>
                </a:lnTo>
                <a:lnTo>
                  <a:pt x="0" y="658368"/>
                </a:lnTo>
                <a:lnTo>
                  <a:pt x="2490216" y="658368"/>
                </a:lnTo>
                <a:lnTo>
                  <a:pt x="2490216" y="0"/>
                </a:lnTo>
                <a:close/>
              </a:path>
            </a:pathLst>
          </a:custGeom>
          <a:solidFill>
            <a:srgbClr val="EECFCC">
              <a:alpha val="90194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44">
            <a:extLst>
              <a:ext uri="{FF2B5EF4-FFF2-40B4-BE49-F238E27FC236}">
                <a16:creationId xmlns:a16="http://schemas.microsoft.com/office/drawing/2014/main" id="{66D5A24B-3491-51E4-ABB3-9117050184DC}"/>
              </a:ext>
            </a:extLst>
          </p:cNvPr>
          <p:cNvSpPr txBox="1"/>
          <p:nvPr/>
        </p:nvSpPr>
        <p:spPr>
          <a:xfrm>
            <a:off x="5662304" y="5472007"/>
            <a:ext cx="2490470" cy="1028680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42875" marR="444500">
              <a:lnSpc>
                <a:spcPct val="86500"/>
              </a:lnSpc>
              <a:spcBef>
                <a:spcPts val="1130"/>
              </a:spcBef>
            </a:pPr>
            <a:r>
              <a:rPr lang="en-US" sz="1600" b="1" dirty="0">
                <a:latin typeface="Times New Roman"/>
                <a:cs typeface="Times New Roman"/>
              </a:rPr>
              <a:t>“Ocean</a:t>
            </a:r>
            <a:r>
              <a:rPr lang="en-US" sz="1600" b="1" spc="-30" dirty="0">
                <a:latin typeface="Times New Roman"/>
                <a:cs typeface="Times New Roman"/>
              </a:rPr>
              <a:t> </a:t>
            </a:r>
            <a:r>
              <a:rPr lang="en-US" sz="1600" b="1" dirty="0">
                <a:latin typeface="Times New Roman"/>
                <a:cs typeface="Times New Roman"/>
              </a:rPr>
              <a:t>Ring” </a:t>
            </a:r>
            <a:r>
              <a:rPr lang="en-US" sz="1600" spc="-25" dirty="0">
                <a:latin typeface="Times New Roman"/>
                <a:cs typeface="Times New Roman"/>
              </a:rPr>
              <a:t>of Yoga:</a:t>
            </a:r>
            <a:r>
              <a:rPr lang="en-US" sz="1600" spc="-40" dirty="0">
                <a:latin typeface="Times New Roman"/>
                <a:cs typeface="Times New Roman"/>
              </a:rPr>
              <a:t> </a:t>
            </a:r>
            <a:r>
              <a:rPr lang="en-US" sz="1600" dirty="0">
                <a:latin typeface="Times New Roman"/>
                <a:cs typeface="Times New Roman"/>
              </a:rPr>
              <a:t>in</a:t>
            </a:r>
            <a:r>
              <a:rPr lang="en-US" sz="1600" spc="-40" dirty="0">
                <a:latin typeface="Times New Roman"/>
                <a:cs typeface="Times New Roman"/>
              </a:rPr>
              <a:t> </a:t>
            </a:r>
            <a:r>
              <a:rPr lang="en-US" sz="1600" dirty="0">
                <a:latin typeface="Times New Roman"/>
                <a:cs typeface="Times New Roman"/>
              </a:rPr>
              <a:t>this</a:t>
            </a:r>
            <a:r>
              <a:rPr lang="en-US" sz="1600" spc="-10" dirty="0">
                <a:latin typeface="Times New Roman"/>
                <a:cs typeface="Times New Roman"/>
              </a:rPr>
              <a:t> </a:t>
            </a:r>
            <a:r>
              <a:rPr lang="en-US" sz="1600" spc="-20" dirty="0">
                <a:latin typeface="Times New Roman"/>
                <a:cs typeface="Times New Roman"/>
              </a:rPr>
              <a:t>naval </a:t>
            </a:r>
            <a:r>
              <a:rPr lang="en-US" sz="1600" dirty="0">
                <a:latin typeface="Times New Roman"/>
                <a:cs typeface="Times New Roman"/>
              </a:rPr>
              <a:t>personnel</a:t>
            </a:r>
            <a:r>
              <a:rPr lang="en-US" sz="1600" spc="-40" dirty="0">
                <a:latin typeface="Times New Roman"/>
                <a:cs typeface="Times New Roman"/>
              </a:rPr>
              <a:t> </a:t>
            </a:r>
            <a:r>
              <a:rPr lang="en-US" sz="1600" dirty="0">
                <a:latin typeface="Times New Roman"/>
                <a:cs typeface="Times New Roman"/>
              </a:rPr>
              <a:t>from</a:t>
            </a:r>
            <a:r>
              <a:rPr lang="en-US" sz="1600" spc="-40" dirty="0">
                <a:latin typeface="Times New Roman"/>
                <a:cs typeface="Times New Roman"/>
              </a:rPr>
              <a:t> </a:t>
            </a:r>
            <a:r>
              <a:rPr lang="en-US" sz="1600" spc="-25" dirty="0">
                <a:latin typeface="Times New Roman"/>
                <a:cs typeface="Times New Roman"/>
              </a:rPr>
              <a:t>19</a:t>
            </a:r>
            <a:endParaRPr lang="en-US" sz="1600" dirty="0">
              <a:latin typeface="Times New Roman"/>
              <a:cs typeface="Times New Roman"/>
            </a:endParaRPr>
          </a:p>
          <a:p>
            <a:pPr marL="142875">
              <a:lnSpc>
                <a:spcPts val="1320"/>
              </a:lnSpc>
            </a:pPr>
            <a:r>
              <a:rPr lang="en-US" sz="1600" dirty="0">
                <a:latin typeface="Times New Roman"/>
                <a:cs typeface="Times New Roman"/>
              </a:rPr>
              <a:t>ships</a:t>
            </a:r>
            <a:r>
              <a:rPr lang="en-US" sz="1600" spc="-15" dirty="0">
                <a:latin typeface="Times New Roman"/>
                <a:cs typeface="Times New Roman"/>
              </a:rPr>
              <a:t> </a:t>
            </a:r>
            <a:r>
              <a:rPr lang="en-US" sz="1600" dirty="0">
                <a:latin typeface="Times New Roman"/>
                <a:cs typeface="Times New Roman"/>
              </a:rPr>
              <a:t>across</a:t>
            </a:r>
            <a:r>
              <a:rPr lang="en-US" sz="1600" spc="-70" dirty="0">
                <a:latin typeface="Times New Roman"/>
                <a:cs typeface="Times New Roman"/>
              </a:rPr>
              <a:t> </a:t>
            </a:r>
            <a:r>
              <a:rPr lang="en-US" sz="1600" spc="-25" dirty="0">
                <a:latin typeface="Times New Roman"/>
                <a:cs typeface="Times New Roman"/>
              </a:rPr>
              <a:t>34</a:t>
            </a:r>
            <a:endParaRPr lang="en-US" sz="1600" dirty="0">
              <a:latin typeface="Times New Roman"/>
              <a:cs typeface="Times New Roman"/>
            </a:endParaRPr>
          </a:p>
          <a:p>
            <a:pPr marL="142875">
              <a:lnSpc>
                <a:spcPts val="1560"/>
              </a:lnSpc>
            </a:pPr>
            <a:r>
              <a:rPr lang="en-US" sz="1600" spc="-10" dirty="0">
                <a:latin typeface="Times New Roman"/>
                <a:cs typeface="Times New Roman"/>
              </a:rPr>
              <a:t>countries</a:t>
            </a:r>
            <a:r>
              <a:rPr lang="en-US" sz="1600" spc="15" dirty="0">
                <a:latin typeface="Times New Roman"/>
                <a:cs typeface="Times New Roman"/>
              </a:rPr>
              <a:t> </a:t>
            </a:r>
            <a:r>
              <a:rPr lang="en-US" sz="1600" spc="-10" dirty="0">
                <a:latin typeface="Times New Roman"/>
                <a:cs typeface="Times New Roman"/>
              </a:rPr>
              <a:t>participated.</a:t>
            </a:r>
            <a:endParaRPr lang="en-US" sz="1600" dirty="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$PPTXTitle"/>
          <p:cNvSpPr txBox="1">
            <a:spLocks noGrp="1"/>
          </p:cNvSpPr>
          <p:nvPr>
            <p:ph type="title"/>
          </p:nvPr>
        </p:nvSpPr>
        <p:spPr>
          <a:xfrm>
            <a:off x="2600325" y="358902"/>
            <a:ext cx="3878579" cy="116634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95"/>
              </a:spcBef>
            </a:pPr>
            <a:r>
              <a:rPr sz="2500" dirty="0">
                <a:solidFill>
                  <a:srgbClr val="C00000"/>
                </a:solidFill>
              </a:rPr>
              <a:t>Previous</a:t>
            </a:r>
            <a:r>
              <a:rPr sz="2500" spc="-75" dirty="0">
                <a:solidFill>
                  <a:srgbClr val="C00000"/>
                </a:solidFill>
              </a:rPr>
              <a:t> </a:t>
            </a:r>
            <a:r>
              <a:rPr sz="2500" dirty="0">
                <a:solidFill>
                  <a:srgbClr val="C00000"/>
                </a:solidFill>
              </a:rPr>
              <a:t>Initiatives</a:t>
            </a:r>
            <a:r>
              <a:rPr sz="2500" spc="-40" dirty="0">
                <a:solidFill>
                  <a:srgbClr val="C00000"/>
                </a:solidFill>
              </a:rPr>
              <a:t> </a:t>
            </a:r>
            <a:r>
              <a:rPr sz="2500" dirty="0">
                <a:solidFill>
                  <a:srgbClr val="C00000"/>
                </a:solidFill>
              </a:rPr>
              <a:t>–</a:t>
            </a:r>
            <a:r>
              <a:rPr sz="2500" spc="-90" dirty="0">
                <a:solidFill>
                  <a:srgbClr val="C00000"/>
                </a:solidFill>
              </a:rPr>
              <a:t> </a:t>
            </a:r>
            <a:r>
              <a:rPr sz="2500" spc="-10" dirty="0">
                <a:solidFill>
                  <a:srgbClr val="C00000"/>
                </a:solidFill>
              </a:rPr>
              <a:t>contd..</a:t>
            </a:r>
            <a:endParaRPr sz="2500" dirty="0"/>
          </a:p>
          <a:p>
            <a:pPr marL="1270" algn="ctr">
              <a:lnSpc>
                <a:spcPct val="100000"/>
              </a:lnSpc>
            </a:pPr>
            <a:r>
              <a:rPr sz="2500" dirty="0">
                <a:solidFill>
                  <a:srgbClr val="C00000"/>
                </a:solidFill>
              </a:rPr>
              <a:t>Significant</a:t>
            </a:r>
            <a:r>
              <a:rPr sz="2500" spc="-105" dirty="0">
                <a:solidFill>
                  <a:srgbClr val="C00000"/>
                </a:solidFill>
              </a:rPr>
              <a:t> </a:t>
            </a:r>
            <a:r>
              <a:rPr sz="2500" spc="-10" dirty="0">
                <a:solidFill>
                  <a:srgbClr val="C00000"/>
                </a:solidFill>
              </a:rPr>
              <a:t>events</a:t>
            </a:r>
            <a:r>
              <a:rPr lang="en-IN" sz="2500" spc="-10" dirty="0">
                <a:solidFill>
                  <a:srgbClr val="C00000"/>
                </a:solidFill>
              </a:rPr>
              <a:t> of IDY 2025</a:t>
            </a:r>
            <a:endParaRPr sz="2500" dirty="0"/>
          </a:p>
        </p:txBody>
      </p:sp>
      <p:grpSp>
        <p:nvGrpSpPr>
          <p:cNvPr id="3" name="object 3"/>
          <p:cNvGrpSpPr/>
          <p:nvPr/>
        </p:nvGrpSpPr>
        <p:grpSpPr>
          <a:xfrm>
            <a:off x="370497" y="115823"/>
            <a:ext cx="8564245" cy="831850"/>
            <a:chOff x="370497" y="115823"/>
            <a:chExt cx="8564245" cy="831850"/>
          </a:xfrm>
        </p:grpSpPr>
        <p:pic>
          <p:nvPicPr>
            <p:cNvPr id="4" name="object 4" descr="IDY-Logo IDY Logo India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70497" y="115823"/>
              <a:ext cx="352539" cy="682751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8284255" y="281431"/>
              <a:ext cx="650351" cy="665988"/>
            </a:xfrm>
            <a:prstGeom prst="rect">
              <a:avLst/>
            </a:prstGeom>
          </p:spPr>
        </p:pic>
      </p:grpSp>
      <p:sp>
        <p:nvSpPr>
          <p:cNvPr id="6" name="object 6"/>
          <p:cNvSpPr txBox="1"/>
          <p:nvPr/>
        </p:nvSpPr>
        <p:spPr>
          <a:xfrm>
            <a:off x="1194917" y="1605386"/>
            <a:ext cx="6088380" cy="4138295"/>
          </a:xfrm>
          <a:prstGeom prst="rect">
            <a:avLst/>
          </a:prstGeom>
        </p:spPr>
        <p:txBody>
          <a:bodyPr vert="horz" wrap="square" lIns="0" tIns="149225" rIns="0" bIns="0" rtlCol="0">
            <a:spAutoFit/>
          </a:bodyPr>
          <a:lstStyle/>
          <a:p>
            <a:pPr marL="356870" indent="-344170">
              <a:lnSpc>
                <a:spcPct val="100000"/>
              </a:lnSpc>
              <a:spcBef>
                <a:spcPts val="1175"/>
              </a:spcBef>
              <a:buAutoNum type="arabicPeriod"/>
              <a:tabLst>
                <a:tab pos="356870" algn="l"/>
              </a:tabLst>
            </a:pPr>
            <a:r>
              <a:rPr sz="1800" b="1" spc="-20" dirty="0">
                <a:latin typeface="Times New Roman"/>
                <a:cs typeface="Times New Roman"/>
              </a:rPr>
              <a:t>Yogasangama</a:t>
            </a:r>
            <a:r>
              <a:rPr sz="1800" b="1" spc="15" dirty="0">
                <a:latin typeface="Times New Roman"/>
                <a:cs typeface="Times New Roman"/>
              </a:rPr>
              <a:t> </a:t>
            </a:r>
            <a:r>
              <a:rPr sz="1800" b="1" dirty="0">
                <a:latin typeface="Times New Roman"/>
                <a:cs typeface="Times New Roman"/>
              </a:rPr>
              <a:t>or</a:t>
            </a:r>
            <a:r>
              <a:rPr sz="1800" b="1" spc="-114" dirty="0">
                <a:latin typeface="Times New Roman"/>
                <a:cs typeface="Times New Roman"/>
              </a:rPr>
              <a:t> </a:t>
            </a:r>
            <a:r>
              <a:rPr sz="1800" b="1" spc="-65" dirty="0">
                <a:latin typeface="Times New Roman"/>
                <a:cs typeface="Times New Roman"/>
              </a:rPr>
              <a:t>Yog</a:t>
            </a:r>
            <a:r>
              <a:rPr sz="1800" b="1" spc="-45" dirty="0">
                <a:latin typeface="Times New Roman"/>
                <a:cs typeface="Times New Roman"/>
              </a:rPr>
              <a:t> </a:t>
            </a:r>
            <a:r>
              <a:rPr sz="1800" b="1" dirty="0">
                <a:latin typeface="Times New Roman"/>
                <a:cs typeface="Times New Roman"/>
              </a:rPr>
              <a:t>Sangam</a:t>
            </a:r>
            <a:r>
              <a:rPr sz="1800" b="1" spc="-15" dirty="0">
                <a:latin typeface="Times New Roman"/>
                <a:cs typeface="Times New Roman"/>
              </a:rPr>
              <a:t> </a:t>
            </a:r>
            <a:r>
              <a:rPr sz="1800" b="1" dirty="0">
                <a:latin typeface="Times New Roman"/>
                <a:cs typeface="Times New Roman"/>
              </a:rPr>
              <a:t>(Flagship</a:t>
            </a:r>
            <a:r>
              <a:rPr sz="1800" b="1" spc="-60" dirty="0">
                <a:latin typeface="Times New Roman"/>
                <a:cs typeface="Times New Roman"/>
              </a:rPr>
              <a:t> </a:t>
            </a:r>
            <a:r>
              <a:rPr sz="1800" b="1" spc="-10" dirty="0">
                <a:latin typeface="Times New Roman"/>
                <a:cs typeface="Times New Roman"/>
              </a:rPr>
              <a:t>Event)</a:t>
            </a:r>
            <a:endParaRPr sz="1800">
              <a:latin typeface="Times New Roman"/>
              <a:cs typeface="Times New Roman"/>
            </a:endParaRPr>
          </a:p>
          <a:p>
            <a:pPr marL="356870" indent="-344170">
              <a:lnSpc>
                <a:spcPct val="100000"/>
              </a:lnSpc>
              <a:spcBef>
                <a:spcPts val="1080"/>
              </a:spcBef>
              <a:buAutoNum type="arabicPeriod"/>
              <a:tabLst>
                <a:tab pos="356870" algn="l"/>
              </a:tabLst>
            </a:pPr>
            <a:r>
              <a:rPr sz="1800" b="1" spc="-45" dirty="0">
                <a:latin typeface="Times New Roman"/>
                <a:cs typeface="Times New Roman"/>
              </a:rPr>
              <a:t>Yoga</a:t>
            </a:r>
            <a:r>
              <a:rPr sz="1800" b="1" spc="-70" dirty="0">
                <a:latin typeface="Times New Roman"/>
                <a:cs typeface="Times New Roman"/>
              </a:rPr>
              <a:t> </a:t>
            </a:r>
            <a:r>
              <a:rPr sz="1800" b="1" dirty="0">
                <a:latin typeface="Times New Roman"/>
                <a:cs typeface="Times New Roman"/>
              </a:rPr>
              <a:t>Bandhan</a:t>
            </a:r>
            <a:r>
              <a:rPr sz="1800" b="1" spc="5" dirty="0">
                <a:latin typeface="Times New Roman"/>
                <a:cs typeface="Times New Roman"/>
              </a:rPr>
              <a:t> </a:t>
            </a:r>
            <a:r>
              <a:rPr sz="1800" b="1" dirty="0">
                <a:latin typeface="Times New Roman"/>
                <a:cs typeface="Times New Roman"/>
              </a:rPr>
              <a:t>or</a:t>
            </a:r>
            <a:r>
              <a:rPr sz="1800" b="1" spc="-80" dirty="0">
                <a:latin typeface="Times New Roman"/>
                <a:cs typeface="Times New Roman"/>
              </a:rPr>
              <a:t> </a:t>
            </a:r>
            <a:r>
              <a:rPr sz="1800" b="1" dirty="0">
                <a:latin typeface="Times New Roman"/>
                <a:cs typeface="Times New Roman"/>
              </a:rPr>
              <a:t>the</a:t>
            </a:r>
            <a:r>
              <a:rPr sz="1800" b="1" spc="-35" dirty="0">
                <a:latin typeface="Times New Roman"/>
                <a:cs typeface="Times New Roman"/>
              </a:rPr>
              <a:t> </a:t>
            </a:r>
            <a:r>
              <a:rPr sz="1800" b="1" dirty="0">
                <a:latin typeface="Times New Roman"/>
                <a:cs typeface="Times New Roman"/>
              </a:rPr>
              <a:t>Bond</a:t>
            </a:r>
            <a:r>
              <a:rPr sz="1800" b="1" spc="-65" dirty="0">
                <a:latin typeface="Times New Roman"/>
                <a:cs typeface="Times New Roman"/>
              </a:rPr>
              <a:t> </a:t>
            </a:r>
            <a:r>
              <a:rPr sz="1800" b="1" dirty="0">
                <a:latin typeface="Times New Roman"/>
                <a:cs typeface="Times New Roman"/>
              </a:rPr>
              <a:t>of</a:t>
            </a:r>
            <a:r>
              <a:rPr sz="1800" b="1" spc="-85" dirty="0">
                <a:latin typeface="Times New Roman"/>
                <a:cs typeface="Times New Roman"/>
              </a:rPr>
              <a:t> </a:t>
            </a:r>
            <a:r>
              <a:rPr sz="1800" b="1" spc="-45" dirty="0">
                <a:latin typeface="Times New Roman"/>
                <a:cs typeface="Times New Roman"/>
              </a:rPr>
              <a:t>Yoga</a:t>
            </a:r>
            <a:r>
              <a:rPr sz="1800" b="1" spc="-55" dirty="0">
                <a:latin typeface="Times New Roman"/>
                <a:cs typeface="Times New Roman"/>
              </a:rPr>
              <a:t> </a:t>
            </a:r>
            <a:r>
              <a:rPr sz="1800" b="1" dirty="0">
                <a:latin typeface="Times New Roman"/>
                <a:cs typeface="Times New Roman"/>
              </a:rPr>
              <a:t>(Joint</a:t>
            </a:r>
            <a:r>
              <a:rPr sz="1800" b="1" spc="-110" dirty="0">
                <a:latin typeface="Times New Roman"/>
                <a:cs typeface="Times New Roman"/>
              </a:rPr>
              <a:t> </a:t>
            </a:r>
            <a:r>
              <a:rPr sz="1800" b="1" dirty="0">
                <a:latin typeface="Times New Roman"/>
                <a:cs typeface="Times New Roman"/>
              </a:rPr>
              <a:t>Yoga</a:t>
            </a:r>
            <a:r>
              <a:rPr sz="1800" b="1" spc="360" dirty="0">
                <a:latin typeface="Times New Roman"/>
                <a:cs typeface="Times New Roman"/>
              </a:rPr>
              <a:t> </a:t>
            </a:r>
            <a:r>
              <a:rPr sz="1800" b="1" spc="-10" dirty="0">
                <a:latin typeface="Times New Roman"/>
                <a:cs typeface="Times New Roman"/>
              </a:rPr>
              <a:t>Programs)</a:t>
            </a:r>
            <a:endParaRPr sz="1800">
              <a:latin typeface="Times New Roman"/>
              <a:cs typeface="Times New Roman"/>
            </a:endParaRPr>
          </a:p>
          <a:p>
            <a:pPr marL="356870" indent="-344170">
              <a:lnSpc>
                <a:spcPct val="100000"/>
              </a:lnSpc>
              <a:spcBef>
                <a:spcPts val="1060"/>
              </a:spcBef>
              <a:buAutoNum type="arabicPeriod"/>
              <a:tabLst>
                <a:tab pos="356870" algn="l"/>
              </a:tabLst>
            </a:pPr>
            <a:r>
              <a:rPr sz="1800" b="1" spc="-35" dirty="0">
                <a:latin typeface="Times New Roman"/>
                <a:cs typeface="Times New Roman"/>
              </a:rPr>
              <a:t>Yoga</a:t>
            </a:r>
            <a:r>
              <a:rPr sz="1800" b="1" spc="-70" dirty="0">
                <a:latin typeface="Times New Roman"/>
                <a:cs typeface="Times New Roman"/>
              </a:rPr>
              <a:t> </a:t>
            </a:r>
            <a:r>
              <a:rPr sz="1800" b="1" dirty="0">
                <a:latin typeface="Times New Roman"/>
                <a:cs typeface="Times New Roman"/>
              </a:rPr>
              <a:t>Park</a:t>
            </a:r>
            <a:r>
              <a:rPr sz="1800" b="1" spc="-45" dirty="0">
                <a:latin typeface="Times New Roman"/>
                <a:cs typeface="Times New Roman"/>
              </a:rPr>
              <a:t> </a:t>
            </a:r>
            <a:r>
              <a:rPr sz="1800" b="1" spc="-10" dirty="0">
                <a:latin typeface="Times New Roman"/>
                <a:cs typeface="Times New Roman"/>
              </a:rPr>
              <a:t>Development</a:t>
            </a:r>
            <a:endParaRPr sz="1800">
              <a:latin typeface="Times New Roman"/>
              <a:cs typeface="Times New Roman"/>
            </a:endParaRPr>
          </a:p>
          <a:p>
            <a:pPr marL="356870" indent="-344170">
              <a:lnSpc>
                <a:spcPct val="100000"/>
              </a:lnSpc>
              <a:spcBef>
                <a:spcPts val="1080"/>
              </a:spcBef>
              <a:buAutoNum type="arabicPeriod"/>
              <a:tabLst>
                <a:tab pos="356870" algn="l"/>
              </a:tabLst>
            </a:pPr>
            <a:r>
              <a:rPr sz="1800" b="1" spc="-40" dirty="0">
                <a:latin typeface="Times New Roman"/>
                <a:cs typeface="Times New Roman"/>
              </a:rPr>
              <a:t>Yoga</a:t>
            </a:r>
            <a:r>
              <a:rPr sz="1800" b="1" spc="-50" dirty="0">
                <a:latin typeface="Times New Roman"/>
                <a:cs typeface="Times New Roman"/>
              </a:rPr>
              <a:t> </a:t>
            </a:r>
            <a:r>
              <a:rPr sz="1800" b="1" spc="-10" dirty="0">
                <a:latin typeface="Times New Roman"/>
                <a:cs typeface="Times New Roman"/>
              </a:rPr>
              <a:t>Samavesh</a:t>
            </a:r>
            <a:endParaRPr sz="1800">
              <a:latin typeface="Times New Roman"/>
              <a:cs typeface="Times New Roman"/>
            </a:endParaRPr>
          </a:p>
          <a:p>
            <a:pPr marL="356870" indent="-344170">
              <a:lnSpc>
                <a:spcPct val="100000"/>
              </a:lnSpc>
              <a:spcBef>
                <a:spcPts val="1080"/>
              </a:spcBef>
              <a:buAutoNum type="arabicPeriod"/>
              <a:tabLst>
                <a:tab pos="356870" algn="l"/>
              </a:tabLst>
            </a:pPr>
            <a:r>
              <a:rPr sz="1800" b="1" spc="-45" dirty="0">
                <a:latin typeface="Times New Roman"/>
                <a:cs typeface="Times New Roman"/>
              </a:rPr>
              <a:t>Yoga</a:t>
            </a:r>
            <a:r>
              <a:rPr sz="1800" b="1" spc="-70" dirty="0">
                <a:latin typeface="Times New Roman"/>
                <a:cs typeface="Times New Roman"/>
              </a:rPr>
              <a:t> </a:t>
            </a:r>
            <a:r>
              <a:rPr sz="1800" b="1" spc="-10" dirty="0">
                <a:latin typeface="Times New Roman"/>
                <a:cs typeface="Times New Roman"/>
              </a:rPr>
              <a:t>Prabhava:</a:t>
            </a:r>
            <a:r>
              <a:rPr sz="1800" b="1" spc="-70" dirty="0">
                <a:latin typeface="Times New Roman"/>
                <a:cs typeface="Times New Roman"/>
              </a:rPr>
              <a:t> </a:t>
            </a:r>
            <a:r>
              <a:rPr sz="1800" b="1" dirty="0">
                <a:latin typeface="Times New Roman"/>
                <a:cs typeface="Times New Roman"/>
              </a:rPr>
              <a:t>A</a:t>
            </a:r>
            <a:r>
              <a:rPr sz="1800" b="1" spc="-110" dirty="0">
                <a:latin typeface="Times New Roman"/>
                <a:cs typeface="Times New Roman"/>
              </a:rPr>
              <a:t> </a:t>
            </a:r>
            <a:r>
              <a:rPr sz="1800" b="1" dirty="0">
                <a:latin typeface="Times New Roman"/>
                <a:cs typeface="Times New Roman"/>
              </a:rPr>
              <a:t>Decadal</a:t>
            </a:r>
            <a:r>
              <a:rPr sz="1800" b="1" spc="5" dirty="0">
                <a:latin typeface="Times New Roman"/>
                <a:cs typeface="Times New Roman"/>
              </a:rPr>
              <a:t> </a:t>
            </a:r>
            <a:r>
              <a:rPr sz="1800" b="1" spc="-10" dirty="0">
                <a:latin typeface="Times New Roman"/>
                <a:cs typeface="Times New Roman"/>
              </a:rPr>
              <a:t>Impact</a:t>
            </a:r>
            <a:r>
              <a:rPr sz="1800" b="1" spc="-40" dirty="0">
                <a:latin typeface="Times New Roman"/>
                <a:cs typeface="Times New Roman"/>
              </a:rPr>
              <a:t> </a:t>
            </a:r>
            <a:r>
              <a:rPr sz="1800" b="1" spc="-10" dirty="0">
                <a:latin typeface="Times New Roman"/>
                <a:cs typeface="Times New Roman"/>
              </a:rPr>
              <a:t>Assessment</a:t>
            </a:r>
            <a:endParaRPr sz="1800">
              <a:latin typeface="Times New Roman"/>
              <a:cs typeface="Times New Roman"/>
            </a:endParaRPr>
          </a:p>
          <a:p>
            <a:pPr marL="356870" indent="-344170">
              <a:lnSpc>
                <a:spcPct val="100000"/>
              </a:lnSpc>
              <a:spcBef>
                <a:spcPts val="1105"/>
              </a:spcBef>
              <a:buAutoNum type="arabicPeriod"/>
              <a:tabLst>
                <a:tab pos="356870" algn="l"/>
              </a:tabLst>
            </a:pPr>
            <a:r>
              <a:rPr sz="1800" b="1" spc="-35" dirty="0">
                <a:latin typeface="Times New Roman"/>
                <a:cs typeface="Times New Roman"/>
              </a:rPr>
              <a:t>Yoga</a:t>
            </a:r>
            <a:r>
              <a:rPr sz="1800" b="1" spc="-80" dirty="0">
                <a:latin typeface="Times New Roman"/>
                <a:cs typeface="Times New Roman"/>
              </a:rPr>
              <a:t> </a:t>
            </a:r>
            <a:r>
              <a:rPr sz="1800" b="1" spc="-10" dirty="0">
                <a:latin typeface="Times New Roman"/>
                <a:cs typeface="Times New Roman"/>
              </a:rPr>
              <a:t>Connect:</a:t>
            </a:r>
            <a:r>
              <a:rPr sz="1800" b="1" spc="-100" dirty="0">
                <a:latin typeface="Times New Roman"/>
                <a:cs typeface="Times New Roman"/>
              </a:rPr>
              <a:t> </a:t>
            </a:r>
            <a:r>
              <a:rPr sz="1800" b="1" dirty="0">
                <a:latin typeface="Times New Roman"/>
                <a:cs typeface="Times New Roman"/>
              </a:rPr>
              <a:t>A</a:t>
            </a:r>
            <a:r>
              <a:rPr sz="1800" b="1" spc="-120" dirty="0">
                <a:latin typeface="Times New Roman"/>
                <a:cs typeface="Times New Roman"/>
              </a:rPr>
              <a:t> </a:t>
            </a:r>
            <a:r>
              <a:rPr sz="1800" b="1" dirty="0">
                <a:latin typeface="Times New Roman"/>
                <a:cs typeface="Times New Roman"/>
              </a:rPr>
              <a:t>Virtual</a:t>
            </a:r>
            <a:r>
              <a:rPr sz="1800" b="1" spc="-70" dirty="0">
                <a:latin typeface="Times New Roman"/>
                <a:cs typeface="Times New Roman"/>
              </a:rPr>
              <a:t> </a:t>
            </a:r>
            <a:r>
              <a:rPr sz="1800" b="1" dirty="0">
                <a:latin typeface="Times New Roman"/>
                <a:cs typeface="Times New Roman"/>
              </a:rPr>
              <a:t>Global</a:t>
            </a:r>
            <a:r>
              <a:rPr sz="1800" b="1" spc="-80" dirty="0">
                <a:latin typeface="Times New Roman"/>
                <a:cs typeface="Times New Roman"/>
              </a:rPr>
              <a:t> </a:t>
            </a:r>
            <a:r>
              <a:rPr sz="1800" b="1" spc="-35" dirty="0">
                <a:latin typeface="Times New Roman"/>
                <a:cs typeface="Times New Roman"/>
              </a:rPr>
              <a:t>Yoga</a:t>
            </a:r>
            <a:r>
              <a:rPr sz="1800" b="1" spc="-75" dirty="0">
                <a:latin typeface="Times New Roman"/>
                <a:cs typeface="Times New Roman"/>
              </a:rPr>
              <a:t> </a:t>
            </a:r>
            <a:r>
              <a:rPr sz="1800" b="1" spc="-10" dirty="0">
                <a:latin typeface="Times New Roman"/>
                <a:cs typeface="Times New Roman"/>
              </a:rPr>
              <a:t>Summit</a:t>
            </a:r>
            <a:endParaRPr sz="1800">
              <a:latin typeface="Times New Roman"/>
              <a:cs typeface="Times New Roman"/>
            </a:endParaRPr>
          </a:p>
          <a:p>
            <a:pPr marL="356870" indent="-344170">
              <a:lnSpc>
                <a:spcPct val="100000"/>
              </a:lnSpc>
              <a:spcBef>
                <a:spcPts val="1085"/>
              </a:spcBef>
              <a:buAutoNum type="arabicPeriod"/>
              <a:tabLst>
                <a:tab pos="356870" algn="l"/>
              </a:tabLst>
            </a:pPr>
            <a:r>
              <a:rPr sz="1800" b="1" dirty="0">
                <a:latin typeface="Times New Roman"/>
                <a:cs typeface="Times New Roman"/>
              </a:rPr>
              <a:t>Harit</a:t>
            </a:r>
            <a:r>
              <a:rPr sz="1800" b="1" spc="-114" dirty="0">
                <a:latin typeface="Times New Roman"/>
                <a:cs typeface="Times New Roman"/>
              </a:rPr>
              <a:t> </a:t>
            </a:r>
            <a:r>
              <a:rPr sz="1800" b="1" spc="-35" dirty="0">
                <a:latin typeface="Times New Roman"/>
                <a:cs typeface="Times New Roman"/>
              </a:rPr>
              <a:t>Yoga</a:t>
            </a:r>
            <a:r>
              <a:rPr sz="1800" b="1" spc="-75" dirty="0">
                <a:latin typeface="Times New Roman"/>
                <a:cs typeface="Times New Roman"/>
              </a:rPr>
              <a:t> </a:t>
            </a:r>
            <a:r>
              <a:rPr sz="1800" b="1" dirty="0">
                <a:latin typeface="Times New Roman"/>
                <a:cs typeface="Times New Roman"/>
              </a:rPr>
              <a:t>(Sustainability</a:t>
            </a:r>
            <a:r>
              <a:rPr sz="1800" b="1" spc="-65" dirty="0">
                <a:latin typeface="Times New Roman"/>
                <a:cs typeface="Times New Roman"/>
              </a:rPr>
              <a:t> </a:t>
            </a:r>
            <a:r>
              <a:rPr sz="1800" b="1" spc="-10" dirty="0">
                <a:latin typeface="Times New Roman"/>
                <a:cs typeface="Times New Roman"/>
              </a:rPr>
              <a:t>Initiative)</a:t>
            </a:r>
            <a:endParaRPr sz="1800">
              <a:latin typeface="Times New Roman"/>
              <a:cs typeface="Times New Roman"/>
            </a:endParaRPr>
          </a:p>
          <a:p>
            <a:pPr marL="356870" indent="-344170">
              <a:lnSpc>
                <a:spcPct val="100000"/>
              </a:lnSpc>
              <a:spcBef>
                <a:spcPts val="1055"/>
              </a:spcBef>
              <a:buAutoNum type="arabicPeriod"/>
              <a:tabLst>
                <a:tab pos="356870" algn="l"/>
              </a:tabLst>
            </a:pPr>
            <a:r>
              <a:rPr sz="1800" b="1" spc="-45" dirty="0">
                <a:latin typeface="Times New Roman"/>
                <a:cs typeface="Times New Roman"/>
              </a:rPr>
              <a:t>Yoga</a:t>
            </a:r>
            <a:r>
              <a:rPr sz="1800" b="1" spc="-70" dirty="0">
                <a:latin typeface="Times New Roman"/>
                <a:cs typeface="Times New Roman"/>
              </a:rPr>
              <a:t> </a:t>
            </a:r>
            <a:r>
              <a:rPr sz="1800" b="1" dirty="0">
                <a:latin typeface="Times New Roman"/>
                <a:cs typeface="Times New Roman"/>
              </a:rPr>
              <a:t>Unplugged</a:t>
            </a:r>
            <a:r>
              <a:rPr sz="1800" b="1" spc="-35" dirty="0">
                <a:latin typeface="Times New Roman"/>
                <a:cs typeface="Times New Roman"/>
              </a:rPr>
              <a:t> </a:t>
            </a:r>
            <a:r>
              <a:rPr sz="1800" b="1" spc="-25" dirty="0">
                <a:latin typeface="Times New Roman"/>
                <a:cs typeface="Times New Roman"/>
              </a:rPr>
              <a:t>(Youth</a:t>
            </a:r>
            <a:r>
              <a:rPr sz="1800" b="1" spc="-55" dirty="0">
                <a:latin typeface="Times New Roman"/>
                <a:cs typeface="Times New Roman"/>
              </a:rPr>
              <a:t> </a:t>
            </a:r>
            <a:r>
              <a:rPr sz="1800" b="1" spc="-10" dirty="0">
                <a:latin typeface="Times New Roman"/>
                <a:cs typeface="Times New Roman"/>
              </a:rPr>
              <a:t>Initiatives)</a:t>
            </a:r>
            <a:endParaRPr sz="1800">
              <a:latin typeface="Times New Roman"/>
              <a:cs typeface="Times New Roman"/>
            </a:endParaRPr>
          </a:p>
          <a:p>
            <a:pPr marL="356870" indent="-344170">
              <a:lnSpc>
                <a:spcPct val="100000"/>
              </a:lnSpc>
              <a:spcBef>
                <a:spcPts val="1085"/>
              </a:spcBef>
              <a:buAutoNum type="arabicPeriod"/>
              <a:tabLst>
                <a:tab pos="356870" algn="l"/>
              </a:tabLst>
            </a:pPr>
            <a:r>
              <a:rPr sz="1800" b="1" spc="-35" dirty="0">
                <a:latin typeface="Times New Roman"/>
                <a:cs typeface="Times New Roman"/>
              </a:rPr>
              <a:t>Yoga</a:t>
            </a:r>
            <a:r>
              <a:rPr sz="1800" b="1" spc="-60" dirty="0">
                <a:latin typeface="Times New Roman"/>
                <a:cs typeface="Times New Roman"/>
              </a:rPr>
              <a:t> </a:t>
            </a:r>
            <a:r>
              <a:rPr sz="1800" b="1" dirty="0">
                <a:latin typeface="Times New Roman"/>
                <a:cs typeface="Times New Roman"/>
              </a:rPr>
              <a:t>Maha</a:t>
            </a:r>
            <a:r>
              <a:rPr sz="1800" b="1" spc="-55" dirty="0">
                <a:latin typeface="Times New Roman"/>
                <a:cs typeface="Times New Roman"/>
              </a:rPr>
              <a:t> </a:t>
            </a:r>
            <a:r>
              <a:rPr sz="1800" b="1" spc="-20" dirty="0">
                <a:latin typeface="Times New Roman"/>
                <a:cs typeface="Times New Roman"/>
              </a:rPr>
              <a:t>Kumbh</a:t>
            </a:r>
            <a:endParaRPr sz="1800">
              <a:latin typeface="Times New Roman"/>
              <a:cs typeface="Times New Roman"/>
            </a:endParaRPr>
          </a:p>
          <a:p>
            <a:pPr marL="356235" indent="-343535">
              <a:lnSpc>
                <a:spcPct val="100000"/>
              </a:lnSpc>
              <a:spcBef>
                <a:spcPts val="1075"/>
              </a:spcBef>
              <a:buAutoNum type="arabicPeriod"/>
              <a:tabLst>
                <a:tab pos="356235" algn="l"/>
              </a:tabLst>
            </a:pPr>
            <a:r>
              <a:rPr sz="1800" b="1" spc="-10" dirty="0">
                <a:latin typeface="Times New Roman"/>
                <a:cs typeface="Times New Roman"/>
              </a:rPr>
              <a:t>Samyogam</a:t>
            </a:r>
            <a:endParaRPr sz="18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182</TotalTime>
  <Words>3230</Words>
  <Application>Microsoft Office PowerPoint</Application>
  <PresentationFormat>On-screen Show (4:3)</PresentationFormat>
  <Paragraphs>335</Paragraphs>
  <Slides>33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42" baseType="lpstr">
      <vt:lpstr>Arial</vt:lpstr>
      <vt:lpstr>Calibri</vt:lpstr>
      <vt:lpstr>Courier New</vt:lpstr>
      <vt:lpstr>Franklin Gothic Medium</vt:lpstr>
      <vt:lpstr>Perpetua</vt:lpstr>
      <vt:lpstr>Segoe UI Symbol</vt:lpstr>
      <vt:lpstr>Times New Roman</vt:lpstr>
      <vt:lpstr>-webkit-standard</vt:lpstr>
      <vt:lpstr>Office Theme</vt:lpstr>
      <vt:lpstr>International Day of Yoga 21stJune, 2026</vt:lpstr>
      <vt:lpstr>Origin of the International Day of Yoga (IDY)</vt:lpstr>
      <vt:lpstr>Since 2015, IDY has been observed annually on June 21st,  Ministry  of  Ayush  (MoA)  the  nodal  Ministry. Other Ministries promote IDY activities within their respective domains, in a “Whole of Government Approach”</vt:lpstr>
      <vt:lpstr>IDY: Objectives</vt:lpstr>
      <vt:lpstr>Previous International Days of Yoga (IDY)</vt:lpstr>
      <vt:lpstr>Previous Initiatives</vt:lpstr>
      <vt:lpstr>Previous Initiatives –contd..</vt:lpstr>
      <vt:lpstr>Previous Initiatives - contd..</vt:lpstr>
      <vt:lpstr>Previous Initiatives – contd.. Significant events of IDY 2025</vt:lpstr>
      <vt:lpstr>PowerPoint Presentation</vt:lpstr>
      <vt:lpstr>IDY 2026</vt:lpstr>
      <vt:lpstr>IDY 2026- contd..</vt:lpstr>
      <vt:lpstr>Goals for IDY 2026 Celebrations</vt:lpstr>
      <vt:lpstr>Goals for IDY 2026 Celebrations-2</vt:lpstr>
      <vt:lpstr>Stakeholder Engagement</vt:lpstr>
      <vt:lpstr>PowerPoint Presentation</vt:lpstr>
      <vt:lpstr>Common Activities for Ministries/ Departments</vt:lpstr>
      <vt:lpstr>Common Activities for Ministries/Departments-2</vt:lpstr>
      <vt:lpstr>Key Ministries – IDY 2026 M/o External Affairs</vt:lpstr>
      <vt:lpstr>Key Ministries – IDY 2026 M/o External Affairs -2</vt:lpstr>
      <vt:lpstr>Department of Higher Education/ School Education &amp; Literacy</vt:lpstr>
      <vt:lpstr>D/o Health &amp; Family Welfare</vt:lpstr>
      <vt:lpstr>Department of Post</vt:lpstr>
      <vt:lpstr>Ministry of Defence</vt:lpstr>
      <vt:lpstr>Ministry of Information &amp; Broadcasting</vt:lpstr>
      <vt:lpstr>Ministry of Youth Affairs &amp; Sports</vt:lpstr>
      <vt:lpstr>Ministry of Home affairs</vt:lpstr>
      <vt:lpstr>Ministry of Finance</vt:lpstr>
      <vt:lpstr>Ministry of Women and Child Development (MWCD)</vt:lpstr>
      <vt:lpstr>Ministry of Environment, Forest and Climate Change (MoEFCC)</vt:lpstr>
      <vt:lpstr>Ministry of Development of North Eastern Region (MDoNER)</vt:lpstr>
      <vt:lpstr>Digital assets of IDY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International Day of Yoga 21stJune, 2026</dc:title>
  <dc:creator>AIIA-ULC-002</dc:creator>
  <cp:lastModifiedBy>LENOVO</cp:lastModifiedBy>
  <cp:revision>14</cp:revision>
  <cp:lastPrinted>2026-02-19T06:01:41Z</cp:lastPrinted>
  <dcterms:created xsi:type="dcterms:W3CDTF">2026-02-18T16:14:27Z</dcterms:created>
  <dcterms:modified xsi:type="dcterms:W3CDTF">2026-03-11T10:32:45Z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2026-02-18T00:00:00Z</vt:filetime>
  </property>
  <property fmtid="{D5CDD505-2E9C-101B-9397-08002B2CF9AE}" pid="3" name="Creator">
    <vt:lpwstr>Microsoft® PowerPoint® 2016</vt:lpwstr>
  </property>
  <property fmtid="{D5CDD505-2E9C-101B-9397-08002B2CF9AE}" pid="4" name="LastSaved">
    <vt:filetime>2026-02-18T00:00:00Z</vt:filetime>
  </property>
  <property fmtid="{D5CDD505-2E9C-101B-9397-08002B2CF9AE}" pid="5" name="Producer">
    <vt:lpwstr>www.ilovepdf.com</vt:lpwstr>
  </property>
</Properties>
</file>